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4"/>
  </p:notesMasterIdLst>
  <p:sldIdLst>
    <p:sldId id="294" r:id="rId5"/>
    <p:sldId id="297" r:id="rId6"/>
    <p:sldId id="310" r:id="rId7"/>
    <p:sldId id="328" r:id="rId8"/>
    <p:sldId id="308" r:id="rId9"/>
    <p:sldId id="321" r:id="rId10"/>
    <p:sldId id="323" r:id="rId11"/>
    <p:sldId id="327" r:id="rId12"/>
    <p:sldId id="329" r:id="rId13"/>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bert J Carroll" initials="RJC" lastIdx="10" clrIdx="0">
    <p:extLst>
      <p:ext uri="{19B8F6BF-5375-455C-9EA6-DF929625EA0E}">
        <p15:presenceInfo xmlns:p15="http://schemas.microsoft.com/office/powerpoint/2012/main" userId="S::Robert.Carroll@ey.com::04c7ed5d-9463-4936-b5c9-6e298586bb83" providerId="AD"/>
      </p:ext>
    </p:extLst>
  </p:cmAuthor>
  <p:cmAuthor id="2" name="Cameron Arterton" initials="CA" lastIdx="1" clrIdx="1">
    <p:extLst>
      <p:ext uri="{19B8F6BF-5375-455C-9EA6-DF929625EA0E}">
        <p15:presenceInfo xmlns:p15="http://schemas.microsoft.com/office/powerpoint/2012/main" userId="S::carterton@bio.org::5e8e7bb3-31a7-41cc-a923-0ca1573bcc80" providerId="AD"/>
      </p:ext>
    </p:extLst>
  </p:cmAuthor>
  <p:cmAuthor id="3" name="Aaroshi Sahgal" initials="AS" lastIdx="6" clrIdx="2">
    <p:extLst>
      <p:ext uri="{19B8F6BF-5375-455C-9EA6-DF929625EA0E}">
        <p15:presenceInfo xmlns:p15="http://schemas.microsoft.com/office/powerpoint/2012/main" userId="S::Aaroshi.Sahgal@ey.com::05aedcac-b81d-45a2-b5c6-f69daab549df" providerId="AD"/>
      </p:ext>
    </p:extLst>
  </p:cmAuthor>
  <p:cmAuthor id="4" name="Aman Rai" initials="AR" lastIdx="3" clrIdx="3">
    <p:extLst>
      <p:ext uri="{19B8F6BF-5375-455C-9EA6-DF929625EA0E}">
        <p15:presenceInfo xmlns:p15="http://schemas.microsoft.com/office/powerpoint/2012/main" userId="S::Aman.Rai1@ey.com::86480a7a-28f6-4770-b71a-a350a80eb30e" providerId="AD"/>
      </p:ext>
    </p:extLst>
  </p:cmAuthor>
  <p:cmAuthor id="5" name="Baker, Suzanne" initials="BS" lastIdx="2" clrIdx="4">
    <p:extLst>
      <p:ext uri="{19B8F6BF-5375-455C-9EA6-DF929625EA0E}">
        <p15:presenceInfo xmlns:p15="http://schemas.microsoft.com/office/powerpoint/2012/main" userId="S-1-5-21-3356493429-4053671727-2876258865-13088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BA00"/>
    <a:srgbClr val="6A6A6A"/>
    <a:srgbClr val="00838E"/>
    <a:srgbClr val="646464"/>
    <a:srgbClr val="404040"/>
    <a:srgbClr val="5A5A5A"/>
    <a:srgbClr val="FFE600"/>
    <a:srgbClr val="BFAD00"/>
    <a:srgbClr val="007A82"/>
    <a:srgbClr val="BCF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07" autoAdjust="0"/>
    <p:restoredTop sz="94095" autoAdjust="0"/>
  </p:normalViewPr>
  <p:slideViewPr>
    <p:cSldViewPr>
      <p:cViewPr varScale="1">
        <p:scale>
          <a:sx n="124" d="100"/>
          <a:sy n="124" d="100"/>
        </p:scale>
        <p:origin x="1824" y="1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56050" y="0"/>
            <a:ext cx="3027363" cy="465138"/>
          </a:xfrm>
          <a:prstGeom prst="rect">
            <a:avLst/>
          </a:prstGeom>
        </p:spPr>
        <p:txBody>
          <a:bodyPr vert="horz" lIns="91440" tIns="45720" rIns="91440" bIns="45720" rtlCol="0"/>
          <a:lstStyle>
            <a:lvl1pPr algn="r">
              <a:defRPr sz="1200"/>
            </a:lvl1pPr>
          </a:lstStyle>
          <a:p>
            <a:fld id="{1712B222-86F0-456B-A802-D18408A94FC0}" type="datetimeFigureOut">
              <a:rPr lang="en-US" smtClean="0"/>
              <a:t>6/10/21</a:t>
            </a:fld>
            <a:endParaRPr lang="en-US"/>
          </a:p>
        </p:txBody>
      </p:sp>
      <p:sp>
        <p:nvSpPr>
          <p:cNvPr id="4" name="Slide Image Placeholder 3"/>
          <p:cNvSpPr>
            <a:spLocks noGrp="1" noRot="1" noChangeAspect="1"/>
          </p:cNvSpPr>
          <p:nvPr>
            <p:ph type="sldImg" idx="2"/>
          </p:nvPr>
        </p:nvSpPr>
        <p:spPr>
          <a:xfrm>
            <a:off x="1403350" y="1160463"/>
            <a:ext cx="4178300" cy="31337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8500" y="4467225"/>
            <a:ext cx="5588000" cy="365601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8563"/>
            <a:ext cx="3027363" cy="46513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56050" y="8818563"/>
            <a:ext cx="3027363" cy="465137"/>
          </a:xfrm>
          <a:prstGeom prst="rect">
            <a:avLst/>
          </a:prstGeom>
        </p:spPr>
        <p:txBody>
          <a:bodyPr vert="horz" lIns="91440" tIns="45720" rIns="91440" bIns="45720" rtlCol="0" anchor="b"/>
          <a:lstStyle>
            <a:lvl1pPr algn="r">
              <a:defRPr sz="1200"/>
            </a:lvl1pPr>
          </a:lstStyle>
          <a:p>
            <a:fld id="{AC6121EF-9DE4-43DA-B358-3CC36BC458DA}" type="slidenum">
              <a:rPr lang="en-US" smtClean="0"/>
              <a:t>‹#›</a:t>
            </a:fld>
            <a:endParaRPr lang="en-US"/>
          </a:p>
        </p:txBody>
      </p:sp>
    </p:spTree>
    <p:extLst>
      <p:ext uri="{BB962C8B-B14F-4D97-AF65-F5344CB8AC3E}">
        <p14:creationId xmlns:p14="http://schemas.microsoft.com/office/powerpoint/2010/main" val="19148938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08392" y="5340096"/>
            <a:ext cx="987552" cy="1156968"/>
          </a:xfrm>
          <a:prstGeom prst="rect">
            <a:avLst/>
          </a:prstGeom>
        </p:spPr>
      </p:pic>
      <p:sp>
        <p:nvSpPr>
          <p:cNvPr id="10" name="Rectangle 1"/>
          <p:cNvSpPr>
            <a:spLocks noChangeAspect="1"/>
          </p:cNvSpPr>
          <p:nvPr userDrawn="1"/>
        </p:nvSpPr>
        <p:spPr>
          <a:xfrm>
            <a:off x="1600201" y="457200"/>
            <a:ext cx="7099410" cy="4572000"/>
          </a:xfrm>
          <a:custGeom>
            <a:avLst/>
            <a:gdLst>
              <a:gd name="connsiteX0" fmla="*/ 0 w 6753225"/>
              <a:gd name="connsiteY0" fmla="*/ 0 h 3400425"/>
              <a:gd name="connsiteX1" fmla="*/ 6753225 w 6753225"/>
              <a:gd name="connsiteY1" fmla="*/ 0 h 3400425"/>
              <a:gd name="connsiteX2" fmla="*/ 6753225 w 6753225"/>
              <a:gd name="connsiteY2" fmla="*/ 3400425 h 3400425"/>
              <a:gd name="connsiteX3" fmla="*/ 0 w 6753225"/>
              <a:gd name="connsiteY3" fmla="*/ 3400425 h 3400425"/>
              <a:gd name="connsiteX4" fmla="*/ 0 w 6753225"/>
              <a:gd name="connsiteY4" fmla="*/ 0 h 3400425"/>
              <a:gd name="connsiteX0" fmla="*/ 0 w 6755607"/>
              <a:gd name="connsiteY0" fmla="*/ 1197768 h 3400425"/>
              <a:gd name="connsiteX1" fmla="*/ 6755607 w 6755607"/>
              <a:gd name="connsiteY1" fmla="*/ 0 h 3400425"/>
              <a:gd name="connsiteX2" fmla="*/ 6755607 w 6755607"/>
              <a:gd name="connsiteY2" fmla="*/ 3400425 h 3400425"/>
              <a:gd name="connsiteX3" fmla="*/ 2382 w 6755607"/>
              <a:gd name="connsiteY3" fmla="*/ 3400425 h 3400425"/>
              <a:gd name="connsiteX4" fmla="*/ 0 w 6755607"/>
              <a:gd name="connsiteY4" fmla="*/ 1197768 h 34004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55607" h="3400425">
                <a:moveTo>
                  <a:pt x="0" y="1197768"/>
                </a:moveTo>
                <a:lnTo>
                  <a:pt x="6755607" y="0"/>
                </a:lnTo>
                <a:lnTo>
                  <a:pt x="6755607" y="3400425"/>
                </a:lnTo>
                <a:lnTo>
                  <a:pt x="2382" y="3400425"/>
                </a:lnTo>
                <a:lnTo>
                  <a:pt x="0" y="1197768"/>
                </a:lnTo>
                <a:close/>
              </a:path>
            </a:pathLst>
          </a:custGeom>
          <a:solidFill>
            <a:schemeClr val="accent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200" dirty="0">
              <a:solidFill>
                <a:srgbClr val="000000"/>
              </a:solidFill>
            </a:endParaRPr>
          </a:p>
        </p:txBody>
      </p:sp>
      <p:sp>
        <p:nvSpPr>
          <p:cNvPr id="12" name="Title 1"/>
          <p:cNvSpPr>
            <a:spLocks noGrp="1"/>
          </p:cNvSpPr>
          <p:nvPr>
            <p:ph type="ctrTitle"/>
          </p:nvPr>
        </p:nvSpPr>
        <p:spPr>
          <a:xfrm>
            <a:off x="2212847" y="2240280"/>
            <a:ext cx="6217920" cy="860400"/>
          </a:xfrm>
        </p:spPr>
        <p:txBody>
          <a:bodyPr/>
          <a:lstStyle>
            <a:lvl1pPr>
              <a:defRPr>
                <a:solidFill>
                  <a:srgbClr val="404040"/>
                </a:solidFill>
                <a:latin typeface="+mn-lt"/>
                <a:cs typeface="Arial" pitchFamily="34" charset="0"/>
              </a:defRPr>
            </a:lvl1pPr>
          </a:lstStyle>
          <a:p>
            <a:r>
              <a:rPr lang="en-US"/>
              <a:t>Click to edit Master title style</a:t>
            </a:r>
            <a:endParaRPr lang="en-GB" dirty="0"/>
          </a:p>
        </p:txBody>
      </p:sp>
      <p:sp>
        <p:nvSpPr>
          <p:cNvPr id="15" name="Subtitle 2"/>
          <p:cNvSpPr>
            <a:spLocks noGrp="1"/>
          </p:cNvSpPr>
          <p:nvPr>
            <p:ph type="subTitle" idx="1"/>
          </p:nvPr>
        </p:nvSpPr>
        <p:spPr>
          <a:xfrm>
            <a:off x="2212848" y="3220754"/>
            <a:ext cx="6217920" cy="645742"/>
          </a:xfrm>
        </p:spPr>
        <p:txBody>
          <a:bodyPr/>
          <a:lstStyle>
            <a:lvl1pPr marL="0" indent="0" algn="l">
              <a:buNone/>
              <a:defRPr sz="2000">
                <a:solidFill>
                  <a:srgbClr val="404040"/>
                </a:solidFill>
                <a:latin typeface="+mn-lt"/>
                <a:cs typeface="Arial" pitchFamily="34" charset="0"/>
              </a:defRPr>
            </a:lvl1pPr>
            <a:lvl2pPr marL="0" indent="0" algn="l">
              <a:buNone/>
              <a:defRPr sz="1600">
                <a:solidFill>
                  <a:srgbClr val="404040"/>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a:t>Click to edit Master subtitle style</a:t>
            </a:r>
            <a:endParaRPr lang="en-GB" dirty="0"/>
          </a:p>
        </p:txBody>
      </p:sp>
    </p:spTree>
    <p:extLst>
      <p:ext uri="{BB962C8B-B14F-4D97-AF65-F5344CB8AC3E}">
        <p14:creationId xmlns:p14="http://schemas.microsoft.com/office/powerpoint/2010/main" val="4156368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Key statement">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455614" y="1024128"/>
            <a:ext cx="8229600" cy="1643063"/>
          </a:xfrm>
          <a:prstGeom prst="rect">
            <a:avLst/>
          </a:prstGeom>
        </p:spPr>
        <p:txBody>
          <a:bodyPr/>
          <a:lstStyle>
            <a:lvl1pPr marL="0" indent="0" algn="l">
              <a:lnSpc>
                <a:spcPct val="85000"/>
              </a:lnSpc>
              <a:spcBef>
                <a:spcPts val="0"/>
              </a:spcBef>
              <a:buNone/>
              <a:defRPr sz="5000" b="1">
                <a:solidFill>
                  <a:schemeClr val="bg2"/>
                </a:solidFill>
                <a:latin typeface="+mn-lt"/>
                <a:cs typeface="Arial" pitchFamily="34" charset="0"/>
              </a:defRPr>
            </a:lvl1pPr>
            <a:lvl2pPr marL="0" indent="0">
              <a:buNone/>
              <a:defRPr/>
            </a:lvl2pPr>
            <a:lvl3pPr marL="0" indent="0">
              <a:buNone/>
              <a:defRPr/>
            </a:lvl3pPr>
            <a:lvl4pPr marL="0" indent="0">
              <a:buNone/>
              <a:defRPr/>
            </a:lvl4pPr>
            <a:lvl5pPr marL="0" indent="0">
              <a:buNone/>
              <a:defRPr/>
            </a:lvl5pPr>
          </a:lstStyle>
          <a:p>
            <a:pPr lvl="0"/>
            <a:r>
              <a:rPr lang="en-US"/>
              <a:t>Click to edit Master text styles</a:t>
            </a:r>
          </a:p>
        </p:txBody>
      </p:sp>
      <p:sp>
        <p:nvSpPr>
          <p:cNvPr id="5" name="Line 11"/>
          <p:cNvSpPr>
            <a:spLocks noChangeShapeType="1"/>
          </p:cNvSpPr>
          <p:nvPr userDrawn="1"/>
        </p:nvSpPr>
        <p:spPr bwMode="auto">
          <a:xfrm>
            <a:off x="457200" y="6242400"/>
            <a:ext cx="8229600" cy="0"/>
          </a:xfrm>
          <a:prstGeom prst="line">
            <a:avLst/>
          </a:prstGeom>
          <a:noFill/>
          <a:ln w="3175">
            <a:solidFill>
              <a:schemeClr val="bg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solidFill>
                <a:srgbClr val="646464"/>
              </a:solidFill>
              <a:cs typeface="Arial" pitchFamily="34" charset="0"/>
            </a:endParaRPr>
          </a:p>
        </p:txBody>
      </p:sp>
      <p:sp>
        <p:nvSpPr>
          <p:cNvPr id="6" name="Date Placeholder 5"/>
          <p:cNvSpPr>
            <a:spLocks noGrp="1"/>
          </p:cNvSpPr>
          <p:nvPr>
            <p:ph type="dt" sz="half" idx="12"/>
          </p:nvPr>
        </p:nvSpPr>
        <p:spPr>
          <a:xfrm>
            <a:off x="1179576" y="6371757"/>
            <a:ext cx="1188720" cy="201168"/>
          </a:xfrm>
          <a:prstGeom prst="rect">
            <a:avLst/>
          </a:prstGeom>
        </p:spPr>
        <p:txBody>
          <a:bodyPr/>
          <a:lstStyle/>
          <a:p>
            <a:r>
              <a:rPr lang="en-US">
                <a:solidFill>
                  <a:srgbClr val="646464"/>
                </a:solidFill>
              </a:rPr>
              <a:t>1 January 2014</a:t>
            </a:r>
            <a:endParaRPr lang="en-US" dirty="0">
              <a:solidFill>
                <a:srgbClr val="646464"/>
              </a:solidFill>
            </a:endParaRPr>
          </a:p>
        </p:txBody>
      </p:sp>
      <p:sp>
        <p:nvSpPr>
          <p:cNvPr id="7" name="Footer Placeholder 6"/>
          <p:cNvSpPr>
            <a:spLocks noGrp="1"/>
          </p:cNvSpPr>
          <p:nvPr>
            <p:ph type="ftr" sz="quarter" idx="13"/>
          </p:nvPr>
        </p:nvSpPr>
        <p:spPr/>
        <p:txBody>
          <a:bodyPr/>
          <a:lstStyle/>
          <a:p>
            <a:r>
              <a:rPr lang="en-GB">
                <a:solidFill>
                  <a:srgbClr val="646464"/>
                </a:solidFill>
              </a:rPr>
              <a:t>Presentation title</a:t>
            </a:r>
            <a:endParaRPr lang="en-GB" dirty="0">
              <a:solidFill>
                <a:srgbClr val="646464"/>
              </a:solidFill>
            </a:endParaRPr>
          </a:p>
        </p:txBody>
      </p:sp>
    </p:spTree>
    <p:extLst>
      <p:ext uri="{BB962C8B-B14F-4D97-AF65-F5344CB8AC3E}">
        <p14:creationId xmlns:p14="http://schemas.microsoft.com/office/powerpoint/2010/main" val="1594999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ivider 1">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57200" y="201168"/>
            <a:ext cx="8229600" cy="80467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a:solidFill>
                  <a:schemeClr val="bg1"/>
                </a:solidFill>
                <a:latin typeface="+mn-lt"/>
                <a:cs typeface="Arial" pitchFamily="34" charset="0"/>
              </a:defRPr>
            </a:lvl1pPr>
          </a:lstStyle>
          <a:p>
            <a:pPr lvl="0" algn="l" fontAlgn="base">
              <a:lnSpc>
                <a:spcPct val="85000"/>
              </a:lnSpc>
              <a:spcAft>
                <a:spcPct val="0"/>
              </a:spcAft>
            </a:pPr>
            <a:r>
              <a:rPr lang="en-US"/>
              <a:t>Click to edit Master title style</a:t>
            </a:r>
            <a:endParaRPr lang="en-US" dirty="0"/>
          </a:p>
        </p:txBody>
      </p:sp>
      <p:sp>
        <p:nvSpPr>
          <p:cNvPr id="3077" name="Freeform 5"/>
          <p:cNvSpPr>
            <a:spLocks/>
          </p:cNvSpPr>
          <p:nvPr userDrawn="1"/>
        </p:nvSpPr>
        <p:spPr bwMode="gray">
          <a:xfrm>
            <a:off x="457200" y="1042416"/>
            <a:ext cx="8229600" cy="5184775"/>
          </a:xfrm>
          <a:custGeom>
            <a:avLst/>
            <a:gdLst/>
            <a:ahLst/>
            <a:cxnLst>
              <a:cxn ang="0">
                <a:pos x="0" y="0"/>
              </a:cxn>
              <a:cxn ang="0">
                <a:pos x="0" y="3266"/>
              </a:cxn>
              <a:cxn ang="0">
                <a:pos x="5184" y="2352"/>
              </a:cxn>
              <a:cxn ang="0">
                <a:pos x="5184" y="0"/>
              </a:cxn>
              <a:cxn ang="0">
                <a:pos x="0" y="0"/>
              </a:cxn>
            </a:cxnLst>
            <a:rect l="0" t="0" r="r" b="b"/>
            <a:pathLst>
              <a:path w="5184" h="3266">
                <a:moveTo>
                  <a:pt x="0" y="0"/>
                </a:moveTo>
                <a:lnTo>
                  <a:pt x="0" y="3266"/>
                </a:lnTo>
                <a:lnTo>
                  <a:pt x="5184" y="2352"/>
                </a:lnTo>
                <a:lnTo>
                  <a:pt x="5184" y="0"/>
                </a:lnTo>
                <a:lnTo>
                  <a:pt x="0" y="0"/>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endParaRPr lang="en-GB">
              <a:solidFill>
                <a:srgbClr val="646464"/>
              </a:solidFill>
              <a:cs typeface="Arial" pitchFamily="34" charset="0"/>
            </a:endParaRPr>
          </a:p>
        </p:txBody>
      </p:sp>
      <p:sp>
        <p:nvSpPr>
          <p:cNvPr id="5" name="Date Placeholder 4"/>
          <p:cNvSpPr>
            <a:spLocks noGrp="1"/>
          </p:cNvSpPr>
          <p:nvPr>
            <p:ph type="dt" sz="half" idx="10"/>
          </p:nvPr>
        </p:nvSpPr>
        <p:spPr>
          <a:xfrm>
            <a:off x="1179576" y="6371757"/>
            <a:ext cx="1188720" cy="201168"/>
          </a:xfrm>
          <a:prstGeom prst="rect">
            <a:avLst/>
          </a:prstGeom>
        </p:spPr>
        <p:txBody>
          <a:bodyPr/>
          <a:lstStyle/>
          <a:p>
            <a:r>
              <a:rPr lang="en-US">
                <a:solidFill>
                  <a:srgbClr val="646464"/>
                </a:solidFill>
              </a:rPr>
              <a:t>1 January 2014</a:t>
            </a:r>
            <a:endParaRPr lang="en-US" dirty="0">
              <a:solidFill>
                <a:srgbClr val="646464"/>
              </a:solidFill>
            </a:endParaRPr>
          </a:p>
        </p:txBody>
      </p:sp>
      <p:sp>
        <p:nvSpPr>
          <p:cNvPr id="6" name="Footer Placeholder 5"/>
          <p:cNvSpPr>
            <a:spLocks noGrp="1"/>
          </p:cNvSpPr>
          <p:nvPr>
            <p:ph type="ftr" sz="quarter" idx="11"/>
          </p:nvPr>
        </p:nvSpPr>
        <p:spPr/>
        <p:txBody>
          <a:bodyPr/>
          <a:lstStyle/>
          <a:p>
            <a:r>
              <a:rPr lang="en-GB">
                <a:solidFill>
                  <a:srgbClr val="646464"/>
                </a:solidFill>
              </a:rPr>
              <a:t>Presentation title</a:t>
            </a:r>
            <a:endParaRPr lang="en-GB" dirty="0">
              <a:solidFill>
                <a:srgbClr val="646464"/>
              </a:solidFill>
            </a:endParaRPr>
          </a:p>
        </p:txBody>
      </p:sp>
    </p:spTree>
    <p:extLst>
      <p:ext uri="{BB962C8B-B14F-4D97-AF65-F5344CB8AC3E}">
        <p14:creationId xmlns:p14="http://schemas.microsoft.com/office/powerpoint/2010/main" val="42592022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vider 2">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57200" y="201168"/>
            <a:ext cx="8229600" cy="80467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a:solidFill>
                  <a:schemeClr val="bg1"/>
                </a:solidFill>
                <a:latin typeface="+mn-lt"/>
                <a:cs typeface="Arial" pitchFamily="34" charset="0"/>
              </a:defRPr>
            </a:lvl1pPr>
          </a:lstStyle>
          <a:p>
            <a:pPr lvl="0" algn="l" fontAlgn="base">
              <a:lnSpc>
                <a:spcPct val="85000"/>
              </a:lnSpc>
              <a:spcAft>
                <a:spcPct val="0"/>
              </a:spcAft>
            </a:pPr>
            <a:r>
              <a:rPr lang="en-US"/>
              <a:t>Click to edit Master title style</a:t>
            </a:r>
            <a:endParaRPr lang="en-US" dirty="0"/>
          </a:p>
        </p:txBody>
      </p:sp>
      <p:sp>
        <p:nvSpPr>
          <p:cNvPr id="4101" name="Freeform 5"/>
          <p:cNvSpPr>
            <a:spLocks/>
          </p:cNvSpPr>
          <p:nvPr userDrawn="1"/>
        </p:nvSpPr>
        <p:spPr bwMode="gray">
          <a:xfrm>
            <a:off x="457200" y="1042416"/>
            <a:ext cx="8229600" cy="5184775"/>
          </a:xfrm>
          <a:custGeom>
            <a:avLst/>
            <a:gdLst/>
            <a:ahLst/>
            <a:cxnLst>
              <a:cxn ang="0">
                <a:pos x="0" y="0"/>
              </a:cxn>
              <a:cxn ang="0">
                <a:pos x="0" y="3266"/>
              </a:cxn>
              <a:cxn ang="0">
                <a:pos x="5184" y="2352"/>
              </a:cxn>
              <a:cxn ang="0">
                <a:pos x="5184" y="0"/>
              </a:cxn>
              <a:cxn ang="0">
                <a:pos x="0" y="0"/>
              </a:cxn>
            </a:cxnLst>
            <a:rect l="0" t="0" r="r" b="b"/>
            <a:pathLst>
              <a:path w="5184" h="3266">
                <a:moveTo>
                  <a:pt x="0" y="0"/>
                </a:moveTo>
                <a:lnTo>
                  <a:pt x="0" y="3266"/>
                </a:lnTo>
                <a:lnTo>
                  <a:pt x="5184" y="2352"/>
                </a:lnTo>
                <a:lnTo>
                  <a:pt x="5184" y="0"/>
                </a:lnTo>
                <a:lnTo>
                  <a:pt x="0" y="0"/>
                </a:lnTo>
                <a:close/>
              </a:path>
            </a:pathLst>
          </a:cu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GB">
              <a:solidFill>
                <a:srgbClr val="646464"/>
              </a:solidFill>
              <a:cs typeface="Arial" pitchFamily="34" charset="0"/>
            </a:endParaRPr>
          </a:p>
        </p:txBody>
      </p:sp>
      <p:sp>
        <p:nvSpPr>
          <p:cNvPr id="5" name="Date Placeholder 4"/>
          <p:cNvSpPr>
            <a:spLocks noGrp="1"/>
          </p:cNvSpPr>
          <p:nvPr>
            <p:ph type="dt" sz="half" idx="10"/>
          </p:nvPr>
        </p:nvSpPr>
        <p:spPr>
          <a:xfrm>
            <a:off x="1179576" y="6371757"/>
            <a:ext cx="1188720" cy="201168"/>
          </a:xfrm>
          <a:prstGeom prst="rect">
            <a:avLst/>
          </a:prstGeom>
        </p:spPr>
        <p:txBody>
          <a:bodyPr/>
          <a:lstStyle/>
          <a:p>
            <a:r>
              <a:rPr lang="en-US">
                <a:solidFill>
                  <a:srgbClr val="646464"/>
                </a:solidFill>
              </a:rPr>
              <a:t>1 January 2014</a:t>
            </a:r>
            <a:endParaRPr lang="en-US" dirty="0">
              <a:solidFill>
                <a:srgbClr val="646464"/>
              </a:solidFill>
            </a:endParaRPr>
          </a:p>
        </p:txBody>
      </p:sp>
      <p:sp>
        <p:nvSpPr>
          <p:cNvPr id="6" name="Footer Placeholder 5"/>
          <p:cNvSpPr>
            <a:spLocks noGrp="1"/>
          </p:cNvSpPr>
          <p:nvPr>
            <p:ph type="ftr" sz="quarter" idx="11"/>
          </p:nvPr>
        </p:nvSpPr>
        <p:spPr/>
        <p:txBody>
          <a:bodyPr/>
          <a:lstStyle/>
          <a:p>
            <a:r>
              <a:rPr lang="en-GB">
                <a:solidFill>
                  <a:srgbClr val="646464"/>
                </a:solidFill>
              </a:rPr>
              <a:t>Presentation title</a:t>
            </a:r>
            <a:endParaRPr lang="en-GB" dirty="0">
              <a:solidFill>
                <a:srgbClr val="646464"/>
              </a:solidFill>
            </a:endParaRPr>
          </a:p>
        </p:txBody>
      </p:sp>
    </p:spTree>
    <p:extLst>
      <p:ext uri="{BB962C8B-B14F-4D97-AF65-F5344CB8AC3E}">
        <p14:creationId xmlns:p14="http://schemas.microsoft.com/office/powerpoint/2010/main" val="39170452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Divider 3">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57200" y="201168"/>
            <a:ext cx="8229600" cy="80467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a:solidFill>
                  <a:schemeClr val="bg1"/>
                </a:solidFill>
                <a:latin typeface="+mn-lt"/>
                <a:cs typeface="Arial" pitchFamily="34" charset="0"/>
              </a:defRPr>
            </a:lvl1pPr>
          </a:lstStyle>
          <a:p>
            <a:pPr lvl="0" algn="l" fontAlgn="base">
              <a:lnSpc>
                <a:spcPct val="85000"/>
              </a:lnSpc>
              <a:spcAft>
                <a:spcPct val="0"/>
              </a:spcAft>
            </a:pPr>
            <a:r>
              <a:rPr lang="en-US"/>
              <a:t>Click to edit Master title style</a:t>
            </a:r>
            <a:endParaRPr lang="en-US" dirty="0"/>
          </a:p>
        </p:txBody>
      </p:sp>
      <p:sp>
        <p:nvSpPr>
          <p:cNvPr id="4101" name="Freeform 5"/>
          <p:cNvSpPr>
            <a:spLocks/>
          </p:cNvSpPr>
          <p:nvPr userDrawn="1"/>
        </p:nvSpPr>
        <p:spPr bwMode="gray">
          <a:xfrm>
            <a:off x="457200" y="1040400"/>
            <a:ext cx="8229600" cy="5184775"/>
          </a:xfrm>
          <a:custGeom>
            <a:avLst/>
            <a:gdLst/>
            <a:ahLst/>
            <a:cxnLst>
              <a:cxn ang="0">
                <a:pos x="0" y="0"/>
              </a:cxn>
              <a:cxn ang="0">
                <a:pos x="0" y="3266"/>
              </a:cxn>
              <a:cxn ang="0">
                <a:pos x="5184" y="2352"/>
              </a:cxn>
              <a:cxn ang="0">
                <a:pos x="5184" y="0"/>
              </a:cxn>
              <a:cxn ang="0">
                <a:pos x="0" y="0"/>
              </a:cxn>
            </a:cxnLst>
            <a:rect l="0" t="0" r="r" b="b"/>
            <a:pathLst>
              <a:path w="5184" h="3266">
                <a:moveTo>
                  <a:pt x="0" y="0"/>
                </a:moveTo>
                <a:lnTo>
                  <a:pt x="0" y="3266"/>
                </a:lnTo>
                <a:lnTo>
                  <a:pt x="5184" y="2352"/>
                </a:lnTo>
                <a:lnTo>
                  <a:pt x="5184" y="0"/>
                </a:lnTo>
                <a:lnTo>
                  <a:pt x="0" y="0"/>
                </a:lnTo>
                <a:close/>
              </a:path>
            </a:pathLst>
          </a:custGeom>
          <a:blipFill dpi="0" rotWithShape="1">
            <a:blip r:embed="rId2" cstate="print"/>
            <a:srcRect/>
            <a:stretch>
              <a:fillRect/>
            </a:stretch>
          </a:blipFill>
          <a:ln w="9525">
            <a:noFill/>
            <a:round/>
            <a:headEnd/>
            <a:tailEnd/>
          </a:ln>
        </p:spPr>
        <p:txBody>
          <a:bodyPr vert="horz" wrap="square" lIns="91440" tIns="45720" rIns="91440" bIns="45720" numCol="1" anchor="t" anchorCtr="0" compatLnSpc="1">
            <a:prstTxWarp prst="textNoShape">
              <a:avLst/>
            </a:prstTxWarp>
          </a:bodyPr>
          <a:lstStyle/>
          <a:p>
            <a:endParaRPr lang="en-GB">
              <a:solidFill>
                <a:srgbClr val="646464"/>
              </a:solidFill>
              <a:cs typeface="Arial" pitchFamily="34" charset="0"/>
            </a:endParaRPr>
          </a:p>
        </p:txBody>
      </p:sp>
      <p:sp>
        <p:nvSpPr>
          <p:cNvPr id="5" name="Date Placeholder 4"/>
          <p:cNvSpPr>
            <a:spLocks noGrp="1"/>
          </p:cNvSpPr>
          <p:nvPr>
            <p:ph type="dt" sz="half" idx="10"/>
          </p:nvPr>
        </p:nvSpPr>
        <p:spPr>
          <a:xfrm>
            <a:off x="1179576" y="6371757"/>
            <a:ext cx="1188720" cy="201168"/>
          </a:xfrm>
          <a:prstGeom prst="rect">
            <a:avLst/>
          </a:prstGeom>
        </p:spPr>
        <p:txBody>
          <a:bodyPr/>
          <a:lstStyle/>
          <a:p>
            <a:r>
              <a:rPr lang="en-US">
                <a:solidFill>
                  <a:srgbClr val="646464"/>
                </a:solidFill>
              </a:rPr>
              <a:t>1 January 2014</a:t>
            </a:r>
            <a:endParaRPr lang="en-US" dirty="0">
              <a:solidFill>
                <a:srgbClr val="646464"/>
              </a:solidFill>
            </a:endParaRPr>
          </a:p>
        </p:txBody>
      </p:sp>
      <p:sp>
        <p:nvSpPr>
          <p:cNvPr id="6" name="Footer Placeholder 5"/>
          <p:cNvSpPr>
            <a:spLocks noGrp="1"/>
          </p:cNvSpPr>
          <p:nvPr>
            <p:ph type="ftr" sz="quarter" idx="11"/>
          </p:nvPr>
        </p:nvSpPr>
        <p:spPr/>
        <p:txBody>
          <a:bodyPr/>
          <a:lstStyle/>
          <a:p>
            <a:r>
              <a:rPr lang="en-GB">
                <a:solidFill>
                  <a:srgbClr val="646464"/>
                </a:solidFill>
              </a:rPr>
              <a:t>Presentation title</a:t>
            </a:r>
            <a:endParaRPr lang="en-GB" dirty="0">
              <a:solidFill>
                <a:srgbClr val="646464"/>
              </a:solidFill>
            </a:endParaRPr>
          </a:p>
        </p:txBody>
      </p:sp>
    </p:spTree>
    <p:extLst>
      <p:ext uri="{BB962C8B-B14F-4D97-AF65-F5344CB8AC3E}">
        <p14:creationId xmlns:p14="http://schemas.microsoft.com/office/powerpoint/2010/main" val="21387078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7" name="Line 11"/>
          <p:cNvSpPr>
            <a:spLocks noChangeShapeType="1"/>
          </p:cNvSpPr>
          <p:nvPr userDrawn="1"/>
        </p:nvSpPr>
        <p:spPr bwMode="auto">
          <a:xfrm>
            <a:off x="455613" y="6243638"/>
            <a:ext cx="8229600" cy="0"/>
          </a:xfrm>
          <a:prstGeom prst="line">
            <a:avLst/>
          </a:prstGeom>
          <a:noFill/>
          <a:ln w="3175">
            <a:solidFill>
              <a:schemeClr val="bg1"/>
            </a:solidFill>
            <a:round/>
            <a:headEnd/>
            <a:tailEnd/>
          </a:ln>
          <a:effectLst/>
        </p:spPr>
        <p:txBody>
          <a:bodyPr wrap="none" anchor="ctr"/>
          <a:lstStyle/>
          <a:p>
            <a:endParaRPr lang="en-US" dirty="0">
              <a:solidFill>
                <a:srgbClr val="646464"/>
              </a:solidFill>
              <a:cs typeface="Arial" pitchFamily="34" charset="0"/>
            </a:endParaRPr>
          </a:p>
        </p:txBody>
      </p:sp>
      <p:sp>
        <p:nvSpPr>
          <p:cNvPr id="4" name="Date Placeholder 3"/>
          <p:cNvSpPr>
            <a:spLocks noGrp="1"/>
          </p:cNvSpPr>
          <p:nvPr>
            <p:ph type="dt" sz="half" idx="10"/>
          </p:nvPr>
        </p:nvSpPr>
        <p:spPr>
          <a:xfrm>
            <a:off x="1179576" y="6371757"/>
            <a:ext cx="1188720" cy="201168"/>
          </a:xfrm>
          <a:prstGeom prst="rect">
            <a:avLst/>
          </a:prstGeom>
        </p:spPr>
        <p:txBody>
          <a:bodyPr/>
          <a:lstStyle/>
          <a:p>
            <a:r>
              <a:rPr lang="en-US">
                <a:solidFill>
                  <a:srgbClr val="646464"/>
                </a:solidFill>
              </a:rPr>
              <a:t>1 January 2014</a:t>
            </a:r>
            <a:endParaRPr lang="en-US" dirty="0">
              <a:solidFill>
                <a:srgbClr val="646464"/>
              </a:solidFill>
            </a:endParaRPr>
          </a:p>
        </p:txBody>
      </p:sp>
      <p:sp>
        <p:nvSpPr>
          <p:cNvPr id="5" name="Footer Placeholder 4"/>
          <p:cNvSpPr>
            <a:spLocks noGrp="1"/>
          </p:cNvSpPr>
          <p:nvPr>
            <p:ph type="ftr" sz="quarter" idx="11"/>
          </p:nvPr>
        </p:nvSpPr>
        <p:spPr/>
        <p:txBody>
          <a:bodyPr/>
          <a:lstStyle/>
          <a:p>
            <a:r>
              <a:rPr lang="en-GB">
                <a:solidFill>
                  <a:srgbClr val="646464"/>
                </a:solidFill>
              </a:rPr>
              <a:t>Presentation title</a:t>
            </a:r>
            <a:endParaRPr lang="en-GB" dirty="0">
              <a:solidFill>
                <a:srgbClr val="646464"/>
              </a:solidFill>
            </a:endParaRPr>
          </a:p>
        </p:txBody>
      </p:sp>
    </p:spTree>
    <p:extLst>
      <p:ext uri="{BB962C8B-B14F-4D97-AF65-F5344CB8AC3E}">
        <p14:creationId xmlns:p14="http://schemas.microsoft.com/office/powerpoint/2010/main" val="31457878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Final legal text">
    <p:spTree>
      <p:nvGrpSpPr>
        <p:cNvPr id="1" name=""/>
        <p:cNvGrpSpPr/>
        <p:nvPr/>
      </p:nvGrpSpPr>
      <p:grpSpPr>
        <a:xfrm>
          <a:off x="0" y="0"/>
          <a:ext cx="0" cy="0"/>
          <a:chOff x="0" y="0"/>
          <a:chExt cx="0" cy="0"/>
        </a:xfrm>
      </p:grpSpPr>
      <p:sp>
        <p:nvSpPr>
          <p:cNvPr id="8" name="Content Placeholder 2"/>
          <p:cNvSpPr>
            <a:spLocks noGrp="1"/>
          </p:cNvSpPr>
          <p:nvPr>
            <p:ph idx="1"/>
          </p:nvPr>
        </p:nvSpPr>
        <p:spPr>
          <a:xfrm>
            <a:off x="455612" y="719139"/>
            <a:ext cx="3506400" cy="5210062"/>
          </a:xfrm>
          <a:prstGeom prst="rect">
            <a:avLst/>
          </a:prstGeom>
        </p:spPr>
        <p:txBody>
          <a:bodyPr/>
          <a:lstStyle>
            <a:lvl1pPr marL="0" indent="0" algn="l" defTabSz="995363" rtl="0" fontAlgn="base">
              <a:lnSpc>
                <a:spcPct val="100000"/>
              </a:lnSpc>
              <a:spcBef>
                <a:spcPct val="70000"/>
              </a:spcBef>
              <a:spcAft>
                <a:spcPct val="0"/>
              </a:spcAft>
              <a:buSzPct val="100000"/>
              <a:buNone/>
              <a:defRPr lang="en-US" sz="1200" kern="1200" noProof="0" dirty="0" smtClean="0">
                <a:solidFill>
                  <a:schemeClr val="bg1"/>
                </a:solidFill>
                <a:latin typeface="+mn-lt"/>
                <a:ea typeface="+mn-ea"/>
                <a:cs typeface="Arial" pitchFamily="34" charset="0"/>
              </a:defRPr>
            </a:lvl1pPr>
            <a:lvl2pPr marL="0" indent="0" algn="l" defTabSz="995363" rtl="0" fontAlgn="base">
              <a:lnSpc>
                <a:spcPct val="100000"/>
              </a:lnSpc>
              <a:spcBef>
                <a:spcPct val="0"/>
              </a:spcBef>
              <a:spcAft>
                <a:spcPct val="0"/>
              </a:spcAft>
              <a:buSzPct val="100000"/>
              <a:buNone/>
              <a:defRPr lang="en-US" sz="900" b="1" kern="1200" noProof="0" dirty="0" smtClean="0">
                <a:solidFill>
                  <a:schemeClr val="bg1"/>
                </a:solidFill>
                <a:latin typeface="+mn-lt"/>
                <a:ea typeface="+mn-ea"/>
                <a:cs typeface="Arial" pitchFamily="34" charset="0"/>
              </a:defRPr>
            </a:lvl2pPr>
            <a:lvl3pPr marL="176213" indent="-176213" algn="l" defTabSz="995363" rtl="0" fontAlgn="base">
              <a:lnSpc>
                <a:spcPct val="100000"/>
              </a:lnSpc>
              <a:spcBef>
                <a:spcPct val="0"/>
              </a:spcBef>
              <a:spcAft>
                <a:spcPct val="0"/>
              </a:spcAft>
              <a:buClr>
                <a:schemeClr val="accent2"/>
              </a:buClr>
              <a:buSzPct val="70000"/>
              <a:buFont typeface="Arial" pitchFamily="34" charset="0"/>
              <a:buChar char="►"/>
              <a:defRPr lang="en-US" sz="900" b="1" kern="1200" noProof="0" dirty="0" smtClean="0">
                <a:solidFill>
                  <a:schemeClr val="bg1"/>
                </a:solidFill>
                <a:latin typeface="+mn-lt"/>
                <a:ea typeface="+mn-ea"/>
                <a:cs typeface="Arial" pitchFamily="34" charset="0"/>
              </a:defRPr>
            </a:lvl3pPr>
            <a:lvl4pPr marL="0" indent="0" algn="l" defTabSz="995363" rtl="0" fontAlgn="base">
              <a:lnSpc>
                <a:spcPct val="100000"/>
              </a:lnSpc>
              <a:spcBef>
                <a:spcPct val="0"/>
              </a:spcBef>
              <a:spcAft>
                <a:spcPct val="0"/>
              </a:spcAft>
              <a:buSzPct val="100000"/>
              <a:buNone/>
              <a:defRPr lang="en-US" sz="800" kern="1200" noProof="0" dirty="0" smtClean="0">
                <a:solidFill>
                  <a:schemeClr val="bg1"/>
                </a:solidFill>
                <a:latin typeface="+mn-lt"/>
                <a:ea typeface="+mn-ea"/>
                <a:cs typeface="Arial" pitchFamily="34" charset="0"/>
              </a:defRPr>
            </a:lvl4pPr>
            <a:lvl5pPr marL="188913" indent="-188913" algn="l" defTabSz="995363" rtl="0" fontAlgn="base">
              <a:lnSpc>
                <a:spcPct val="100000"/>
              </a:lnSpc>
              <a:spcBef>
                <a:spcPct val="0"/>
              </a:spcBef>
              <a:spcAft>
                <a:spcPct val="0"/>
              </a:spcAft>
              <a:buClr>
                <a:schemeClr val="accent2"/>
              </a:buClr>
              <a:buSzPct val="70000"/>
              <a:buFont typeface="Arial" pitchFamily="34" charset="0"/>
              <a:buChar char="►"/>
              <a:defRPr lang="en-US" sz="800" kern="1200" noProof="0" dirty="0">
                <a:solidFill>
                  <a:schemeClr val="bg1"/>
                </a:solidFill>
                <a:latin typeface="+mn-lt"/>
                <a:ea typeface="+mn-ea"/>
                <a:cs typeface="Arial"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28229347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15356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Cover with beam (legacy)">
    <p:spTree>
      <p:nvGrpSpPr>
        <p:cNvPr id="1" name=""/>
        <p:cNvGrpSpPr/>
        <p:nvPr/>
      </p:nvGrpSpPr>
      <p:grpSpPr>
        <a:xfrm>
          <a:off x="0" y="0"/>
          <a:ext cx="0" cy="0"/>
          <a:chOff x="0" y="0"/>
          <a:chExt cx="0" cy="0"/>
        </a:xfrm>
      </p:grpSpPr>
      <p:grpSp>
        <p:nvGrpSpPr>
          <p:cNvPr id="12" name="Group 11"/>
          <p:cNvGrpSpPr/>
          <p:nvPr userDrawn="1"/>
        </p:nvGrpSpPr>
        <p:grpSpPr>
          <a:xfrm>
            <a:off x="-6532" y="2405084"/>
            <a:ext cx="9150532" cy="3349170"/>
            <a:chOff x="-6532" y="2405084"/>
            <a:chExt cx="9150532" cy="3349170"/>
          </a:xfrm>
        </p:grpSpPr>
        <p:sp>
          <p:nvSpPr>
            <p:cNvPr id="1032" name="Freeform 8"/>
            <p:cNvSpPr>
              <a:spLocks/>
            </p:cNvSpPr>
            <p:nvPr userDrawn="1"/>
          </p:nvSpPr>
          <p:spPr bwMode="gray">
            <a:xfrm>
              <a:off x="2273222" y="2405084"/>
              <a:ext cx="6870778" cy="2495225"/>
            </a:xfrm>
            <a:custGeom>
              <a:avLst/>
              <a:gdLst/>
              <a:ahLst/>
              <a:cxnLst>
                <a:cxn ang="0">
                  <a:pos x="0" y="1852"/>
                </a:cxn>
                <a:cxn ang="0">
                  <a:pos x="5081" y="0"/>
                </a:cxn>
                <a:cxn ang="0">
                  <a:pos x="5081" y="968"/>
                </a:cxn>
                <a:cxn ang="0">
                  <a:pos x="0" y="1852"/>
                </a:cxn>
              </a:cxnLst>
              <a:rect l="0" t="0" r="r" b="b"/>
              <a:pathLst>
                <a:path w="5081" h="1852">
                  <a:moveTo>
                    <a:pt x="0" y="1852"/>
                  </a:moveTo>
                  <a:lnTo>
                    <a:pt x="5081" y="0"/>
                  </a:lnTo>
                  <a:lnTo>
                    <a:pt x="5081" y="968"/>
                  </a:lnTo>
                  <a:lnTo>
                    <a:pt x="0" y="1852"/>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endParaRPr lang="en-GB">
                <a:solidFill>
                  <a:srgbClr val="646464"/>
                </a:solidFill>
                <a:cs typeface="Arial" pitchFamily="34" charset="0"/>
              </a:endParaRPr>
            </a:p>
          </p:txBody>
        </p:sp>
        <p:pic>
          <p:nvPicPr>
            <p:cNvPr id="8" name="Picture 3"/>
            <p:cNvPicPr>
              <a:picLocks noChangeAspect="1" noChangeArrowheads="1"/>
            </p:cNvPicPr>
            <p:nvPr userDrawn="1"/>
          </p:nvPicPr>
          <p:blipFill>
            <a:blip r:embed="rId2" cstate="print"/>
            <a:srcRect/>
            <a:stretch>
              <a:fillRect/>
            </a:stretch>
          </p:blipFill>
          <p:spPr bwMode="auto">
            <a:xfrm>
              <a:off x="-6532" y="4411503"/>
              <a:ext cx="2289891" cy="1342751"/>
            </a:xfrm>
            <a:prstGeom prst="rect">
              <a:avLst/>
            </a:prstGeom>
            <a:noFill/>
            <a:ln w="9525">
              <a:noFill/>
              <a:miter lim="800000"/>
              <a:headEnd/>
              <a:tailEnd/>
            </a:ln>
            <a:effectLst/>
          </p:spPr>
        </p:pic>
      </p:grpSp>
      <p:sp>
        <p:nvSpPr>
          <p:cNvPr id="2" name="Title 1"/>
          <p:cNvSpPr>
            <a:spLocks noGrp="1"/>
          </p:cNvSpPr>
          <p:nvPr>
            <p:ph type="ctrTitle"/>
          </p:nvPr>
        </p:nvSpPr>
        <p:spPr>
          <a:xfrm>
            <a:off x="2267712" y="777600"/>
            <a:ext cx="5524328" cy="860400"/>
          </a:xfrm>
        </p:spPr>
        <p:txBody>
          <a:bodyPr/>
          <a:lstStyle>
            <a:lvl1pPr>
              <a:defRPr>
                <a:solidFill>
                  <a:schemeClr val="bg1"/>
                </a:solidFill>
                <a:latin typeface="+mn-lt"/>
                <a:cs typeface="Arial"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2267712" y="1753200"/>
            <a:ext cx="5524328" cy="968400"/>
          </a:xfrm>
        </p:spPr>
        <p:txBody>
          <a:bodyPr/>
          <a:lstStyle>
            <a:lvl1pPr marL="0" indent="0" algn="l">
              <a:buNone/>
              <a:defRPr sz="2000">
                <a:solidFill>
                  <a:schemeClr val="bg1"/>
                </a:solidFill>
                <a:latin typeface="+mn-lt"/>
                <a:cs typeface="Arial" pitchFamily="34" charset="0"/>
              </a:defRPr>
            </a:lvl1pPr>
            <a:lvl2pPr marL="0" indent="0" algn="l">
              <a:buNone/>
              <a:defRPr sz="1600">
                <a:solidFill>
                  <a:schemeClr val="bg1"/>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dirty="0"/>
              <a:t>Click to edit Master subtitle style</a:t>
            </a:r>
            <a:endParaRPr lang="en-GB" dirty="0"/>
          </a:p>
        </p:txBody>
      </p:sp>
      <p:pic>
        <p:nvPicPr>
          <p:cNvPr id="10" name="Picture 9" descr="EY_Logo2.emf"/>
          <p:cNvPicPr>
            <a:picLocks noChangeAspect="1"/>
          </p:cNvPicPr>
          <p:nvPr userDrawn="1"/>
        </p:nvPicPr>
        <p:blipFill>
          <a:blip r:embed="rId3" cstate="print"/>
          <a:stretch>
            <a:fillRect/>
          </a:stretch>
        </p:blipFill>
        <p:spPr>
          <a:xfrm>
            <a:off x="2267712" y="5754254"/>
            <a:ext cx="989153" cy="749808"/>
          </a:xfrm>
          <a:prstGeom prst="rect">
            <a:avLst/>
          </a:prstGeom>
        </p:spPr>
      </p:pic>
    </p:spTree>
    <p:extLst>
      <p:ext uri="{BB962C8B-B14F-4D97-AF65-F5344CB8AC3E}">
        <p14:creationId xmlns:p14="http://schemas.microsoft.com/office/powerpoint/2010/main" val="1952692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Standard slide">
    <p:spTree>
      <p:nvGrpSpPr>
        <p:cNvPr id="1" name=""/>
        <p:cNvGrpSpPr/>
        <p:nvPr/>
      </p:nvGrpSpPr>
      <p:grpSpPr>
        <a:xfrm>
          <a:off x="0" y="0"/>
          <a:ext cx="0" cy="0"/>
          <a:chOff x="0" y="0"/>
          <a:chExt cx="0" cy="0"/>
        </a:xfrm>
      </p:grpSpPr>
      <p:sp>
        <p:nvSpPr>
          <p:cNvPr id="2" name="Title 1"/>
          <p:cNvSpPr>
            <a:spLocks noGrp="1"/>
          </p:cNvSpPr>
          <p:nvPr>
            <p:ph type="title"/>
          </p:nvPr>
        </p:nvSpPr>
        <p:spPr>
          <a:xfrm>
            <a:off x="457200" y="201600"/>
            <a:ext cx="8232775" cy="860400"/>
          </a:xfrm>
          <a:prstGeom prst="rect">
            <a:avLst/>
          </a:prstGeom>
        </p:spPr>
        <p:txBody>
          <a:bodyPr/>
          <a:lstStyle>
            <a:lvl1pPr>
              <a:defRPr>
                <a:solidFill>
                  <a:schemeClr val="bg1"/>
                </a:solidFill>
                <a:latin typeface="+mn-lt"/>
                <a:cs typeface="Arial"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57200" y="1425598"/>
            <a:ext cx="8229600" cy="4698977"/>
          </a:xfrm>
          <a:prstGeom prst="rect">
            <a:avLst/>
          </a:prstGeom>
        </p:spPr>
        <p:txBody>
          <a:bodyPr/>
          <a:lstStyle>
            <a:lvl1pPr>
              <a:defRPr>
                <a:solidFill>
                  <a:schemeClr val="bg1"/>
                </a:solidFill>
                <a:latin typeface="+mn-lt"/>
                <a:cs typeface="Arial" pitchFamily="34" charset="0"/>
              </a:defRPr>
            </a:lvl1pPr>
            <a:lvl2pPr>
              <a:defRPr>
                <a:solidFill>
                  <a:schemeClr val="bg1"/>
                </a:solidFill>
                <a:latin typeface="+mn-lt"/>
                <a:cs typeface="Arial" pitchFamily="34" charset="0"/>
              </a:defRPr>
            </a:lvl2pPr>
            <a:lvl3pPr>
              <a:defRPr>
                <a:solidFill>
                  <a:schemeClr val="bg1"/>
                </a:solidFill>
                <a:latin typeface="+mn-lt"/>
                <a:cs typeface="Arial" pitchFamily="34" charset="0"/>
              </a:defRPr>
            </a:lvl3pPr>
            <a:lvl4pPr>
              <a:defRPr>
                <a:solidFill>
                  <a:schemeClr val="bg1"/>
                </a:solidFill>
                <a:latin typeface="+mn-lt"/>
                <a:cs typeface="Arial" pitchFamily="34" charset="0"/>
              </a:defRPr>
            </a:lvl4pPr>
            <a:lvl5pPr>
              <a:defRPr>
                <a:solidFill>
                  <a:schemeClr val="bg1"/>
                </a:solidFill>
                <a:latin typeface="+mn-lt"/>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Line 10"/>
          <p:cNvSpPr>
            <a:spLocks noChangeShapeType="1"/>
          </p:cNvSpPr>
          <p:nvPr userDrawn="1"/>
        </p:nvSpPr>
        <p:spPr bwMode="auto">
          <a:xfrm>
            <a:off x="457200" y="1044000"/>
            <a:ext cx="82296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solidFill>
                <a:srgbClr val="646464"/>
              </a:solidFill>
              <a:cs typeface="Arial" pitchFamily="34" charset="0"/>
            </a:endParaRPr>
          </a:p>
        </p:txBody>
      </p:sp>
      <p:sp>
        <p:nvSpPr>
          <p:cNvPr id="8" name="Line 11"/>
          <p:cNvSpPr>
            <a:spLocks noChangeShapeType="1"/>
          </p:cNvSpPr>
          <p:nvPr userDrawn="1"/>
        </p:nvSpPr>
        <p:spPr bwMode="auto">
          <a:xfrm>
            <a:off x="457200" y="6242400"/>
            <a:ext cx="8229600" cy="0"/>
          </a:xfrm>
          <a:prstGeom prst="line">
            <a:avLst/>
          </a:prstGeom>
          <a:noFill/>
          <a:ln w="3175">
            <a:solidFill>
              <a:schemeClr val="bg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solidFill>
                <a:srgbClr val="646464"/>
              </a:solidFill>
              <a:cs typeface="Arial" pitchFamily="34" charset="0"/>
            </a:endParaRPr>
          </a:p>
        </p:txBody>
      </p:sp>
      <p:sp>
        <p:nvSpPr>
          <p:cNvPr id="5" name="Footer Placeholder 4"/>
          <p:cNvSpPr>
            <a:spLocks noGrp="1"/>
          </p:cNvSpPr>
          <p:nvPr>
            <p:ph type="ftr" sz="quarter" idx="11"/>
          </p:nvPr>
        </p:nvSpPr>
        <p:spPr>
          <a:xfrm>
            <a:off x="2854800" y="6488173"/>
            <a:ext cx="3434400" cy="201168"/>
          </a:xfrm>
        </p:spPr>
        <p:txBody>
          <a:bodyPr/>
          <a:lstStyle/>
          <a:p>
            <a:r>
              <a:rPr lang="en-GB">
                <a:solidFill>
                  <a:srgbClr val="646464"/>
                </a:solidFill>
              </a:rPr>
              <a:t>Confidential, Not for quotation or distribution</a:t>
            </a:r>
            <a:endParaRPr lang="en-GB" dirty="0">
              <a:solidFill>
                <a:srgbClr val="646464"/>
              </a:solidFill>
            </a:endParaRPr>
          </a:p>
        </p:txBody>
      </p:sp>
    </p:spTree>
    <p:extLst>
      <p:ext uri="{BB962C8B-B14F-4D97-AF65-F5344CB8AC3E}">
        <p14:creationId xmlns:p14="http://schemas.microsoft.com/office/powerpoint/2010/main" val="2551038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Standard slide_no bullets">
    <p:spTree>
      <p:nvGrpSpPr>
        <p:cNvPr id="1" name=""/>
        <p:cNvGrpSpPr/>
        <p:nvPr/>
      </p:nvGrpSpPr>
      <p:grpSpPr>
        <a:xfrm>
          <a:off x="0" y="0"/>
          <a:ext cx="0" cy="0"/>
          <a:chOff x="0" y="0"/>
          <a:chExt cx="0" cy="0"/>
        </a:xfrm>
      </p:grpSpPr>
      <p:sp>
        <p:nvSpPr>
          <p:cNvPr id="2" name="Title 1"/>
          <p:cNvSpPr>
            <a:spLocks noGrp="1"/>
          </p:cNvSpPr>
          <p:nvPr>
            <p:ph type="title"/>
          </p:nvPr>
        </p:nvSpPr>
        <p:spPr>
          <a:xfrm>
            <a:off x="457200" y="201600"/>
            <a:ext cx="8232775" cy="860400"/>
          </a:xfrm>
          <a:prstGeom prst="rect">
            <a:avLst/>
          </a:prstGeom>
        </p:spPr>
        <p:txBody>
          <a:bodyPr/>
          <a:lstStyle>
            <a:lvl1pPr>
              <a:defRPr>
                <a:solidFill>
                  <a:schemeClr val="bg1"/>
                </a:solidFill>
                <a:latin typeface="+mn-lt"/>
                <a:cs typeface="Arial"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57200" y="1425598"/>
            <a:ext cx="8229600" cy="4698977"/>
          </a:xfrm>
          <a:prstGeom prst="rect">
            <a:avLst/>
          </a:prstGeom>
        </p:spPr>
        <p:txBody>
          <a:bodyPr/>
          <a:lstStyle>
            <a:lvl1pPr marL="0" indent="0">
              <a:buNone/>
              <a:defRPr>
                <a:solidFill>
                  <a:schemeClr val="bg1"/>
                </a:solidFill>
                <a:latin typeface="+mn-lt"/>
                <a:cs typeface="Arial" pitchFamily="34" charset="0"/>
              </a:defRPr>
            </a:lvl1pPr>
            <a:lvl2pPr marL="0" indent="0">
              <a:buNone/>
              <a:defRPr>
                <a:solidFill>
                  <a:schemeClr val="bg1"/>
                </a:solidFill>
                <a:latin typeface="+mn-lt"/>
                <a:cs typeface="Arial" pitchFamily="34" charset="0"/>
              </a:defRPr>
            </a:lvl2pPr>
            <a:lvl3pPr marL="0" indent="0">
              <a:buNone/>
              <a:defRPr>
                <a:solidFill>
                  <a:schemeClr val="bg1"/>
                </a:solidFill>
                <a:latin typeface="+mn-lt"/>
                <a:cs typeface="Arial" pitchFamily="34" charset="0"/>
              </a:defRPr>
            </a:lvl3pPr>
            <a:lvl4pPr marL="0" indent="0">
              <a:buNone/>
              <a:defRPr>
                <a:solidFill>
                  <a:schemeClr val="bg1"/>
                </a:solidFill>
                <a:latin typeface="+mn-lt"/>
                <a:cs typeface="Arial" pitchFamily="34" charset="0"/>
              </a:defRPr>
            </a:lvl4pPr>
            <a:lvl5pPr marL="0" indent="0">
              <a:buNone/>
              <a:defRPr>
                <a:solidFill>
                  <a:schemeClr val="bg1"/>
                </a:solidFill>
                <a:latin typeface="+mn-lt"/>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Line 10"/>
          <p:cNvSpPr>
            <a:spLocks noChangeShapeType="1"/>
          </p:cNvSpPr>
          <p:nvPr userDrawn="1"/>
        </p:nvSpPr>
        <p:spPr bwMode="auto">
          <a:xfrm>
            <a:off x="457200" y="1044000"/>
            <a:ext cx="82296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solidFill>
                <a:srgbClr val="646464"/>
              </a:solidFill>
              <a:cs typeface="Arial" pitchFamily="34" charset="0"/>
            </a:endParaRPr>
          </a:p>
        </p:txBody>
      </p:sp>
      <p:sp>
        <p:nvSpPr>
          <p:cNvPr id="8" name="Line 11"/>
          <p:cNvSpPr>
            <a:spLocks noChangeShapeType="1"/>
          </p:cNvSpPr>
          <p:nvPr userDrawn="1"/>
        </p:nvSpPr>
        <p:spPr bwMode="auto">
          <a:xfrm>
            <a:off x="457200" y="6242400"/>
            <a:ext cx="8229600" cy="0"/>
          </a:xfrm>
          <a:prstGeom prst="line">
            <a:avLst/>
          </a:prstGeom>
          <a:noFill/>
          <a:ln w="3175">
            <a:solidFill>
              <a:schemeClr val="bg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solidFill>
                <a:srgbClr val="646464"/>
              </a:solidFill>
              <a:cs typeface="Arial" pitchFamily="34" charset="0"/>
            </a:endParaRPr>
          </a:p>
        </p:txBody>
      </p:sp>
      <p:sp>
        <p:nvSpPr>
          <p:cNvPr id="5" name="Footer Placeholder 4"/>
          <p:cNvSpPr>
            <a:spLocks noGrp="1"/>
          </p:cNvSpPr>
          <p:nvPr>
            <p:ph type="ftr" sz="quarter" idx="11"/>
          </p:nvPr>
        </p:nvSpPr>
        <p:spPr>
          <a:xfrm>
            <a:off x="2854800" y="6488173"/>
            <a:ext cx="3434400" cy="201168"/>
          </a:xfrm>
        </p:spPr>
        <p:txBody>
          <a:bodyPr/>
          <a:lstStyle/>
          <a:p>
            <a:r>
              <a:rPr lang="en-GB">
                <a:solidFill>
                  <a:srgbClr val="646464"/>
                </a:solidFill>
              </a:rPr>
              <a:t>Confidential, Not for quotation or distribution</a:t>
            </a:r>
            <a:endParaRPr lang="en-GB" dirty="0">
              <a:solidFill>
                <a:srgbClr val="646464"/>
              </a:solidFill>
            </a:endParaRPr>
          </a:p>
        </p:txBody>
      </p:sp>
    </p:spTree>
    <p:extLst>
      <p:ext uri="{BB962C8B-B14F-4D97-AF65-F5344CB8AC3E}">
        <p14:creationId xmlns:p14="http://schemas.microsoft.com/office/powerpoint/2010/main" val="3592732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Standard slide_no_first_level_bullets">
    <p:spTree>
      <p:nvGrpSpPr>
        <p:cNvPr id="1" name=""/>
        <p:cNvGrpSpPr/>
        <p:nvPr/>
      </p:nvGrpSpPr>
      <p:grpSpPr>
        <a:xfrm>
          <a:off x="0" y="0"/>
          <a:ext cx="0" cy="0"/>
          <a:chOff x="0" y="0"/>
          <a:chExt cx="0" cy="0"/>
        </a:xfrm>
      </p:grpSpPr>
      <p:sp>
        <p:nvSpPr>
          <p:cNvPr id="2" name="Title 1"/>
          <p:cNvSpPr>
            <a:spLocks noGrp="1"/>
          </p:cNvSpPr>
          <p:nvPr>
            <p:ph type="title"/>
          </p:nvPr>
        </p:nvSpPr>
        <p:spPr>
          <a:xfrm>
            <a:off x="457200" y="201600"/>
            <a:ext cx="8232775" cy="860400"/>
          </a:xfrm>
          <a:prstGeom prst="rect">
            <a:avLst/>
          </a:prstGeom>
        </p:spPr>
        <p:txBody>
          <a:bodyPr/>
          <a:lstStyle>
            <a:lvl1pPr>
              <a:defRPr>
                <a:solidFill>
                  <a:schemeClr val="bg1"/>
                </a:solidFill>
                <a:latin typeface="+mn-lt"/>
                <a:cs typeface="Arial"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57200" y="1425598"/>
            <a:ext cx="8229600" cy="4698977"/>
          </a:xfrm>
          <a:prstGeom prst="rect">
            <a:avLst/>
          </a:prstGeom>
        </p:spPr>
        <p:txBody>
          <a:bodyPr/>
          <a:lstStyle>
            <a:lvl1pPr marL="0" indent="0">
              <a:buNone/>
              <a:defRPr>
                <a:solidFill>
                  <a:schemeClr val="bg1"/>
                </a:solidFill>
                <a:latin typeface="+mn-lt"/>
                <a:cs typeface="Arial" pitchFamily="34" charset="0"/>
              </a:defRPr>
            </a:lvl1pPr>
            <a:lvl2pPr marL="356616">
              <a:defRPr>
                <a:solidFill>
                  <a:schemeClr val="bg1"/>
                </a:solidFill>
                <a:latin typeface="+mn-lt"/>
                <a:cs typeface="Arial" pitchFamily="34" charset="0"/>
              </a:defRPr>
            </a:lvl2pPr>
            <a:lvl3pPr marL="713232">
              <a:defRPr>
                <a:solidFill>
                  <a:schemeClr val="bg1"/>
                </a:solidFill>
                <a:latin typeface="+mn-lt"/>
                <a:cs typeface="Arial" pitchFamily="34" charset="0"/>
              </a:defRPr>
            </a:lvl3pPr>
            <a:lvl4pPr marL="1069848">
              <a:defRPr>
                <a:solidFill>
                  <a:schemeClr val="bg1"/>
                </a:solidFill>
                <a:latin typeface="+mn-lt"/>
                <a:cs typeface="Arial" pitchFamily="34" charset="0"/>
              </a:defRPr>
            </a:lvl4pPr>
            <a:lvl5pPr marL="1426464">
              <a:defRPr>
                <a:solidFill>
                  <a:schemeClr val="bg1"/>
                </a:solidFill>
                <a:latin typeface="+mn-lt"/>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Line 10"/>
          <p:cNvSpPr>
            <a:spLocks noChangeShapeType="1"/>
          </p:cNvSpPr>
          <p:nvPr userDrawn="1"/>
        </p:nvSpPr>
        <p:spPr bwMode="auto">
          <a:xfrm>
            <a:off x="457200" y="1044000"/>
            <a:ext cx="82296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solidFill>
                <a:srgbClr val="646464"/>
              </a:solidFill>
              <a:cs typeface="Arial" pitchFamily="34" charset="0"/>
            </a:endParaRPr>
          </a:p>
        </p:txBody>
      </p:sp>
      <p:sp>
        <p:nvSpPr>
          <p:cNvPr id="8" name="Line 11"/>
          <p:cNvSpPr>
            <a:spLocks noChangeShapeType="1"/>
          </p:cNvSpPr>
          <p:nvPr userDrawn="1"/>
        </p:nvSpPr>
        <p:spPr bwMode="auto">
          <a:xfrm>
            <a:off x="457200" y="6242400"/>
            <a:ext cx="8229600" cy="0"/>
          </a:xfrm>
          <a:prstGeom prst="line">
            <a:avLst/>
          </a:prstGeom>
          <a:noFill/>
          <a:ln w="3175">
            <a:solidFill>
              <a:schemeClr val="bg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solidFill>
                <a:srgbClr val="646464"/>
              </a:solidFill>
              <a:cs typeface="Arial" pitchFamily="34" charset="0"/>
            </a:endParaRPr>
          </a:p>
        </p:txBody>
      </p:sp>
      <p:sp>
        <p:nvSpPr>
          <p:cNvPr id="5" name="Footer Placeholder 4"/>
          <p:cNvSpPr>
            <a:spLocks noGrp="1"/>
          </p:cNvSpPr>
          <p:nvPr>
            <p:ph type="ftr" sz="quarter" idx="11"/>
          </p:nvPr>
        </p:nvSpPr>
        <p:spPr>
          <a:xfrm>
            <a:off x="2854800" y="6488173"/>
            <a:ext cx="3434400" cy="201168"/>
          </a:xfrm>
        </p:spPr>
        <p:txBody>
          <a:bodyPr/>
          <a:lstStyle/>
          <a:p>
            <a:r>
              <a:rPr lang="en-GB">
                <a:solidFill>
                  <a:srgbClr val="646464"/>
                </a:solidFill>
              </a:rPr>
              <a:t>Confidential, Not for quotation or distribution</a:t>
            </a:r>
            <a:endParaRPr lang="en-GB" dirty="0">
              <a:solidFill>
                <a:srgbClr val="646464"/>
              </a:solidFill>
            </a:endParaRPr>
          </a:p>
        </p:txBody>
      </p:sp>
    </p:spTree>
    <p:extLst>
      <p:ext uri="{BB962C8B-B14F-4D97-AF65-F5344CB8AC3E}">
        <p14:creationId xmlns:p14="http://schemas.microsoft.com/office/powerpoint/2010/main" val="577012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Line 10"/>
          <p:cNvSpPr>
            <a:spLocks noChangeShapeType="1"/>
          </p:cNvSpPr>
          <p:nvPr userDrawn="1"/>
        </p:nvSpPr>
        <p:spPr bwMode="auto">
          <a:xfrm>
            <a:off x="457200" y="1044000"/>
            <a:ext cx="82296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solidFill>
                <a:srgbClr val="646464"/>
              </a:solidFill>
              <a:cs typeface="Arial" pitchFamily="34" charset="0"/>
            </a:endParaRPr>
          </a:p>
        </p:txBody>
      </p:sp>
      <p:sp>
        <p:nvSpPr>
          <p:cNvPr id="8" name="Line 11"/>
          <p:cNvSpPr>
            <a:spLocks noChangeShapeType="1"/>
          </p:cNvSpPr>
          <p:nvPr userDrawn="1"/>
        </p:nvSpPr>
        <p:spPr bwMode="auto">
          <a:xfrm>
            <a:off x="457200" y="6242400"/>
            <a:ext cx="8229600" cy="0"/>
          </a:xfrm>
          <a:prstGeom prst="line">
            <a:avLst/>
          </a:prstGeom>
          <a:noFill/>
          <a:ln w="3175">
            <a:solidFill>
              <a:schemeClr val="bg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solidFill>
                <a:srgbClr val="646464"/>
              </a:solidFill>
              <a:cs typeface="Arial" pitchFamily="34" charset="0"/>
            </a:endParaRPr>
          </a:p>
        </p:txBody>
      </p:sp>
      <p:sp>
        <p:nvSpPr>
          <p:cNvPr id="6" name="Title 5"/>
          <p:cNvSpPr>
            <a:spLocks noGrp="1"/>
          </p:cNvSpPr>
          <p:nvPr>
            <p:ph type="title"/>
          </p:nvPr>
        </p:nvSpPr>
        <p:spPr>
          <a:xfrm>
            <a:off x="457200" y="201600"/>
            <a:ext cx="8232775" cy="860400"/>
          </a:xfrm>
          <a:prstGeom prst="rect">
            <a:avLst/>
          </a:prstGeom>
        </p:spPr>
        <p:txBody>
          <a:bodyPr/>
          <a:lstStyle/>
          <a:p>
            <a:r>
              <a:rPr lang="en-US"/>
              <a:t>Click to edit Master title style</a:t>
            </a:r>
            <a:endParaRPr lang="en-US" dirty="0"/>
          </a:p>
        </p:txBody>
      </p:sp>
      <p:sp>
        <p:nvSpPr>
          <p:cNvPr id="3" name="Footer Placeholder 2"/>
          <p:cNvSpPr>
            <a:spLocks noGrp="1"/>
          </p:cNvSpPr>
          <p:nvPr>
            <p:ph type="ftr" sz="quarter" idx="11"/>
          </p:nvPr>
        </p:nvSpPr>
        <p:spPr>
          <a:xfrm>
            <a:off x="2854800" y="6550513"/>
            <a:ext cx="3434400" cy="201168"/>
          </a:xfrm>
        </p:spPr>
        <p:txBody>
          <a:bodyPr/>
          <a:lstStyle/>
          <a:p>
            <a:r>
              <a:rPr lang="en-GB" dirty="0">
                <a:solidFill>
                  <a:srgbClr val="646464"/>
                </a:solidFill>
              </a:rPr>
              <a:t>Confidential, Not for quotation or distribution</a:t>
            </a:r>
          </a:p>
        </p:txBody>
      </p:sp>
    </p:spTree>
    <p:extLst>
      <p:ext uri="{BB962C8B-B14F-4D97-AF65-F5344CB8AC3E}">
        <p14:creationId xmlns:p14="http://schemas.microsoft.com/office/powerpoint/2010/main" val="221997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no line">
    <p:spTree>
      <p:nvGrpSpPr>
        <p:cNvPr id="1" name=""/>
        <p:cNvGrpSpPr/>
        <p:nvPr/>
      </p:nvGrpSpPr>
      <p:grpSpPr>
        <a:xfrm>
          <a:off x="0" y="0"/>
          <a:ext cx="0" cy="0"/>
          <a:chOff x="0" y="0"/>
          <a:chExt cx="0" cy="0"/>
        </a:xfrm>
      </p:grpSpPr>
      <p:sp>
        <p:nvSpPr>
          <p:cNvPr id="8" name="Line 11"/>
          <p:cNvSpPr>
            <a:spLocks noChangeShapeType="1"/>
          </p:cNvSpPr>
          <p:nvPr userDrawn="1"/>
        </p:nvSpPr>
        <p:spPr bwMode="auto">
          <a:xfrm>
            <a:off x="457200" y="6242400"/>
            <a:ext cx="8229600" cy="0"/>
          </a:xfrm>
          <a:prstGeom prst="line">
            <a:avLst/>
          </a:prstGeom>
          <a:noFill/>
          <a:ln w="3175">
            <a:solidFill>
              <a:schemeClr val="bg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solidFill>
                <a:srgbClr val="646464"/>
              </a:solidFill>
              <a:cs typeface="Arial" pitchFamily="34" charset="0"/>
            </a:endParaRPr>
          </a:p>
        </p:txBody>
      </p:sp>
      <p:sp>
        <p:nvSpPr>
          <p:cNvPr id="6" name="Title 5"/>
          <p:cNvSpPr>
            <a:spLocks noGrp="1"/>
          </p:cNvSpPr>
          <p:nvPr>
            <p:ph type="title"/>
          </p:nvPr>
        </p:nvSpPr>
        <p:spPr>
          <a:xfrm>
            <a:off x="457200" y="201600"/>
            <a:ext cx="8232775" cy="860400"/>
          </a:xfrm>
          <a:prstGeom prst="rect">
            <a:avLst/>
          </a:prstGeom>
        </p:spPr>
        <p:txBody>
          <a:bodyPr/>
          <a:lstStyle/>
          <a:p>
            <a:r>
              <a:rPr lang="en-US"/>
              <a:t>Click to edit Master title style</a:t>
            </a:r>
            <a:endParaRPr lang="en-US" dirty="0"/>
          </a:p>
        </p:txBody>
      </p:sp>
      <p:sp>
        <p:nvSpPr>
          <p:cNvPr id="2" name="Date Placeholder 1"/>
          <p:cNvSpPr>
            <a:spLocks noGrp="1"/>
          </p:cNvSpPr>
          <p:nvPr>
            <p:ph type="dt" sz="half" idx="10"/>
          </p:nvPr>
        </p:nvSpPr>
        <p:spPr>
          <a:xfrm>
            <a:off x="1179576" y="6371757"/>
            <a:ext cx="1188720" cy="201168"/>
          </a:xfrm>
          <a:prstGeom prst="rect">
            <a:avLst/>
          </a:prstGeom>
        </p:spPr>
        <p:txBody>
          <a:bodyPr/>
          <a:lstStyle/>
          <a:p>
            <a:r>
              <a:rPr lang="en-US">
                <a:solidFill>
                  <a:srgbClr val="646464"/>
                </a:solidFill>
              </a:rPr>
              <a:t>1 January 2014</a:t>
            </a:r>
            <a:endParaRPr lang="en-US" dirty="0">
              <a:solidFill>
                <a:srgbClr val="646464"/>
              </a:solidFill>
            </a:endParaRPr>
          </a:p>
        </p:txBody>
      </p:sp>
      <p:sp>
        <p:nvSpPr>
          <p:cNvPr id="3" name="Footer Placeholder 2"/>
          <p:cNvSpPr>
            <a:spLocks noGrp="1"/>
          </p:cNvSpPr>
          <p:nvPr>
            <p:ph type="ftr" sz="quarter" idx="11"/>
          </p:nvPr>
        </p:nvSpPr>
        <p:spPr/>
        <p:txBody>
          <a:bodyPr/>
          <a:lstStyle/>
          <a:p>
            <a:r>
              <a:rPr lang="en-GB">
                <a:solidFill>
                  <a:srgbClr val="646464"/>
                </a:solidFill>
              </a:rPr>
              <a:t>Presentation title</a:t>
            </a:r>
            <a:endParaRPr lang="en-GB" dirty="0">
              <a:solidFill>
                <a:srgbClr val="646464"/>
              </a:solidFill>
            </a:endParaRPr>
          </a:p>
        </p:txBody>
      </p:sp>
    </p:spTree>
    <p:extLst>
      <p:ext uri="{BB962C8B-B14F-4D97-AF65-F5344CB8AC3E}">
        <p14:creationId xmlns:p14="http://schemas.microsoft.com/office/powerpoint/2010/main" val="2805176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lumns, no headings">
    <p:spTree>
      <p:nvGrpSpPr>
        <p:cNvPr id="1" name=""/>
        <p:cNvGrpSpPr/>
        <p:nvPr/>
      </p:nvGrpSpPr>
      <p:grpSpPr>
        <a:xfrm>
          <a:off x="0" y="0"/>
          <a:ext cx="0" cy="0"/>
          <a:chOff x="0" y="0"/>
          <a:chExt cx="0" cy="0"/>
        </a:xfrm>
      </p:grpSpPr>
      <p:sp>
        <p:nvSpPr>
          <p:cNvPr id="2" name="Title 1"/>
          <p:cNvSpPr>
            <a:spLocks noGrp="1"/>
          </p:cNvSpPr>
          <p:nvPr>
            <p:ph type="title"/>
          </p:nvPr>
        </p:nvSpPr>
        <p:spPr>
          <a:xfrm>
            <a:off x="457200" y="201600"/>
            <a:ext cx="8232775" cy="860400"/>
          </a:xfrm>
          <a:prstGeom prst="rect">
            <a:avLst/>
          </a:prstGeom>
        </p:spPr>
        <p:txBody>
          <a:bodyPr/>
          <a:lstStyle>
            <a:lvl1pPr>
              <a:defRPr>
                <a:solidFill>
                  <a:schemeClr val="bg1"/>
                </a:solidFill>
                <a:latin typeface="+mn-lt"/>
                <a:cs typeface="Arial"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457200" y="1426464"/>
            <a:ext cx="4038600" cy="4698111"/>
          </a:xfrm>
          <a:prstGeom prst="rect">
            <a:avLst/>
          </a:prstGeom>
        </p:spPr>
        <p:txBody>
          <a:bodyPr/>
          <a:lstStyle>
            <a:lvl1pPr>
              <a:defRPr sz="2400">
                <a:solidFill>
                  <a:schemeClr val="bg1"/>
                </a:solidFill>
                <a:latin typeface="+mn-lt"/>
                <a:cs typeface="Arial" pitchFamily="34" charset="0"/>
              </a:defRPr>
            </a:lvl1pPr>
            <a:lvl2pPr>
              <a:defRPr sz="2400">
                <a:solidFill>
                  <a:schemeClr val="bg1"/>
                </a:solidFill>
                <a:latin typeface="+mn-lt"/>
                <a:cs typeface="Arial" pitchFamily="34" charset="0"/>
              </a:defRPr>
            </a:lvl2pPr>
            <a:lvl3pPr>
              <a:defRPr sz="2000">
                <a:solidFill>
                  <a:schemeClr val="bg1"/>
                </a:solidFill>
                <a:latin typeface="+mn-lt"/>
                <a:cs typeface="Arial" pitchFamily="34" charset="0"/>
              </a:defRPr>
            </a:lvl3pPr>
            <a:lvl4pPr>
              <a:defRPr sz="1800">
                <a:solidFill>
                  <a:schemeClr val="bg1"/>
                </a:solidFill>
                <a:latin typeface="+mn-lt"/>
                <a:cs typeface="Arial" pitchFamily="34" charset="0"/>
              </a:defRPr>
            </a:lvl4pPr>
            <a:lvl5pPr>
              <a:defRPr sz="1800">
                <a:solidFill>
                  <a:schemeClr val="bg1"/>
                </a:solidFill>
                <a:latin typeface="+mn-lt"/>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648200" y="1426464"/>
            <a:ext cx="4038600" cy="4698111"/>
          </a:xfrm>
          <a:prstGeom prst="rect">
            <a:avLst/>
          </a:prstGeom>
        </p:spPr>
        <p:txBody>
          <a:bodyPr/>
          <a:lstStyle>
            <a:lvl1pPr>
              <a:defRPr sz="2400">
                <a:solidFill>
                  <a:schemeClr val="bg1"/>
                </a:solidFill>
                <a:latin typeface="+mn-lt"/>
                <a:cs typeface="Arial" pitchFamily="34" charset="0"/>
              </a:defRPr>
            </a:lvl1pPr>
            <a:lvl2pPr>
              <a:defRPr sz="2400">
                <a:solidFill>
                  <a:schemeClr val="bg1"/>
                </a:solidFill>
                <a:latin typeface="+mn-lt"/>
                <a:cs typeface="Arial" pitchFamily="34" charset="0"/>
              </a:defRPr>
            </a:lvl2pPr>
            <a:lvl3pPr>
              <a:defRPr sz="2000">
                <a:solidFill>
                  <a:schemeClr val="bg1"/>
                </a:solidFill>
                <a:latin typeface="+mn-lt"/>
                <a:cs typeface="Arial" pitchFamily="34" charset="0"/>
              </a:defRPr>
            </a:lvl3pPr>
            <a:lvl4pPr>
              <a:defRPr sz="1800">
                <a:solidFill>
                  <a:schemeClr val="bg1"/>
                </a:solidFill>
                <a:latin typeface="+mn-lt"/>
                <a:cs typeface="Arial" pitchFamily="34" charset="0"/>
              </a:defRPr>
            </a:lvl4pPr>
            <a:lvl5pPr>
              <a:defRPr sz="1800">
                <a:solidFill>
                  <a:schemeClr val="bg1"/>
                </a:solidFill>
                <a:latin typeface="+mn-lt"/>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Line 10"/>
          <p:cNvSpPr>
            <a:spLocks noChangeShapeType="1"/>
          </p:cNvSpPr>
          <p:nvPr userDrawn="1"/>
        </p:nvSpPr>
        <p:spPr bwMode="auto">
          <a:xfrm>
            <a:off x="457200" y="1044000"/>
            <a:ext cx="82296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solidFill>
                <a:srgbClr val="646464"/>
              </a:solidFill>
              <a:cs typeface="Arial" pitchFamily="34" charset="0"/>
            </a:endParaRPr>
          </a:p>
        </p:txBody>
      </p:sp>
      <p:sp>
        <p:nvSpPr>
          <p:cNvPr id="12" name="Line 11"/>
          <p:cNvSpPr>
            <a:spLocks noChangeShapeType="1"/>
          </p:cNvSpPr>
          <p:nvPr userDrawn="1"/>
        </p:nvSpPr>
        <p:spPr bwMode="auto">
          <a:xfrm>
            <a:off x="457200" y="6242400"/>
            <a:ext cx="8229600" cy="0"/>
          </a:xfrm>
          <a:prstGeom prst="line">
            <a:avLst/>
          </a:prstGeom>
          <a:noFill/>
          <a:ln w="3175">
            <a:solidFill>
              <a:schemeClr val="bg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solidFill>
                <a:srgbClr val="646464"/>
              </a:solidFill>
              <a:cs typeface="Arial" pitchFamily="34" charset="0"/>
            </a:endParaRPr>
          </a:p>
        </p:txBody>
      </p:sp>
      <p:sp>
        <p:nvSpPr>
          <p:cNvPr id="7" name="Date Placeholder 6"/>
          <p:cNvSpPr>
            <a:spLocks noGrp="1"/>
          </p:cNvSpPr>
          <p:nvPr>
            <p:ph type="dt" sz="half" idx="10"/>
          </p:nvPr>
        </p:nvSpPr>
        <p:spPr>
          <a:xfrm>
            <a:off x="1179576" y="6371757"/>
            <a:ext cx="1188720" cy="201168"/>
          </a:xfrm>
          <a:prstGeom prst="rect">
            <a:avLst/>
          </a:prstGeom>
        </p:spPr>
        <p:txBody>
          <a:bodyPr/>
          <a:lstStyle/>
          <a:p>
            <a:r>
              <a:rPr lang="en-US">
                <a:solidFill>
                  <a:srgbClr val="646464"/>
                </a:solidFill>
              </a:rPr>
              <a:t>1 January 2014</a:t>
            </a:r>
            <a:endParaRPr lang="en-US" dirty="0">
              <a:solidFill>
                <a:srgbClr val="646464"/>
              </a:solidFill>
            </a:endParaRPr>
          </a:p>
        </p:txBody>
      </p:sp>
      <p:sp>
        <p:nvSpPr>
          <p:cNvPr id="9" name="Footer Placeholder 8"/>
          <p:cNvSpPr>
            <a:spLocks noGrp="1"/>
          </p:cNvSpPr>
          <p:nvPr>
            <p:ph type="ftr" sz="quarter" idx="11"/>
          </p:nvPr>
        </p:nvSpPr>
        <p:spPr/>
        <p:txBody>
          <a:bodyPr/>
          <a:lstStyle/>
          <a:p>
            <a:r>
              <a:rPr lang="en-GB">
                <a:solidFill>
                  <a:srgbClr val="646464"/>
                </a:solidFill>
              </a:rPr>
              <a:t>Presentation title</a:t>
            </a:r>
            <a:endParaRPr lang="en-GB" dirty="0">
              <a:solidFill>
                <a:srgbClr val="646464"/>
              </a:solidFill>
            </a:endParaRPr>
          </a:p>
        </p:txBody>
      </p:sp>
    </p:spTree>
    <p:extLst>
      <p:ext uri="{BB962C8B-B14F-4D97-AF65-F5344CB8AC3E}">
        <p14:creationId xmlns:p14="http://schemas.microsoft.com/office/powerpoint/2010/main" val="1971971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lumns with headings">
    <p:spTree>
      <p:nvGrpSpPr>
        <p:cNvPr id="1" name=""/>
        <p:cNvGrpSpPr/>
        <p:nvPr/>
      </p:nvGrpSpPr>
      <p:grpSpPr>
        <a:xfrm>
          <a:off x="0" y="0"/>
          <a:ext cx="0" cy="0"/>
          <a:chOff x="0" y="0"/>
          <a:chExt cx="0" cy="0"/>
        </a:xfrm>
      </p:grpSpPr>
      <p:sp>
        <p:nvSpPr>
          <p:cNvPr id="2" name="Title 1"/>
          <p:cNvSpPr>
            <a:spLocks noGrp="1"/>
          </p:cNvSpPr>
          <p:nvPr>
            <p:ph type="title"/>
          </p:nvPr>
        </p:nvSpPr>
        <p:spPr>
          <a:xfrm>
            <a:off x="457200" y="201600"/>
            <a:ext cx="8232775" cy="860400"/>
          </a:xfrm>
          <a:prstGeom prst="rect">
            <a:avLst/>
          </a:prstGeom>
        </p:spPr>
        <p:txBody>
          <a:bodyPr/>
          <a:lstStyle>
            <a:lvl1pPr>
              <a:defRPr>
                <a:solidFill>
                  <a:schemeClr val="bg1"/>
                </a:solidFill>
                <a:latin typeface="+mn-lt"/>
                <a:cs typeface="Arial" pitchFamily="34" charset="0"/>
              </a:defRPr>
            </a:lvl1pPr>
          </a:lstStyle>
          <a:p>
            <a:r>
              <a:rPr lang="en-US"/>
              <a:t>Click to edit Master title style</a:t>
            </a:r>
            <a:endParaRPr lang="en-GB" dirty="0"/>
          </a:p>
        </p:txBody>
      </p:sp>
      <p:sp>
        <p:nvSpPr>
          <p:cNvPr id="8" name="Line 10"/>
          <p:cNvSpPr>
            <a:spLocks noChangeShapeType="1"/>
          </p:cNvSpPr>
          <p:nvPr userDrawn="1"/>
        </p:nvSpPr>
        <p:spPr bwMode="auto">
          <a:xfrm>
            <a:off x="457200" y="1044000"/>
            <a:ext cx="82296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solidFill>
                <a:srgbClr val="646464"/>
              </a:solidFill>
              <a:cs typeface="Arial" pitchFamily="34" charset="0"/>
            </a:endParaRPr>
          </a:p>
        </p:txBody>
      </p:sp>
      <p:sp>
        <p:nvSpPr>
          <p:cNvPr id="9" name="Line 11"/>
          <p:cNvSpPr>
            <a:spLocks noChangeShapeType="1"/>
          </p:cNvSpPr>
          <p:nvPr userDrawn="1"/>
        </p:nvSpPr>
        <p:spPr bwMode="auto">
          <a:xfrm>
            <a:off x="457200" y="6242400"/>
            <a:ext cx="8229600" cy="0"/>
          </a:xfrm>
          <a:prstGeom prst="line">
            <a:avLst/>
          </a:prstGeom>
          <a:noFill/>
          <a:ln w="3175">
            <a:solidFill>
              <a:schemeClr val="bg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solidFill>
                <a:srgbClr val="646464"/>
              </a:solidFill>
              <a:cs typeface="Arial" pitchFamily="34" charset="0"/>
            </a:endParaRPr>
          </a:p>
        </p:txBody>
      </p:sp>
      <p:sp>
        <p:nvSpPr>
          <p:cNvPr id="7" name="Date Placeholder 6"/>
          <p:cNvSpPr>
            <a:spLocks noGrp="1"/>
          </p:cNvSpPr>
          <p:nvPr>
            <p:ph type="dt" sz="half" idx="14"/>
          </p:nvPr>
        </p:nvSpPr>
        <p:spPr>
          <a:xfrm>
            <a:off x="1179576" y="6371757"/>
            <a:ext cx="1188720" cy="201168"/>
          </a:xfrm>
          <a:prstGeom prst="rect">
            <a:avLst/>
          </a:prstGeom>
        </p:spPr>
        <p:txBody>
          <a:bodyPr/>
          <a:lstStyle/>
          <a:p>
            <a:r>
              <a:rPr lang="en-US">
                <a:solidFill>
                  <a:srgbClr val="646464"/>
                </a:solidFill>
              </a:rPr>
              <a:t>1 January 2014</a:t>
            </a:r>
            <a:endParaRPr lang="en-US" dirty="0">
              <a:solidFill>
                <a:srgbClr val="646464"/>
              </a:solidFill>
            </a:endParaRPr>
          </a:p>
        </p:txBody>
      </p:sp>
      <p:sp>
        <p:nvSpPr>
          <p:cNvPr id="12" name="Footer Placeholder 11"/>
          <p:cNvSpPr>
            <a:spLocks noGrp="1"/>
          </p:cNvSpPr>
          <p:nvPr>
            <p:ph type="ftr" sz="quarter" idx="15"/>
          </p:nvPr>
        </p:nvSpPr>
        <p:spPr/>
        <p:txBody>
          <a:bodyPr/>
          <a:lstStyle/>
          <a:p>
            <a:r>
              <a:rPr lang="en-GB">
                <a:solidFill>
                  <a:srgbClr val="646464"/>
                </a:solidFill>
              </a:rPr>
              <a:t>Presentation title</a:t>
            </a:r>
            <a:endParaRPr lang="en-GB" dirty="0">
              <a:solidFill>
                <a:srgbClr val="646464"/>
              </a:solidFill>
            </a:endParaRPr>
          </a:p>
        </p:txBody>
      </p:sp>
      <p:sp>
        <p:nvSpPr>
          <p:cNvPr id="13" name="Content Placeholder 2"/>
          <p:cNvSpPr>
            <a:spLocks noGrp="1"/>
          </p:cNvSpPr>
          <p:nvPr>
            <p:ph sz="half" idx="1"/>
          </p:nvPr>
        </p:nvSpPr>
        <p:spPr>
          <a:xfrm>
            <a:off x="457200" y="2121113"/>
            <a:ext cx="4042800" cy="3994963"/>
          </a:xfrm>
          <a:prstGeom prst="rect">
            <a:avLst/>
          </a:prstGeom>
        </p:spPr>
        <p:txBody>
          <a:bodyPr/>
          <a:lstStyle>
            <a:lvl1pPr>
              <a:defRPr sz="2400">
                <a:solidFill>
                  <a:schemeClr val="bg1"/>
                </a:solidFill>
              </a:defRPr>
            </a:lvl1pPr>
            <a:lvl2pPr>
              <a:defRPr sz="2400">
                <a:solidFill>
                  <a:schemeClr val="bg1"/>
                </a:solidFill>
              </a:defRPr>
            </a:lvl2pPr>
            <a:lvl3pPr>
              <a:defRPr sz="2000">
                <a:solidFill>
                  <a:schemeClr val="bg1"/>
                </a:solidFill>
              </a:defRPr>
            </a:lvl3pPr>
            <a:lvl4pPr>
              <a:defRPr sz="1800">
                <a:solidFill>
                  <a:schemeClr val="bg1"/>
                </a:solidFill>
              </a:defRPr>
            </a:lvl4pPr>
            <a:lvl5pPr>
              <a:defRPr sz="1800">
                <a:solidFill>
                  <a:schemeClr val="bg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Content Placeholder 3"/>
          <p:cNvSpPr>
            <a:spLocks noGrp="1"/>
          </p:cNvSpPr>
          <p:nvPr>
            <p:ph sz="half" idx="2"/>
          </p:nvPr>
        </p:nvSpPr>
        <p:spPr>
          <a:xfrm>
            <a:off x="4651200" y="2121113"/>
            <a:ext cx="4042800" cy="3994963"/>
          </a:xfrm>
          <a:prstGeom prst="rect">
            <a:avLst/>
          </a:prstGeom>
        </p:spPr>
        <p:txBody>
          <a:bodyPr/>
          <a:lstStyle>
            <a:lvl1pPr>
              <a:defRPr sz="2400">
                <a:solidFill>
                  <a:schemeClr val="bg1"/>
                </a:solidFill>
              </a:defRPr>
            </a:lvl1pPr>
            <a:lvl2pPr>
              <a:defRPr sz="2400">
                <a:solidFill>
                  <a:schemeClr val="bg1"/>
                </a:solidFill>
              </a:defRPr>
            </a:lvl2pPr>
            <a:lvl3pPr>
              <a:defRPr sz="2000">
                <a:solidFill>
                  <a:schemeClr val="bg1"/>
                </a:solidFill>
              </a:defRPr>
            </a:lvl3pPr>
            <a:lvl4pPr>
              <a:defRPr sz="1800">
                <a:solidFill>
                  <a:schemeClr val="bg1"/>
                </a:solidFill>
              </a:defRPr>
            </a:lvl4pPr>
            <a:lvl5pPr>
              <a:defRPr sz="1800">
                <a:solidFill>
                  <a:schemeClr val="bg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5" name="Text Placeholder 9"/>
          <p:cNvSpPr>
            <a:spLocks noGrp="1"/>
          </p:cNvSpPr>
          <p:nvPr>
            <p:ph type="body" sz="quarter" idx="12"/>
          </p:nvPr>
        </p:nvSpPr>
        <p:spPr>
          <a:xfrm>
            <a:off x="457200" y="1426464"/>
            <a:ext cx="4042800" cy="640800"/>
          </a:xfrm>
          <a:prstGeom prst="rect">
            <a:avLst/>
          </a:prstGeom>
        </p:spPr>
        <p:txBody>
          <a:bodyPr anchor="t" anchorCtr="0"/>
          <a:lstStyle>
            <a:lvl1pPr>
              <a:buNone/>
              <a:defRPr b="1">
                <a:solidFill>
                  <a:schemeClr val="bg1"/>
                </a:solidFill>
              </a:defRPr>
            </a:lvl1pPr>
          </a:lstStyle>
          <a:p>
            <a:pPr lvl="0"/>
            <a:endParaRPr lang="en-GB" dirty="0"/>
          </a:p>
        </p:txBody>
      </p:sp>
      <p:sp>
        <p:nvSpPr>
          <p:cNvPr id="16" name="Text Placeholder 9"/>
          <p:cNvSpPr>
            <a:spLocks noGrp="1"/>
          </p:cNvSpPr>
          <p:nvPr>
            <p:ph type="body" sz="quarter" idx="13"/>
          </p:nvPr>
        </p:nvSpPr>
        <p:spPr>
          <a:xfrm>
            <a:off x="4651200" y="1426464"/>
            <a:ext cx="4042800" cy="640800"/>
          </a:xfrm>
          <a:prstGeom prst="rect">
            <a:avLst/>
          </a:prstGeom>
        </p:spPr>
        <p:txBody>
          <a:bodyPr anchor="t" anchorCtr="0"/>
          <a:lstStyle>
            <a:lvl1pPr>
              <a:buNone/>
              <a:defRPr b="1">
                <a:solidFill>
                  <a:schemeClr val="bg1"/>
                </a:solidFill>
              </a:defRPr>
            </a:lvl1pPr>
          </a:lstStyle>
          <a:p>
            <a:pPr lvl="0"/>
            <a:endParaRPr lang="en-GB" dirty="0"/>
          </a:p>
        </p:txBody>
      </p:sp>
    </p:spTree>
    <p:extLst>
      <p:ext uri="{BB962C8B-B14F-4D97-AF65-F5344CB8AC3E}">
        <p14:creationId xmlns:p14="http://schemas.microsoft.com/office/powerpoint/2010/main" val="2445618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2" name="Title Placeholder 1"/>
          <p:cNvSpPr>
            <a:spLocks noGrp="1"/>
          </p:cNvSpPr>
          <p:nvPr>
            <p:ph type="title"/>
          </p:nvPr>
        </p:nvSpPr>
        <p:spPr>
          <a:xfrm>
            <a:off x="457200" y="201600"/>
            <a:ext cx="8232775" cy="860400"/>
          </a:xfrm>
          <a:prstGeom prst="rect">
            <a:avLst/>
          </a:prstGeom>
        </p:spPr>
        <p:txBody>
          <a:bodyPr vert="horz" lIns="0" tIns="0" rIns="0" bIns="0" rtlCol="0" anchor="t" anchorCtr="0">
            <a:noAutofit/>
          </a:bodyPr>
          <a:lstStyle/>
          <a:p>
            <a:r>
              <a:rPr lang="en-US"/>
              <a:t>Click to edit Master title style</a:t>
            </a:r>
            <a:endParaRPr lang="en-GB" dirty="0"/>
          </a:p>
        </p:txBody>
      </p:sp>
      <p:sp>
        <p:nvSpPr>
          <p:cNvPr id="13" name="Text Placeholder 2"/>
          <p:cNvSpPr>
            <a:spLocks noGrp="1"/>
          </p:cNvSpPr>
          <p:nvPr>
            <p:ph type="body" idx="1"/>
          </p:nvPr>
        </p:nvSpPr>
        <p:spPr>
          <a:xfrm>
            <a:off x="457200" y="1425600"/>
            <a:ext cx="8229600" cy="4698976"/>
          </a:xfrm>
          <a:prstGeom prst="rect">
            <a:avLst/>
          </a:prstGeom>
        </p:spPr>
        <p:txBody>
          <a:bodyPr vert="horz" lIns="0" tIns="0" rIns="0" bIns="0" rtlCol="0" anchor="t" anchorCtr="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4" name="Footer Placeholder 4"/>
          <p:cNvSpPr>
            <a:spLocks noGrp="1"/>
          </p:cNvSpPr>
          <p:nvPr>
            <p:ph type="ftr" sz="quarter" idx="3"/>
          </p:nvPr>
        </p:nvSpPr>
        <p:spPr>
          <a:xfrm>
            <a:off x="2588400" y="6496184"/>
            <a:ext cx="3434400" cy="201168"/>
          </a:xfrm>
          <a:prstGeom prst="rect">
            <a:avLst/>
          </a:prstGeom>
        </p:spPr>
        <p:txBody>
          <a:bodyPr vert="horz" lIns="0" tIns="0" rIns="0" bIns="0" rtlCol="0" anchor="t" anchorCtr="0">
            <a:noAutofit/>
          </a:bodyPr>
          <a:lstStyle>
            <a:lvl1pPr algn="ctr">
              <a:defRPr sz="1100">
                <a:solidFill>
                  <a:schemeClr val="bg1"/>
                </a:solidFill>
                <a:latin typeface="+mn-lt"/>
                <a:cs typeface="Arial" pitchFamily="34" charset="0"/>
              </a:defRPr>
            </a:lvl1pPr>
          </a:lstStyle>
          <a:p>
            <a:r>
              <a:rPr lang="en-GB" dirty="0">
                <a:solidFill>
                  <a:srgbClr val="646464"/>
                </a:solidFill>
              </a:rPr>
              <a:t>Confidential, Not for quotation or distribution</a:t>
            </a:r>
          </a:p>
        </p:txBody>
      </p:sp>
      <p:sp>
        <p:nvSpPr>
          <p:cNvPr id="15" name="TextBox 14"/>
          <p:cNvSpPr txBox="1"/>
          <p:nvPr/>
        </p:nvSpPr>
        <p:spPr>
          <a:xfrm>
            <a:off x="457200" y="6496184"/>
            <a:ext cx="722376" cy="201168"/>
          </a:xfrm>
          <a:prstGeom prst="rect">
            <a:avLst/>
          </a:prstGeom>
          <a:noFill/>
        </p:spPr>
        <p:txBody>
          <a:bodyPr vert="horz" wrap="square" lIns="0" tIns="0" rIns="0" bIns="0" rtlCol="0" anchor="t" anchorCtr="0">
            <a:noAutofit/>
          </a:bodyPr>
          <a:lstStyle/>
          <a:p>
            <a:r>
              <a:rPr lang="en-GB" sz="1100" dirty="0">
                <a:solidFill>
                  <a:srgbClr val="646464"/>
                </a:solidFill>
                <a:cs typeface="Arial" pitchFamily="34" charset="0"/>
              </a:rPr>
              <a:t>Page </a:t>
            </a:r>
            <a:fld id="{9AE4D82F-B047-469B-AC52-A46321747EAF}" type="slidenum">
              <a:rPr lang="en-GB" sz="1100">
                <a:solidFill>
                  <a:srgbClr val="646464"/>
                </a:solidFill>
                <a:cs typeface="Arial" pitchFamily="34" charset="0"/>
              </a:rPr>
              <a:pPr/>
              <a:t>‹#›</a:t>
            </a:fld>
            <a:endParaRPr lang="en-GB" sz="1100" dirty="0">
              <a:solidFill>
                <a:srgbClr val="646464"/>
              </a:solidFill>
              <a:cs typeface="Arial" pitchFamily="34" charset="0"/>
            </a:endParaRPr>
          </a:p>
        </p:txBody>
      </p:sp>
      <p:pic>
        <p:nvPicPr>
          <p:cNvPr id="17" name="Picture 16"/>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8284464" y="6327648"/>
            <a:ext cx="399919" cy="408838"/>
          </a:xfrm>
          <a:prstGeom prst="rect">
            <a:avLst/>
          </a:prstGeom>
        </p:spPr>
      </p:pic>
    </p:spTree>
    <p:extLst>
      <p:ext uri="{BB962C8B-B14F-4D97-AF65-F5344CB8AC3E}">
        <p14:creationId xmlns:p14="http://schemas.microsoft.com/office/powerpoint/2010/main" val="23148627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sldNum="0" hdr="0"/>
  <p:txStyles>
    <p:titleStyle>
      <a:lvl1pPr algn="l" defTabSz="914400" rtl="0" eaLnBrk="1" latinLnBrk="0" hangingPunct="1">
        <a:lnSpc>
          <a:spcPct val="85000"/>
        </a:lnSpc>
        <a:spcBef>
          <a:spcPct val="0"/>
        </a:spcBef>
        <a:buNone/>
        <a:defRPr sz="3000" b="1" kern="1200">
          <a:solidFill>
            <a:schemeClr val="bg1"/>
          </a:solidFill>
          <a:latin typeface="+mn-lt"/>
          <a:ea typeface="+mj-ea"/>
          <a:cs typeface="Arial" pitchFamily="34" charset="0"/>
        </a:defRPr>
      </a:lvl1pPr>
    </p:titleStyle>
    <p:bodyStyle>
      <a:lvl1pPr marL="356616" indent="-356616" algn="l" defTabSz="914400" rtl="0" eaLnBrk="1" latinLnBrk="0" hangingPunct="1">
        <a:spcBef>
          <a:spcPct val="20000"/>
        </a:spcBef>
        <a:buClr>
          <a:schemeClr val="accent2"/>
        </a:buClr>
        <a:buSzPct val="70000"/>
        <a:buFont typeface="Arial" pitchFamily="34" charset="0"/>
        <a:buChar char="►"/>
        <a:defRPr sz="2400" kern="1200">
          <a:solidFill>
            <a:schemeClr val="bg1"/>
          </a:solidFill>
          <a:latin typeface="+mn-lt"/>
          <a:ea typeface="+mn-ea"/>
          <a:cs typeface="Arial" pitchFamily="34" charset="0"/>
        </a:defRPr>
      </a:lvl1pPr>
      <a:lvl2pPr marL="713232" indent="-356616" algn="l" defTabSz="914400" rtl="0" eaLnBrk="1" latinLnBrk="0" hangingPunct="1">
        <a:spcBef>
          <a:spcPct val="20000"/>
        </a:spcBef>
        <a:buClr>
          <a:schemeClr val="accent2"/>
        </a:buClr>
        <a:buSzPct val="70000"/>
        <a:buFont typeface="Arial" pitchFamily="34" charset="0"/>
        <a:buChar char="►"/>
        <a:defRPr sz="2000" kern="1200">
          <a:solidFill>
            <a:schemeClr val="bg1"/>
          </a:solidFill>
          <a:latin typeface="+mn-lt"/>
          <a:ea typeface="+mn-ea"/>
          <a:cs typeface="Arial" pitchFamily="34" charset="0"/>
        </a:defRPr>
      </a:lvl2pPr>
      <a:lvl3pPr marL="1069848" indent="-356616" algn="l" defTabSz="914400" rtl="0" eaLnBrk="1" latinLnBrk="0" hangingPunct="1">
        <a:spcBef>
          <a:spcPct val="20000"/>
        </a:spcBef>
        <a:buClr>
          <a:schemeClr val="accent2"/>
        </a:buClr>
        <a:buSzPct val="70000"/>
        <a:buFont typeface="Arial" pitchFamily="34" charset="0"/>
        <a:buChar char="►"/>
        <a:defRPr sz="1800" kern="1200">
          <a:solidFill>
            <a:schemeClr val="bg1"/>
          </a:solidFill>
          <a:latin typeface="+mn-lt"/>
          <a:ea typeface="+mn-ea"/>
          <a:cs typeface="Arial" pitchFamily="34" charset="0"/>
        </a:defRPr>
      </a:lvl3pPr>
      <a:lvl4pPr marL="1426464" indent="-356616" algn="l" defTabSz="914400" rtl="0" eaLnBrk="1" latinLnBrk="0" hangingPunct="1">
        <a:spcBef>
          <a:spcPct val="20000"/>
        </a:spcBef>
        <a:buClr>
          <a:schemeClr val="accent2"/>
        </a:buClr>
        <a:buSzPct val="70000"/>
        <a:buFont typeface="Arial" pitchFamily="34" charset="0"/>
        <a:buChar char="►"/>
        <a:defRPr sz="1600" kern="1200">
          <a:solidFill>
            <a:schemeClr val="bg1"/>
          </a:solidFill>
          <a:latin typeface="+mn-lt"/>
          <a:ea typeface="+mn-ea"/>
          <a:cs typeface="Arial" pitchFamily="34" charset="0"/>
        </a:defRPr>
      </a:lvl4pPr>
      <a:lvl5pPr marL="1783080" indent="-356616" algn="l" defTabSz="914400" rtl="0" eaLnBrk="1" latinLnBrk="0" hangingPunct="1">
        <a:spcBef>
          <a:spcPct val="20000"/>
        </a:spcBef>
        <a:buClr>
          <a:schemeClr val="accent2"/>
        </a:buClr>
        <a:buSzPct val="70000"/>
        <a:buFont typeface="Arial" pitchFamily="34" charset="0"/>
        <a:buChar char="►"/>
        <a:defRPr sz="1600" kern="1200">
          <a:solidFill>
            <a:schemeClr val="bg1"/>
          </a:solidFill>
          <a:latin typeface="+mn-lt"/>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3.xm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8" Type="http://schemas.openxmlformats.org/officeDocument/2006/relationships/image" Target="../media/image15.emf"/><Relationship Id="rId3" Type="http://schemas.openxmlformats.org/officeDocument/2006/relationships/image" Target="../media/image10.emf"/><Relationship Id="rId7" Type="http://schemas.openxmlformats.org/officeDocument/2006/relationships/image" Target="../media/image14.emf"/><Relationship Id="rId2" Type="http://schemas.openxmlformats.org/officeDocument/2006/relationships/image" Target="../media/image9.emf"/><Relationship Id="rId1" Type="http://schemas.openxmlformats.org/officeDocument/2006/relationships/slideLayout" Target="../slideLayouts/slideLayout3.xml"/><Relationship Id="rId6" Type="http://schemas.openxmlformats.org/officeDocument/2006/relationships/image" Target="../media/image13.emf"/><Relationship Id="rId5" Type="http://schemas.openxmlformats.org/officeDocument/2006/relationships/image" Target="../media/image12.emf"/><Relationship Id="rId4" Type="http://schemas.openxmlformats.org/officeDocument/2006/relationships/image" Target="../media/image11.png"/><Relationship Id="rId9" Type="http://schemas.openxmlformats.org/officeDocument/2006/relationships/image" Target="../media/image16.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3.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905000" y="2240280"/>
            <a:ext cx="6525767" cy="1341120"/>
          </a:xfrm>
        </p:spPr>
        <p:txBody>
          <a:bodyPr/>
          <a:lstStyle/>
          <a:p>
            <a:r>
              <a:rPr lang="en-US" sz="2800" dirty="0"/>
              <a:t>Economic contribution of the like-kind exchange rules to the US economy in 2021</a:t>
            </a:r>
            <a:br>
              <a:rPr lang="en-US" sz="2800" dirty="0"/>
            </a:br>
            <a:endParaRPr lang="en-US" sz="2800" dirty="0">
              <a:solidFill>
                <a:srgbClr val="FF0000"/>
              </a:solidFill>
            </a:endParaRPr>
          </a:p>
        </p:txBody>
      </p:sp>
      <p:sp>
        <p:nvSpPr>
          <p:cNvPr id="5" name="Subtitle 4"/>
          <p:cNvSpPr>
            <a:spLocks noGrp="1"/>
          </p:cNvSpPr>
          <p:nvPr>
            <p:ph type="subTitle" idx="1"/>
          </p:nvPr>
        </p:nvSpPr>
        <p:spPr>
          <a:xfrm>
            <a:off x="1905000" y="3535680"/>
            <a:ext cx="6705600" cy="1341120"/>
          </a:xfrm>
        </p:spPr>
        <p:txBody>
          <a:bodyPr/>
          <a:lstStyle/>
          <a:p>
            <a:r>
              <a:rPr lang="en-US" sz="1600" dirty="0"/>
              <a:t>Prepared on behalf of the 1031 Like-kind Exchange Coalition</a:t>
            </a:r>
          </a:p>
          <a:p>
            <a:endParaRPr lang="en-US" sz="800" dirty="0"/>
          </a:p>
          <a:p>
            <a:r>
              <a:rPr lang="en-US" sz="1600" dirty="0"/>
              <a:t>Robert Carroll, Co-leader EY Quantitative Economics and Statistics Group</a:t>
            </a:r>
          </a:p>
          <a:p>
            <a:endParaRPr lang="en-US" sz="800" dirty="0"/>
          </a:p>
          <a:p>
            <a:r>
              <a:rPr lang="en-US" sz="1600" b="1" dirty="0"/>
              <a:t>May 2021</a:t>
            </a:r>
          </a:p>
        </p:txBody>
      </p:sp>
    </p:spTree>
    <p:extLst>
      <p:ext uri="{BB962C8B-B14F-4D97-AF65-F5344CB8AC3E}">
        <p14:creationId xmlns:p14="http://schemas.microsoft.com/office/powerpoint/2010/main" val="1647675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4025" y="228600"/>
            <a:ext cx="8232775" cy="860400"/>
          </a:xfrm>
        </p:spPr>
        <p:txBody>
          <a:bodyPr/>
          <a:lstStyle/>
          <a:p>
            <a:r>
              <a:rPr lang="en-US" sz="2400" dirty="0"/>
              <a:t>Key findings   </a:t>
            </a:r>
            <a:endParaRPr lang="en-US" sz="2400" dirty="0">
              <a:solidFill>
                <a:srgbClr val="FF0000"/>
              </a:solidFill>
            </a:endParaRPr>
          </a:p>
        </p:txBody>
      </p:sp>
      <p:sp>
        <p:nvSpPr>
          <p:cNvPr id="200" name="Content Placeholder 2">
            <a:extLst>
              <a:ext uri="{FF2B5EF4-FFF2-40B4-BE49-F238E27FC236}">
                <a16:creationId xmlns:a16="http://schemas.microsoft.com/office/drawing/2014/main" id="{D55ACD2A-360F-46B4-BCF4-7FB24ED0EF34}"/>
              </a:ext>
            </a:extLst>
          </p:cNvPr>
          <p:cNvSpPr txBox="1">
            <a:spLocks/>
          </p:cNvSpPr>
          <p:nvPr/>
        </p:nvSpPr>
        <p:spPr>
          <a:xfrm>
            <a:off x="533400" y="990600"/>
            <a:ext cx="8229600" cy="599749"/>
          </a:xfrm>
          <a:prstGeom prst="rect">
            <a:avLst/>
          </a:prstGeom>
        </p:spPr>
        <p:txBody>
          <a:bodyPr vert="horz" lIns="0" tIns="0" rIns="0" bIns="0" rtlCol="0" anchor="ctr" anchorCtr="0">
            <a:noAutofit/>
          </a:bodyPr>
          <a:lstStyle>
            <a:lvl1pPr marL="356616" indent="-356616" algn="l" defTabSz="914400" rtl="0" eaLnBrk="1" latinLnBrk="0" hangingPunct="1">
              <a:spcBef>
                <a:spcPct val="20000"/>
              </a:spcBef>
              <a:buClr>
                <a:schemeClr val="accent2"/>
              </a:buClr>
              <a:buSzPct val="70000"/>
              <a:buFont typeface="Arial" pitchFamily="34" charset="0"/>
              <a:buChar char="►"/>
              <a:defRPr sz="2400" kern="1200">
                <a:solidFill>
                  <a:schemeClr val="bg1"/>
                </a:solidFill>
                <a:latin typeface="+mn-lt"/>
                <a:ea typeface="+mn-ea"/>
                <a:cs typeface="Arial" pitchFamily="34" charset="0"/>
              </a:defRPr>
            </a:lvl1pPr>
            <a:lvl2pPr marL="713232" indent="-356616" algn="l" defTabSz="914400" rtl="0" eaLnBrk="1" latinLnBrk="0" hangingPunct="1">
              <a:spcBef>
                <a:spcPct val="20000"/>
              </a:spcBef>
              <a:buClr>
                <a:schemeClr val="accent2"/>
              </a:buClr>
              <a:buSzPct val="70000"/>
              <a:buFont typeface="Arial" pitchFamily="34" charset="0"/>
              <a:buChar char="►"/>
              <a:defRPr sz="2000" kern="1200">
                <a:solidFill>
                  <a:schemeClr val="bg1"/>
                </a:solidFill>
                <a:latin typeface="+mn-lt"/>
                <a:ea typeface="+mn-ea"/>
                <a:cs typeface="Arial" pitchFamily="34" charset="0"/>
              </a:defRPr>
            </a:lvl2pPr>
            <a:lvl3pPr marL="1069848" indent="-356616" algn="l" defTabSz="914400" rtl="0" eaLnBrk="1" latinLnBrk="0" hangingPunct="1">
              <a:spcBef>
                <a:spcPct val="20000"/>
              </a:spcBef>
              <a:buClr>
                <a:schemeClr val="accent2"/>
              </a:buClr>
              <a:buSzPct val="70000"/>
              <a:buFont typeface="Arial" pitchFamily="34" charset="0"/>
              <a:buChar char="►"/>
              <a:defRPr sz="1800" kern="1200">
                <a:solidFill>
                  <a:schemeClr val="bg1"/>
                </a:solidFill>
                <a:latin typeface="+mn-lt"/>
                <a:ea typeface="+mn-ea"/>
                <a:cs typeface="Arial" pitchFamily="34" charset="0"/>
              </a:defRPr>
            </a:lvl3pPr>
            <a:lvl4pPr marL="1426464" indent="-356616" algn="l" defTabSz="914400" rtl="0" eaLnBrk="1" latinLnBrk="0" hangingPunct="1">
              <a:spcBef>
                <a:spcPct val="20000"/>
              </a:spcBef>
              <a:buClr>
                <a:schemeClr val="accent2"/>
              </a:buClr>
              <a:buSzPct val="70000"/>
              <a:buFont typeface="Arial" pitchFamily="34" charset="0"/>
              <a:buChar char="►"/>
              <a:defRPr sz="1600" kern="1200">
                <a:solidFill>
                  <a:schemeClr val="bg1"/>
                </a:solidFill>
                <a:latin typeface="+mn-lt"/>
                <a:ea typeface="+mn-ea"/>
                <a:cs typeface="Arial" pitchFamily="34" charset="0"/>
              </a:defRPr>
            </a:lvl4pPr>
            <a:lvl5pPr marL="1783080" indent="-356616" algn="l" defTabSz="914400" rtl="0" eaLnBrk="1" latinLnBrk="0" hangingPunct="1">
              <a:spcBef>
                <a:spcPct val="20000"/>
              </a:spcBef>
              <a:buClr>
                <a:schemeClr val="accent2"/>
              </a:buClr>
              <a:buSzPct val="70000"/>
              <a:buFont typeface="Arial" pitchFamily="34" charset="0"/>
              <a:buChar char="►"/>
              <a:defRPr sz="1600" kern="1200">
                <a:solidFill>
                  <a:schemeClr val="bg1"/>
                </a:solidFill>
                <a:latin typeface="+mn-lt"/>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ts val="0"/>
              </a:spcBef>
              <a:buNone/>
            </a:pPr>
            <a:r>
              <a:rPr lang="en-US" sz="2000" b="1" dirty="0"/>
              <a:t>Economic activity supported by like-kind exchange rules in 2021 </a:t>
            </a:r>
          </a:p>
          <a:p>
            <a:pPr marL="0" indent="0" algn="ctr">
              <a:spcBef>
                <a:spcPts val="0"/>
              </a:spcBef>
              <a:buNone/>
            </a:pPr>
            <a:r>
              <a:rPr lang="en-US" sz="1600" i="1" dirty="0"/>
              <a:t>Annual impact relative to size of US economy in 2021</a:t>
            </a:r>
            <a:endParaRPr lang="en-US" sz="1600" i="1" dirty="0">
              <a:highlight>
                <a:srgbClr val="FFFF00"/>
              </a:highlight>
            </a:endParaRPr>
          </a:p>
        </p:txBody>
      </p:sp>
      <p:pic>
        <p:nvPicPr>
          <p:cNvPr id="3" name="Picture 2">
            <a:extLst>
              <a:ext uri="{FF2B5EF4-FFF2-40B4-BE49-F238E27FC236}">
                <a16:creationId xmlns:a16="http://schemas.microsoft.com/office/drawing/2014/main" id="{E130F090-2965-4EED-BD6C-AAC5FD5FA40A}"/>
              </a:ext>
            </a:extLst>
          </p:cNvPr>
          <p:cNvPicPr>
            <a:picLocks noChangeAspect="1"/>
          </p:cNvPicPr>
          <p:nvPr/>
        </p:nvPicPr>
        <p:blipFill>
          <a:blip r:embed="rId2"/>
          <a:stretch>
            <a:fillRect/>
          </a:stretch>
        </p:blipFill>
        <p:spPr>
          <a:xfrm>
            <a:off x="1358414" y="1600200"/>
            <a:ext cx="5983288" cy="1602774"/>
          </a:xfrm>
          <a:prstGeom prst="rect">
            <a:avLst/>
          </a:prstGeom>
        </p:spPr>
      </p:pic>
      <p:pic>
        <p:nvPicPr>
          <p:cNvPr id="4" name="Picture 3">
            <a:extLst>
              <a:ext uri="{FF2B5EF4-FFF2-40B4-BE49-F238E27FC236}">
                <a16:creationId xmlns:a16="http://schemas.microsoft.com/office/drawing/2014/main" id="{C67B5FA8-EA4D-4453-801E-69A13A17844F}"/>
              </a:ext>
            </a:extLst>
          </p:cNvPr>
          <p:cNvPicPr>
            <a:picLocks noChangeAspect="1"/>
          </p:cNvPicPr>
          <p:nvPr/>
        </p:nvPicPr>
        <p:blipFill>
          <a:blip r:embed="rId3"/>
          <a:stretch>
            <a:fillRect/>
          </a:stretch>
        </p:blipFill>
        <p:spPr>
          <a:xfrm>
            <a:off x="1356859" y="3216544"/>
            <a:ext cx="5983288" cy="1480894"/>
          </a:xfrm>
          <a:prstGeom prst="rect">
            <a:avLst/>
          </a:prstGeom>
        </p:spPr>
      </p:pic>
      <p:pic>
        <p:nvPicPr>
          <p:cNvPr id="5" name="Picture 4">
            <a:extLst>
              <a:ext uri="{FF2B5EF4-FFF2-40B4-BE49-F238E27FC236}">
                <a16:creationId xmlns:a16="http://schemas.microsoft.com/office/drawing/2014/main" id="{1DF820EC-F4CB-40E9-A0A3-49B84549147A}"/>
              </a:ext>
            </a:extLst>
          </p:cNvPr>
          <p:cNvPicPr>
            <a:picLocks noChangeAspect="1"/>
          </p:cNvPicPr>
          <p:nvPr/>
        </p:nvPicPr>
        <p:blipFill>
          <a:blip r:embed="rId4"/>
          <a:stretch>
            <a:fillRect/>
          </a:stretch>
        </p:blipFill>
        <p:spPr>
          <a:xfrm>
            <a:off x="1356859" y="4739119"/>
            <a:ext cx="5983288" cy="1482319"/>
          </a:xfrm>
          <a:prstGeom prst="rect">
            <a:avLst/>
          </a:prstGeom>
        </p:spPr>
      </p:pic>
    </p:spTree>
    <p:extLst>
      <p:ext uri="{BB962C8B-B14F-4D97-AF65-F5344CB8AC3E}">
        <p14:creationId xmlns:p14="http://schemas.microsoft.com/office/powerpoint/2010/main" val="3360802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ADC54-FD64-4EC3-BDD8-CB1A401722AF}"/>
              </a:ext>
            </a:extLst>
          </p:cNvPr>
          <p:cNvSpPr>
            <a:spLocks noGrp="1"/>
          </p:cNvSpPr>
          <p:nvPr>
            <p:ph type="title"/>
          </p:nvPr>
        </p:nvSpPr>
        <p:spPr/>
        <p:txBody>
          <a:bodyPr/>
          <a:lstStyle/>
          <a:p>
            <a:r>
              <a:rPr lang="en-US" sz="2400" dirty="0"/>
              <a:t>Overview of like-kind exchange rules</a:t>
            </a:r>
          </a:p>
        </p:txBody>
      </p:sp>
      <p:sp>
        <p:nvSpPr>
          <p:cNvPr id="3" name="Content Placeholder 2">
            <a:extLst>
              <a:ext uri="{FF2B5EF4-FFF2-40B4-BE49-F238E27FC236}">
                <a16:creationId xmlns:a16="http://schemas.microsoft.com/office/drawing/2014/main" id="{E96586BB-6F14-4568-B53C-6FFA44C864D5}"/>
              </a:ext>
            </a:extLst>
          </p:cNvPr>
          <p:cNvSpPr>
            <a:spLocks noGrp="1"/>
          </p:cNvSpPr>
          <p:nvPr>
            <p:ph idx="1"/>
          </p:nvPr>
        </p:nvSpPr>
        <p:spPr>
          <a:xfrm>
            <a:off x="460375" y="1143000"/>
            <a:ext cx="8229600" cy="5181600"/>
          </a:xfrm>
        </p:spPr>
        <p:txBody>
          <a:bodyPr/>
          <a:lstStyle/>
          <a:p>
            <a:r>
              <a:rPr lang="en-US" sz="1800" dirty="0"/>
              <a:t>Like-kind exchange rules:  “the exchange of real property held for productive use in a trade or business or for investment if such property is exchanged solely for property of like kind which is to be held either for productive use in a trade or business or for investment.” 	</a:t>
            </a:r>
          </a:p>
          <a:p>
            <a:pPr marL="457200" indent="0">
              <a:buNone/>
            </a:pPr>
            <a:r>
              <a:rPr lang="en-US" sz="1800" dirty="0"/>
              <a:t>				Internal Revenue Code Section 1031 </a:t>
            </a:r>
          </a:p>
          <a:p>
            <a:endParaRPr lang="en-US" sz="1800" dirty="0"/>
          </a:p>
          <a:p>
            <a:r>
              <a:rPr lang="en-US" sz="1800" dirty="0"/>
              <a:t>A taxpayer exchanging like-kind property is not required to recognize a taxable gain or loss at the time of the exchange; tax is deferred.</a:t>
            </a:r>
          </a:p>
          <a:p>
            <a:endParaRPr lang="en-US" sz="1800" dirty="0"/>
          </a:p>
          <a:p>
            <a:r>
              <a:rPr lang="en-US" sz="1800" dirty="0"/>
              <a:t>Businesses:  Expand opportunities to relocate to better locations, increase the ability to exchange older and sometimes inefficient assets for more efficient properties, and otherwise better align business assets with current and future business needs. </a:t>
            </a:r>
          </a:p>
          <a:p>
            <a:endParaRPr lang="en-US" sz="1800" dirty="0"/>
          </a:p>
          <a:p>
            <a:r>
              <a:rPr lang="en-US" sz="1800" dirty="0"/>
              <a:t>Overall economy: Reduce the tax impediments to the transfer of property, which helps improve the overall allocation of capital by making it easier to assign assets to their most productive uses. </a:t>
            </a:r>
          </a:p>
        </p:txBody>
      </p:sp>
    </p:spTree>
    <p:extLst>
      <p:ext uri="{BB962C8B-B14F-4D97-AF65-F5344CB8AC3E}">
        <p14:creationId xmlns:p14="http://schemas.microsoft.com/office/powerpoint/2010/main" val="3508971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ADC54-FD64-4EC3-BDD8-CB1A401722AF}"/>
              </a:ext>
            </a:extLst>
          </p:cNvPr>
          <p:cNvSpPr>
            <a:spLocks noGrp="1"/>
          </p:cNvSpPr>
          <p:nvPr>
            <p:ph type="title"/>
          </p:nvPr>
        </p:nvSpPr>
        <p:spPr/>
        <p:txBody>
          <a:bodyPr/>
          <a:lstStyle/>
          <a:p>
            <a:r>
              <a:rPr lang="en-US" sz="2400" dirty="0"/>
              <a:t>Tax and economic policy rationale for like-kind exchange rules</a:t>
            </a:r>
          </a:p>
        </p:txBody>
      </p:sp>
      <p:sp>
        <p:nvSpPr>
          <p:cNvPr id="3" name="Content Placeholder 2">
            <a:extLst>
              <a:ext uri="{FF2B5EF4-FFF2-40B4-BE49-F238E27FC236}">
                <a16:creationId xmlns:a16="http://schemas.microsoft.com/office/drawing/2014/main" id="{E96586BB-6F14-4568-B53C-6FFA44C864D5}"/>
              </a:ext>
            </a:extLst>
          </p:cNvPr>
          <p:cNvSpPr>
            <a:spLocks noGrp="1"/>
          </p:cNvSpPr>
          <p:nvPr>
            <p:ph idx="1"/>
          </p:nvPr>
        </p:nvSpPr>
        <p:spPr>
          <a:xfrm>
            <a:off x="463423" y="1371600"/>
            <a:ext cx="8229600" cy="4953000"/>
          </a:xfrm>
        </p:spPr>
        <p:txBody>
          <a:bodyPr/>
          <a:lstStyle/>
          <a:p>
            <a:r>
              <a:rPr lang="en-US" sz="2000" dirty="0"/>
              <a:t>Rationales for deferring tax on gains and losses realized in like-kind exchanges</a:t>
            </a:r>
          </a:p>
          <a:p>
            <a:pPr lvl="1"/>
            <a:r>
              <a:rPr lang="en-US" sz="1800" u="sng" dirty="0"/>
              <a:t>Encourages investment and transactional activity</a:t>
            </a:r>
            <a:r>
              <a:rPr lang="en-US" sz="1800" dirty="0"/>
              <a:t>. Imposing tax on continuing investment discourages and slows the velocity of investment, resulting in market illiquidity and increased cost of capital.</a:t>
            </a:r>
          </a:p>
          <a:p>
            <a:pPr lvl="1"/>
            <a:r>
              <a:rPr lang="en-US" sz="1800" u="sng" dirty="0"/>
              <a:t>Better matching of investments with business needs</a:t>
            </a:r>
            <a:r>
              <a:rPr lang="en-US" sz="1800" dirty="0"/>
              <a:t>. Tax deferral permits a business to expand opportunities to relocate, consolidate or acquire better, more efficient assets that meet current and prospective needs.</a:t>
            </a:r>
          </a:p>
          <a:p>
            <a:pPr lvl="1"/>
            <a:r>
              <a:rPr lang="en-US" sz="1800" u="sng" dirty="0"/>
              <a:t>Improved allocation of capital</a:t>
            </a:r>
            <a:r>
              <a:rPr lang="en-US" sz="1800" dirty="0"/>
              <a:t>. Reducing impediments to the transfer of property improves the overall allocation of capital and encourages the highest and best use of real property.</a:t>
            </a:r>
          </a:p>
          <a:p>
            <a:pPr lvl="1"/>
            <a:r>
              <a:rPr lang="en-US" sz="1800" u="sng" dirty="0"/>
              <a:t>Preservation of cash-flow</a:t>
            </a:r>
            <a:r>
              <a:rPr lang="en-US" sz="1800" dirty="0"/>
              <a:t>. A like-kind exchange preserves cash flow and avoids liquidation of other assets or increased reliance on debt financing due to tax considerations.</a:t>
            </a:r>
          </a:p>
        </p:txBody>
      </p:sp>
    </p:spTree>
    <p:extLst>
      <p:ext uri="{BB962C8B-B14F-4D97-AF65-F5344CB8AC3E}">
        <p14:creationId xmlns:p14="http://schemas.microsoft.com/office/powerpoint/2010/main" val="4186975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9" name="Group 148">
            <a:extLst>
              <a:ext uri="{FF2B5EF4-FFF2-40B4-BE49-F238E27FC236}">
                <a16:creationId xmlns:a16="http://schemas.microsoft.com/office/drawing/2014/main" id="{0DE470EA-F38A-4F19-B4A7-22F26CFDB93E}"/>
              </a:ext>
            </a:extLst>
          </p:cNvPr>
          <p:cNvGrpSpPr/>
          <p:nvPr/>
        </p:nvGrpSpPr>
        <p:grpSpPr>
          <a:xfrm>
            <a:off x="1545907" y="2955405"/>
            <a:ext cx="384322" cy="302177"/>
            <a:chOff x="2652713" y="1281113"/>
            <a:chExt cx="1663700" cy="1308100"/>
          </a:xfrm>
          <a:solidFill>
            <a:srgbClr val="D2BA00"/>
          </a:solidFill>
        </p:grpSpPr>
        <p:sp>
          <p:nvSpPr>
            <p:cNvPr id="150" name="Freeform 5">
              <a:extLst>
                <a:ext uri="{FF2B5EF4-FFF2-40B4-BE49-F238E27FC236}">
                  <a16:creationId xmlns:a16="http://schemas.microsoft.com/office/drawing/2014/main" id="{B2A67B2C-5D27-439E-B8D8-FA383300F8F6}"/>
                </a:ext>
              </a:extLst>
            </p:cNvPr>
            <p:cNvSpPr>
              <a:spLocks noEditPoints="1"/>
            </p:cNvSpPr>
            <p:nvPr/>
          </p:nvSpPr>
          <p:spPr bwMode="auto">
            <a:xfrm>
              <a:off x="3201988" y="1414463"/>
              <a:ext cx="409575" cy="1174750"/>
            </a:xfrm>
            <a:custGeom>
              <a:avLst/>
              <a:gdLst>
                <a:gd name="T0" fmla="*/ 258 w 258"/>
                <a:gd name="T1" fmla="*/ 740 h 740"/>
                <a:gd name="T2" fmla="*/ 0 w 258"/>
                <a:gd name="T3" fmla="*/ 740 h 740"/>
                <a:gd name="T4" fmla="*/ 0 w 258"/>
                <a:gd name="T5" fmla="*/ 0 h 740"/>
                <a:gd name="T6" fmla="*/ 258 w 258"/>
                <a:gd name="T7" fmla="*/ 0 h 740"/>
                <a:gd name="T8" fmla="*/ 258 w 258"/>
                <a:gd name="T9" fmla="*/ 740 h 740"/>
                <a:gd name="T10" fmla="*/ 18 w 258"/>
                <a:gd name="T11" fmla="*/ 722 h 740"/>
                <a:gd name="T12" fmla="*/ 240 w 258"/>
                <a:gd name="T13" fmla="*/ 722 h 740"/>
                <a:gd name="T14" fmla="*/ 240 w 258"/>
                <a:gd name="T15" fmla="*/ 18 h 740"/>
                <a:gd name="T16" fmla="*/ 18 w 258"/>
                <a:gd name="T17" fmla="*/ 18 h 740"/>
                <a:gd name="T18" fmla="*/ 18 w 258"/>
                <a:gd name="T19" fmla="*/ 722 h 7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8" h="740">
                  <a:moveTo>
                    <a:pt x="258" y="740"/>
                  </a:moveTo>
                  <a:lnTo>
                    <a:pt x="0" y="740"/>
                  </a:lnTo>
                  <a:lnTo>
                    <a:pt x="0" y="0"/>
                  </a:lnTo>
                  <a:lnTo>
                    <a:pt x="258" y="0"/>
                  </a:lnTo>
                  <a:lnTo>
                    <a:pt x="258" y="740"/>
                  </a:lnTo>
                  <a:close/>
                  <a:moveTo>
                    <a:pt x="18" y="722"/>
                  </a:moveTo>
                  <a:lnTo>
                    <a:pt x="240" y="722"/>
                  </a:lnTo>
                  <a:lnTo>
                    <a:pt x="240" y="18"/>
                  </a:lnTo>
                  <a:lnTo>
                    <a:pt x="18" y="18"/>
                  </a:lnTo>
                  <a:lnTo>
                    <a:pt x="18" y="722"/>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51" name="Freeform 6">
              <a:extLst>
                <a:ext uri="{FF2B5EF4-FFF2-40B4-BE49-F238E27FC236}">
                  <a16:creationId xmlns:a16="http://schemas.microsoft.com/office/drawing/2014/main" id="{04A1FA6C-FEE9-4088-8476-2AAFBF60A32C}"/>
                </a:ext>
              </a:extLst>
            </p:cNvPr>
            <p:cNvSpPr>
              <a:spLocks noEditPoints="1"/>
            </p:cNvSpPr>
            <p:nvPr/>
          </p:nvSpPr>
          <p:spPr bwMode="auto">
            <a:xfrm>
              <a:off x="2811463" y="1973263"/>
              <a:ext cx="419100" cy="615950"/>
            </a:xfrm>
            <a:custGeom>
              <a:avLst/>
              <a:gdLst>
                <a:gd name="T0" fmla="*/ 264 w 264"/>
                <a:gd name="T1" fmla="*/ 388 h 388"/>
                <a:gd name="T2" fmla="*/ 0 w 264"/>
                <a:gd name="T3" fmla="*/ 388 h 388"/>
                <a:gd name="T4" fmla="*/ 0 w 264"/>
                <a:gd name="T5" fmla="*/ 0 h 388"/>
                <a:gd name="T6" fmla="*/ 264 w 264"/>
                <a:gd name="T7" fmla="*/ 0 h 388"/>
                <a:gd name="T8" fmla="*/ 264 w 264"/>
                <a:gd name="T9" fmla="*/ 388 h 388"/>
                <a:gd name="T10" fmla="*/ 18 w 264"/>
                <a:gd name="T11" fmla="*/ 370 h 388"/>
                <a:gd name="T12" fmla="*/ 246 w 264"/>
                <a:gd name="T13" fmla="*/ 370 h 388"/>
                <a:gd name="T14" fmla="*/ 246 w 264"/>
                <a:gd name="T15" fmla="*/ 18 h 388"/>
                <a:gd name="T16" fmla="*/ 18 w 264"/>
                <a:gd name="T17" fmla="*/ 18 h 388"/>
                <a:gd name="T18" fmla="*/ 18 w 264"/>
                <a:gd name="T19" fmla="*/ 370 h 3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4" h="388">
                  <a:moveTo>
                    <a:pt x="264" y="388"/>
                  </a:moveTo>
                  <a:lnTo>
                    <a:pt x="0" y="388"/>
                  </a:lnTo>
                  <a:lnTo>
                    <a:pt x="0" y="0"/>
                  </a:lnTo>
                  <a:lnTo>
                    <a:pt x="264" y="0"/>
                  </a:lnTo>
                  <a:lnTo>
                    <a:pt x="264" y="388"/>
                  </a:lnTo>
                  <a:close/>
                  <a:moveTo>
                    <a:pt x="18" y="370"/>
                  </a:moveTo>
                  <a:lnTo>
                    <a:pt x="246" y="370"/>
                  </a:lnTo>
                  <a:lnTo>
                    <a:pt x="246" y="18"/>
                  </a:lnTo>
                  <a:lnTo>
                    <a:pt x="18" y="18"/>
                  </a:lnTo>
                  <a:lnTo>
                    <a:pt x="18" y="370"/>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52" name="Rectangle 151">
              <a:extLst>
                <a:ext uri="{FF2B5EF4-FFF2-40B4-BE49-F238E27FC236}">
                  <a16:creationId xmlns:a16="http://schemas.microsoft.com/office/drawing/2014/main" id="{6BB6C527-1566-4483-A805-46EE9586B220}"/>
                </a:ext>
              </a:extLst>
            </p:cNvPr>
            <p:cNvSpPr>
              <a:spLocks noChangeArrowheads="1"/>
            </p:cNvSpPr>
            <p:nvPr/>
          </p:nvSpPr>
          <p:spPr bwMode="auto">
            <a:xfrm>
              <a:off x="2890838" y="2068513"/>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53" name="Rectangle 152">
              <a:extLst>
                <a:ext uri="{FF2B5EF4-FFF2-40B4-BE49-F238E27FC236}">
                  <a16:creationId xmlns:a16="http://schemas.microsoft.com/office/drawing/2014/main" id="{817DF638-F617-4DDE-8639-0497DC7DFC02}"/>
                </a:ext>
              </a:extLst>
            </p:cNvPr>
            <p:cNvSpPr>
              <a:spLocks noChangeArrowheads="1"/>
            </p:cNvSpPr>
            <p:nvPr/>
          </p:nvSpPr>
          <p:spPr bwMode="auto">
            <a:xfrm>
              <a:off x="2967038" y="2068513"/>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54" name="Rectangle 9">
              <a:extLst>
                <a:ext uri="{FF2B5EF4-FFF2-40B4-BE49-F238E27FC236}">
                  <a16:creationId xmlns:a16="http://schemas.microsoft.com/office/drawing/2014/main" id="{3E49D6AF-BDE8-4FF1-9ACD-6149249BED6B}"/>
                </a:ext>
              </a:extLst>
            </p:cNvPr>
            <p:cNvSpPr>
              <a:spLocks noChangeArrowheads="1"/>
            </p:cNvSpPr>
            <p:nvPr/>
          </p:nvSpPr>
          <p:spPr bwMode="auto">
            <a:xfrm>
              <a:off x="3046413" y="2068513"/>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55" name="Rectangle 10">
              <a:extLst>
                <a:ext uri="{FF2B5EF4-FFF2-40B4-BE49-F238E27FC236}">
                  <a16:creationId xmlns:a16="http://schemas.microsoft.com/office/drawing/2014/main" id="{FA02CEE5-787D-43C0-A095-6143209CAE20}"/>
                </a:ext>
              </a:extLst>
            </p:cNvPr>
            <p:cNvSpPr>
              <a:spLocks noChangeArrowheads="1"/>
            </p:cNvSpPr>
            <p:nvPr/>
          </p:nvSpPr>
          <p:spPr bwMode="auto">
            <a:xfrm>
              <a:off x="3122613" y="2068513"/>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56" name="Rectangle 11">
              <a:extLst>
                <a:ext uri="{FF2B5EF4-FFF2-40B4-BE49-F238E27FC236}">
                  <a16:creationId xmlns:a16="http://schemas.microsoft.com/office/drawing/2014/main" id="{46FBC760-2D02-4C8D-897D-62986C546369}"/>
                </a:ext>
              </a:extLst>
            </p:cNvPr>
            <p:cNvSpPr>
              <a:spLocks noChangeArrowheads="1"/>
            </p:cNvSpPr>
            <p:nvPr/>
          </p:nvSpPr>
          <p:spPr bwMode="auto">
            <a:xfrm>
              <a:off x="2890838" y="2144713"/>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57" name="Rectangle 12">
              <a:extLst>
                <a:ext uri="{FF2B5EF4-FFF2-40B4-BE49-F238E27FC236}">
                  <a16:creationId xmlns:a16="http://schemas.microsoft.com/office/drawing/2014/main" id="{E2AFDE25-420C-4127-B89C-85A6C31E5E91}"/>
                </a:ext>
              </a:extLst>
            </p:cNvPr>
            <p:cNvSpPr>
              <a:spLocks noChangeArrowheads="1"/>
            </p:cNvSpPr>
            <p:nvPr/>
          </p:nvSpPr>
          <p:spPr bwMode="auto">
            <a:xfrm>
              <a:off x="2967038" y="2144713"/>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58" name="Rectangle 13">
              <a:extLst>
                <a:ext uri="{FF2B5EF4-FFF2-40B4-BE49-F238E27FC236}">
                  <a16:creationId xmlns:a16="http://schemas.microsoft.com/office/drawing/2014/main" id="{0046E945-E90E-4E60-B75D-8CB75529D8D1}"/>
                </a:ext>
              </a:extLst>
            </p:cNvPr>
            <p:cNvSpPr>
              <a:spLocks noChangeArrowheads="1"/>
            </p:cNvSpPr>
            <p:nvPr/>
          </p:nvSpPr>
          <p:spPr bwMode="auto">
            <a:xfrm>
              <a:off x="3046413" y="2144713"/>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59" name="Rectangle 14">
              <a:extLst>
                <a:ext uri="{FF2B5EF4-FFF2-40B4-BE49-F238E27FC236}">
                  <a16:creationId xmlns:a16="http://schemas.microsoft.com/office/drawing/2014/main" id="{39902DFD-F229-45DE-A644-C700D15CA7C8}"/>
                </a:ext>
              </a:extLst>
            </p:cNvPr>
            <p:cNvSpPr>
              <a:spLocks noChangeArrowheads="1"/>
            </p:cNvSpPr>
            <p:nvPr/>
          </p:nvSpPr>
          <p:spPr bwMode="auto">
            <a:xfrm>
              <a:off x="3122613" y="2144713"/>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60" name="Rectangle 15">
              <a:extLst>
                <a:ext uri="{FF2B5EF4-FFF2-40B4-BE49-F238E27FC236}">
                  <a16:creationId xmlns:a16="http://schemas.microsoft.com/office/drawing/2014/main" id="{DECFFA01-6516-442D-B2A0-AA0909E00BE7}"/>
                </a:ext>
              </a:extLst>
            </p:cNvPr>
            <p:cNvSpPr>
              <a:spLocks noChangeArrowheads="1"/>
            </p:cNvSpPr>
            <p:nvPr/>
          </p:nvSpPr>
          <p:spPr bwMode="auto">
            <a:xfrm>
              <a:off x="2890838" y="222408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61" name="Rectangle 16">
              <a:extLst>
                <a:ext uri="{FF2B5EF4-FFF2-40B4-BE49-F238E27FC236}">
                  <a16:creationId xmlns:a16="http://schemas.microsoft.com/office/drawing/2014/main" id="{D6E49EAA-C047-4295-B7F6-7494E5F2F58C}"/>
                </a:ext>
              </a:extLst>
            </p:cNvPr>
            <p:cNvSpPr>
              <a:spLocks noChangeArrowheads="1"/>
            </p:cNvSpPr>
            <p:nvPr/>
          </p:nvSpPr>
          <p:spPr bwMode="auto">
            <a:xfrm>
              <a:off x="2967038" y="222408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62" name="Rectangle 17">
              <a:extLst>
                <a:ext uri="{FF2B5EF4-FFF2-40B4-BE49-F238E27FC236}">
                  <a16:creationId xmlns:a16="http://schemas.microsoft.com/office/drawing/2014/main" id="{B7341231-AF7F-4FC4-A9E9-F83A630DE13C}"/>
                </a:ext>
              </a:extLst>
            </p:cNvPr>
            <p:cNvSpPr>
              <a:spLocks noChangeArrowheads="1"/>
            </p:cNvSpPr>
            <p:nvPr/>
          </p:nvSpPr>
          <p:spPr bwMode="auto">
            <a:xfrm>
              <a:off x="3046413" y="222408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63" name="Rectangle 18">
              <a:extLst>
                <a:ext uri="{FF2B5EF4-FFF2-40B4-BE49-F238E27FC236}">
                  <a16:creationId xmlns:a16="http://schemas.microsoft.com/office/drawing/2014/main" id="{D5F8104E-77B0-4D01-BE50-6E3153FF5BEC}"/>
                </a:ext>
              </a:extLst>
            </p:cNvPr>
            <p:cNvSpPr>
              <a:spLocks noChangeArrowheads="1"/>
            </p:cNvSpPr>
            <p:nvPr/>
          </p:nvSpPr>
          <p:spPr bwMode="auto">
            <a:xfrm>
              <a:off x="3122613" y="222408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64" name="Rectangle 19">
              <a:extLst>
                <a:ext uri="{FF2B5EF4-FFF2-40B4-BE49-F238E27FC236}">
                  <a16:creationId xmlns:a16="http://schemas.microsoft.com/office/drawing/2014/main" id="{EB61A129-CB4E-4EA5-8FBD-A01DC0DEFCAC}"/>
                </a:ext>
              </a:extLst>
            </p:cNvPr>
            <p:cNvSpPr>
              <a:spLocks noChangeArrowheads="1"/>
            </p:cNvSpPr>
            <p:nvPr/>
          </p:nvSpPr>
          <p:spPr bwMode="auto">
            <a:xfrm>
              <a:off x="2890838" y="230028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65" name="Rectangle 20">
              <a:extLst>
                <a:ext uri="{FF2B5EF4-FFF2-40B4-BE49-F238E27FC236}">
                  <a16:creationId xmlns:a16="http://schemas.microsoft.com/office/drawing/2014/main" id="{3A46F443-0D57-449C-BEC5-8405BEB76DAC}"/>
                </a:ext>
              </a:extLst>
            </p:cNvPr>
            <p:cNvSpPr>
              <a:spLocks noChangeArrowheads="1"/>
            </p:cNvSpPr>
            <p:nvPr/>
          </p:nvSpPr>
          <p:spPr bwMode="auto">
            <a:xfrm>
              <a:off x="2967038" y="230028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66" name="Rectangle 21">
              <a:extLst>
                <a:ext uri="{FF2B5EF4-FFF2-40B4-BE49-F238E27FC236}">
                  <a16:creationId xmlns:a16="http://schemas.microsoft.com/office/drawing/2014/main" id="{A4A52393-9457-4DEE-BD31-359FEC8B55A2}"/>
                </a:ext>
              </a:extLst>
            </p:cNvPr>
            <p:cNvSpPr>
              <a:spLocks noChangeArrowheads="1"/>
            </p:cNvSpPr>
            <p:nvPr/>
          </p:nvSpPr>
          <p:spPr bwMode="auto">
            <a:xfrm>
              <a:off x="3046413" y="230028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67" name="Rectangle 22">
              <a:extLst>
                <a:ext uri="{FF2B5EF4-FFF2-40B4-BE49-F238E27FC236}">
                  <a16:creationId xmlns:a16="http://schemas.microsoft.com/office/drawing/2014/main" id="{8DFC07F9-A3D5-4D43-91F1-BCEF9F5545E7}"/>
                </a:ext>
              </a:extLst>
            </p:cNvPr>
            <p:cNvSpPr>
              <a:spLocks noChangeArrowheads="1"/>
            </p:cNvSpPr>
            <p:nvPr/>
          </p:nvSpPr>
          <p:spPr bwMode="auto">
            <a:xfrm>
              <a:off x="3122613" y="230028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68" name="Freeform 23">
              <a:extLst>
                <a:ext uri="{FF2B5EF4-FFF2-40B4-BE49-F238E27FC236}">
                  <a16:creationId xmlns:a16="http://schemas.microsoft.com/office/drawing/2014/main" id="{3CE75E95-D88C-4091-A08D-273F0A48FFD5}"/>
                </a:ext>
              </a:extLst>
            </p:cNvPr>
            <p:cNvSpPr>
              <a:spLocks noEditPoints="1"/>
            </p:cNvSpPr>
            <p:nvPr/>
          </p:nvSpPr>
          <p:spPr bwMode="auto">
            <a:xfrm>
              <a:off x="2890838" y="2389188"/>
              <a:ext cx="260350" cy="114300"/>
            </a:xfrm>
            <a:custGeom>
              <a:avLst/>
              <a:gdLst>
                <a:gd name="T0" fmla="*/ 164 w 164"/>
                <a:gd name="T1" fmla="*/ 72 h 72"/>
                <a:gd name="T2" fmla="*/ 0 w 164"/>
                <a:gd name="T3" fmla="*/ 72 h 72"/>
                <a:gd name="T4" fmla="*/ 0 w 164"/>
                <a:gd name="T5" fmla="*/ 0 h 72"/>
                <a:gd name="T6" fmla="*/ 164 w 164"/>
                <a:gd name="T7" fmla="*/ 0 h 72"/>
                <a:gd name="T8" fmla="*/ 164 w 164"/>
                <a:gd name="T9" fmla="*/ 72 h 72"/>
                <a:gd name="T10" fmla="*/ 18 w 164"/>
                <a:gd name="T11" fmla="*/ 54 h 72"/>
                <a:gd name="T12" fmla="*/ 146 w 164"/>
                <a:gd name="T13" fmla="*/ 54 h 72"/>
                <a:gd name="T14" fmla="*/ 146 w 164"/>
                <a:gd name="T15" fmla="*/ 18 h 72"/>
                <a:gd name="T16" fmla="*/ 18 w 164"/>
                <a:gd name="T17" fmla="*/ 18 h 72"/>
                <a:gd name="T18" fmla="*/ 18 w 164"/>
                <a:gd name="T19" fmla="*/ 54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4" h="72">
                  <a:moveTo>
                    <a:pt x="164" y="72"/>
                  </a:moveTo>
                  <a:lnTo>
                    <a:pt x="0" y="72"/>
                  </a:lnTo>
                  <a:lnTo>
                    <a:pt x="0" y="0"/>
                  </a:lnTo>
                  <a:lnTo>
                    <a:pt x="164" y="0"/>
                  </a:lnTo>
                  <a:lnTo>
                    <a:pt x="164" y="72"/>
                  </a:lnTo>
                  <a:close/>
                  <a:moveTo>
                    <a:pt x="18" y="54"/>
                  </a:moveTo>
                  <a:lnTo>
                    <a:pt x="146" y="54"/>
                  </a:lnTo>
                  <a:lnTo>
                    <a:pt x="146" y="18"/>
                  </a:lnTo>
                  <a:lnTo>
                    <a:pt x="18" y="18"/>
                  </a:lnTo>
                  <a:lnTo>
                    <a:pt x="18" y="54"/>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69" name="Freeform 24">
              <a:extLst>
                <a:ext uri="{FF2B5EF4-FFF2-40B4-BE49-F238E27FC236}">
                  <a16:creationId xmlns:a16="http://schemas.microsoft.com/office/drawing/2014/main" id="{E652F13D-8D3E-4853-9A07-8ECD7F7E597C}"/>
                </a:ext>
              </a:extLst>
            </p:cNvPr>
            <p:cNvSpPr>
              <a:spLocks/>
            </p:cNvSpPr>
            <p:nvPr/>
          </p:nvSpPr>
          <p:spPr bwMode="auto">
            <a:xfrm>
              <a:off x="3582988" y="1795463"/>
              <a:ext cx="419100" cy="793750"/>
            </a:xfrm>
            <a:custGeom>
              <a:avLst/>
              <a:gdLst>
                <a:gd name="T0" fmla="*/ 264 w 264"/>
                <a:gd name="T1" fmla="*/ 500 h 500"/>
                <a:gd name="T2" fmla="*/ 0 w 264"/>
                <a:gd name="T3" fmla="*/ 500 h 500"/>
                <a:gd name="T4" fmla="*/ 0 w 264"/>
                <a:gd name="T5" fmla="*/ 0 h 500"/>
                <a:gd name="T6" fmla="*/ 264 w 264"/>
                <a:gd name="T7" fmla="*/ 0 h 500"/>
                <a:gd name="T8" fmla="*/ 264 w 264"/>
                <a:gd name="T9" fmla="*/ 250 h 500"/>
                <a:gd name="T10" fmla="*/ 246 w 264"/>
                <a:gd name="T11" fmla="*/ 250 h 500"/>
                <a:gd name="T12" fmla="*/ 246 w 264"/>
                <a:gd name="T13" fmla="*/ 18 h 500"/>
                <a:gd name="T14" fmla="*/ 18 w 264"/>
                <a:gd name="T15" fmla="*/ 18 h 500"/>
                <a:gd name="T16" fmla="*/ 18 w 264"/>
                <a:gd name="T17" fmla="*/ 482 h 500"/>
                <a:gd name="T18" fmla="*/ 264 w 264"/>
                <a:gd name="T19" fmla="*/ 482 h 500"/>
                <a:gd name="T20" fmla="*/ 264 w 264"/>
                <a:gd name="T21" fmla="*/ 500 h 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4" h="500">
                  <a:moveTo>
                    <a:pt x="264" y="500"/>
                  </a:moveTo>
                  <a:lnTo>
                    <a:pt x="0" y="500"/>
                  </a:lnTo>
                  <a:lnTo>
                    <a:pt x="0" y="0"/>
                  </a:lnTo>
                  <a:lnTo>
                    <a:pt x="264" y="0"/>
                  </a:lnTo>
                  <a:lnTo>
                    <a:pt x="264" y="250"/>
                  </a:lnTo>
                  <a:lnTo>
                    <a:pt x="246" y="250"/>
                  </a:lnTo>
                  <a:lnTo>
                    <a:pt x="246" y="18"/>
                  </a:lnTo>
                  <a:lnTo>
                    <a:pt x="18" y="18"/>
                  </a:lnTo>
                  <a:lnTo>
                    <a:pt x="18" y="482"/>
                  </a:lnTo>
                  <a:lnTo>
                    <a:pt x="264" y="482"/>
                  </a:lnTo>
                  <a:lnTo>
                    <a:pt x="264" y="500"/>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70" name="Rectangle 25">
              <a:extLst>
                <a:ext uri="{FF2B5EF4-FFF2-40B4-BE49-F238E27FC236}">
                  <a16:creationId xmlns:a16="http://schemas.microsoft.com/office/drawing/2014/main" id="{5865ACF1-29BA-45B9-BDA8-493E3EC80BAA}"/>
                </a:ext>
              </a:extLst>
            </p:cNvPr>
            <p:cNvSpPr>
              <a:spLocks noChangeArrowheads="1"/>
            </p:cNvSpPr>
            <p:nvPr/>
          </p:nvSpPr>
          <p:spPr bwMode="auto">
            <a:xfrm>
              <a:off x="3662363" y="2068513"/>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71" name="Rectangle 26">
              <a:extLst>
                <a:ext uri="{FF2B5EF4-FFF2-40B4-BE49-F238E27FC236}">
                  <a16:creationId xmlns:a16="http://schemas.microsoft.com/office/drawing/2014/main" id="{0EA36CC0-00E4-4ECC-BE4D-4016D706413E}"/>
                </a:ext>
              </a:extLst>
            </p:cNvPr>
            <p:cNvSpPr>
              <a:spLocks noChangeArrowheads="1"/>
            </p:cNvSpPr>
            <p:nvPr/>
          </p:nvSpPr>
          <p:spPr bwMode="auto">
            <a:xfrm>
              <a:off x="3738563" y="2068513"/>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72" name="Rectangle 27">
              <a:extLst>
                <a:ext uri="{FF2B5EF4-FFF2-40B4-BE49-F238E27FC236}">
                  <a16:creationId xmlns:a16="http://schemas.microsoft.com/office/drawing/2014/main" id="{1B5F80EB-8369-42ED-9980-CECCA64BC509}"/>
                </a:ext>
              </a:extLst>
            </p:cNvPr>
            <p:cNvSpPr>
              <a:spLocks noChangeArrowheads="1"/>
            </p:cNvSpPr>
            <p:nvPr/>
          </p:nvSpPr>
          <p:spPr bwMode="auto">
            <a:xfrm>
              <a:off x="3817938" y="2068513"/>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73" name="Rectangle 28">
              <a:extLst>
                <a:ext uri="{FF2B5EF4-FFF2-40B4-BE49-F238E27FC236}">
                  <a16:creationId xmlns:a16="http://schemas.microsoft.com/office/drawing/2014/main" id="{06B9784D-D3B4-4C7B-A640-927C12BA8E14}"/>
                </a:ext>
              </a:extLst>
            </p:cNvPr>
            <p:cNvSpPr>
              <a:spLocks noChangeArrowheads="1"/>
            </p:cNvSpPr>
            <p:nvPr/>
          </p:nvSpPr>
          <p:spPr bwMode="auto">
            <a:xfrm>
              <a:off x="3894138" y="2068513"/>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74" name="Rectangle 29">
              <a:extLst>
                <a:ext uri="{FF2B5EF4-FFF2-40B4-BE49-F238E27FC236}">
                  <a16:creationId xmlns:a16="http://schemas.microsoft.com/office/drawing/2014/main" id="{3EDD1D04-1FDB-47D6-B8DB-F92BB8F697C5}"/>
                </a:ext>
              </a:extLst>
            </p:cNvPr>
            <p:cNvSpPr>
              <a:spLocks noChangeArrowheads="1"/>
            </p:cNvSpPr>
            <p:nvPr/>
          </p:nvSpPr>
          <p:spPr bwMode="auto">
            <a:xfrm>
              <a:off x="3662363" y="1976438"/>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75" name="Rectangle 30">
              <a:extLst>
                <a:ext uri="{FF2B5EF4-FFF2-40B4-BE49-F238E27FC236}">
                  <a16:creationId xmlns:a16="http://schemas.microsoft.com/office/drawing/2014/main" id="{ADD89688-747E-476B-876C-DE78FE6F40B7}"/>
                </a:ext>
              </a:extLst>
            </p:cNvPr>
            <p:cNvSpPr>
              <a:spLocks noChangeArrowheads="1"/>
            </p:cNvSpPr>
            <p:nvPr/>
          </p:nvSpPr>
          <p:spPr bwMode="auto">
            <a:xfrm>
              <a:off x="3738563" y="1976438"/>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76" name="Rectangle 31">
              <a:extLst>
                <a:ext uri="{FF2B5EF4-FFF2-40B4-BE49-F238E27FC236}">
                  <a16:creationId xmlns:a16="http://schemas.microsoft.com/office/drawing/2014/main" id="{1664EB81-9292-4CDC-9A0E-E26FE1CCBE4E}"/>
                </a:ext>
              </a:extLst>
            </p:cNvPr>
            <p:cNvSpPr>
              <a:spLocks noChangeArrowheads="1"/>
            </p:cNvSpPr>
            <p:nvPr/>
          </p:nvSpPr>
          <p:spPr bwMode="auto">
            <a:xfrm>
              <a:off x="3817938" y="1976438"/>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77" name="Rectangle 32">
              <a:extLst>
                <a:ext uri="{FF2B5EF4-FFF2-40B4-BE49-F238E27FC236}">
                  <a16:creationId xmlns:a16="http://schemas.microsoft.com/office/drawing/2014/main" id="{8849A878-320D-4E55-8847-6EE1F0B78A72}"/>
                </a:ext>
              </a:extLst>
            </p:cNvPr>
            <p:cNvSpPr>
              <a:spLocks noChangeArrowheads="1"/>
            </p:cNvSpPr>
            <p:nvPr/>
          </p:nvSpPr>
          <p:spPr bwMode="auto">
            <a:xfrm>
              <a:off x="3894138" y="1976438"/>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78" name="Rectangle 33">
              <a:extLst>
                <a:ext uri="{FF2B5EF4-FFF2-40B4-BE49-F238E27FC236}">
                  <a16:creationId xmlns:a16="http://schemas.microsoft.com/office/drawing/2014/main" id="{92AC6630-5D8D-4D62-9A42-1F852C4691C8}"/>
                </a:ext>
              </a:extLst>
            </p:cNvPr>
            <p:cNvSpPr>
              <a:spLocks noChangeArrowheads="1"/>
            </p:cNvSpPr>
            <p:nvPr/>
          </p:nvSpPr>
          <p:spPr bwMode="auto">
            <a:xfrm>
              <a:off x="3662363" y="1887538"/>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79" name="Rectangle 34">
              <a:extLst>
                <a:ext uri="{FF2B5EF4-FFF2-40B4-BE49-F238E27FC236}">
                  <a16:creationId xmlns:a16="http://schemas.microsoft.com/office/drawing/2014/main" id="{7B0D4EC2-7A79-4331-95A5-6901C003197F}"/>
                </a:ext>
              </a:extLst>
            </p:cNvPr>
            <p:cNvSpPr>
              <a:spLocks noChangeArrowheads="1"/>
            </p:cNvSpPr>
            <p:nvPr/>
          </p:nvSpPr>
          <p:spPr bwMode="auto">
            <a:xfrm>
              <a:off x="3738563" y="1887538"/>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80" name="Rectangle 35">
              <a:extLst>
                <a:ext uri="{FF2B5EF4-FFF2-40B4-BE49-F238E27FC236}">
                  <a16:creationId xmlns:a16="http://schemas.microsoft.com/office/drawing/2014/main" id="{AA7D14FD-C091-4EED-8FB4-351E10431341}"/>
                </a:ext>
              </a:extLst>
            </p:cNvPr>
            <p:cNvSpPr>
              <a:spLocks noChangeArrowheads="1"/>
            </p:cNvSpPr>
            <p:nvPr/>
          </p:nvSpPr>
          <p:spPr bwMode="auto">
            <a:xfrm>
              <a:off x="3817938" y="1887538"/>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81" name="Rectangle 36">
              <a:extLst>
                <a:ext uri="{FF2B5EF4-FFF2-40B4-BE49-F238E27FC236}">
                  <a16:creationId xmlns:a16="http://schemas.microsoft.com/office/drawing/2014/main" id="{BCC0161D-6A1E-43B0-B292-9A75174AE030}"/>
                </a:ext>
              </a:extLst>
            </p:cNvPr>
            <p:cNvSpPr>
              <a:spLocks noChangeArrowheads="1"/>
            </p:cNvSpPr>
            <p:nvPr/>
          </p:nvSpPr>
          <p:spPr bwMode="auto">
            <a:xfrm>
              <a:off x="3894138" y="1887538"/>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82" name="Rectangle 37">
              <a:extLst>
                <a:ext uri="{FF2B5EF4-FFF2-40B4-BE49-F238E27FC236}">
                  <a16:creationId xmlns:a16="http://schemas.microsoft.com/office/drawing/2014/main" id="{19CEB04B-231E-4AA9-BD1A-B61B34017FD4}"/>
                </a:ext>
              </a:extLst>
            </p:cNvPr>
            <p:cNvSpPr>
              <a:spLocks noChangeArrowheads="1"/>
            </p:cNvSpPr>
            <p:nvPr/>
          </p:nvSpPr>
          <p:spPr bwMode="auto">
            <a:xfrm>
              <a:off x="3662363" y="2144713"/>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83" name="Rectangle 38">
              <a:extLst>
                <a:ext uri="{FF2B5EF4-FFF2-40B4-BE49-F238E27FC236}">
                  <a16:creationId xmlns:a16="http://schemas.microsoft.com/office/drawing/2014/main" id="{AB1845F6-0DDE-427B-B545-EB88A1B55898}"/>
                </a:ext>
              </a:extLst>
            </p:cNvPr>
            <p:cNvSpPr>
              <a:spLocks noChangeArrowheads="1"/>
            </p:cNvSpPr>
            <p:nvPr/>
          </p:nvSpPr>
          <p:spPr bwMode="auto">
            <a:xfrm>
              <a:off x="3738563" y="2144713"/>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84" name="Rectangle 39">
              <a:extLst>
                <a:ext uri="{FF2B5EF4-FFF2-40B4-BE49-F238E27FC236}">
                  <a16:creationId xmlns:a16="http://schemas.microsoft.com/office/drawing/2014/main" id="{551070F1-0F41-4B69-818F-74F6FAFAA727}"/>
                </a:ext>
              </a:extLst>
            </p:cNvPr>
            <p:cNvSpPr>
              <a:spLocks noChangeArrowheads="1"/>
            </p:cNvSpPr>
            <p:nvPr/>
          </p:nvSpPr>
          <p:spPr bwMode="auto">
            <a:xfrm>
              <a:off x="3817938" y="2144713"/>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85" name="Rectangle 40">
              <a:extLst>
                <a:ext uri="{FF2B5EF4-FFF2-40B4-BE49-F238E27FC236}">
                  <a16:creationId xmlns:a16="http://schemas.microsoft.com/office/drawing/2014/main" id="{2500F871-004F-422C-A446-A673FB4CDCE9}"/>
                </a:ext>
              </a:extLst>
            </p:cNvPr>
            <p:cNvSpPr>
              <a:spLocks noChangeArrowheads="1"/>
            </p:cNvSpPr>
            <p:nvPr/>
          </p:nvSpPr>
          <p:spPr bwMode="auto">
            <a:xfrm>
              <a:off x="3894138" y="2144713"/>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86" name="Rectangle 41">
              <a:extLst>
                <a:ext uri="{FF2B5EF4-FFF2-40B4-BE49-F238E27FC236}">
                  <a16:creationId xmlns:a16="http://schemas.microsoft.com/office/drawing/2014/main" id="{63366F97-5FEB-4F62-B4E4-014D2A86FB30}"/>
                </a:ext>
              </a:extLst>
            </p:cNvPr>
            <p:cNvSpPr>
              <a:spLocks noChangeArrowheads="1"/>
            </p:cNvSpPr>
            <p:nvPr/>
          </p:nvSpPr>
          <p:spPr bwMode="auto">
            <a:xfrm>
              <a:off x="3662363" y="222408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87" name="Rectangle 42">
              <a:extLst>
                <a:ext uri="{FF2B5EF4-FFF2-40B4-BE49-F238E27FC236}">
                  <a16:creationId xmlns:a16="http://schemas.microsoft.com/office/drawing/2014/main" id="{02BF386F-9441-4723-9835-04B22DDADA15}"/>
                </a:ext>
              </a:extLst>
            </p:cNvPr>
            <p:cNvSpPr>
              <a:spLocks noChangeArrowheads="1"/>
            </p:cNvSpPr>
            <p:nvPr/>
          </p:nvSpPr>
          <p:spPr bwMode="auto">
            <a:xfrm>
              <a:off x="3738563" y="222408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88" name="Rectangle 43">
              <a:extLst>
                <a:ext uri="{FF2B5EF4-FFF2-40B4-BE49-F238E27FC236}">
                  <a16:creationId xmlns:a16="http://schemas.microsoft.com/office/drawing/2014/main" id="{56287C62-B182-4E80-A73E-8384B29892E7}"/>
                </a:ext>
              </a:extLst>
            </p:cNvPr>
            <p:cNvSpPr>
              <a:spLocks noChangeArrowheads="1"/>
            </p:cNvSpPr>
            <p:nvPr/>
          </p:nvSpPr>
          <p:spPr bwMode="auto">
            <a:xfrm>
              <a:off x="3817938" y="222408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89" name="Rectangle 44">
              <a:extLst>
                <a:ext uri="{FF2B5EF4-FFF2-40B4-BE49-F238E27FC236}">
                  <a16:creationId xmlns:a16="http://schemas.microsoft.com/office/drawing/2014/main" id="{24FF0998-EE67-4EF7-BFB2-EDB3982E1DDB}"/>
                </a:ext>
              </a:extLst>
            </p:cNvPr>
            <p:cNvSpPr>
              <a:spLocks noChangeArrowheads="1"/>
            </p:cNvSpPr>
            <p:nvPr/>
          </p:nvSpPr>
          <p:spPr bwMode="auto">
            <a:xfrm>
              <a:off x="3894138" y="222408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90" name="Rectangle 45">
              <a:extLst>
                <a:ext uri="{FF2B5EF4-FFF2-40B4-BE49-F238E27FC236}">
                  <a16:creationId xmlns:a16="http://schemas.microsoft.com/office/drawing/2014/main" id="{B22C7A1C-B2F4-47D7-B839-5F650A6E6742}"/>
                </a:ext>
              </a:extLst>
            </p:cNvPr>
            <p:cNvSpPr>
              <a:spLocks noChangeArrowheads="1"/>
            </p:cNvSpPr>
            <p:nvPr/>
          </p:nvSpPr>
          <p:spPr bwMode="auto">
            <a:xfrm>
              <a:off x="3662363" y="230028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91" name="Rectangle 46">
              <a:extLst>
                <a:ext uri="{FF2B5EF4-FFF2-40B4-BE49-F238E27FC236}">
                  <a16:creationId xmlns:a16="http://schemas.microsoft.com/office/drawing/2014/main" id="{BE45F48D-1C2E-4718-A03B-4A032575BD64}"/>
                </a:ext>
              </a:extLst>
            </p:cNvPr>
            <p:cNvSpPr>
              <a:spLocks noChangeArrowheads="1"/>
            </p:cNvSpPr>
            <p:nvPr/>
          </p:nvSpPr>
          <p:spPr bwMode="auto">
            <a:xfrm>
              <a:off x="3738563" y="230028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92" name="Rectangle 47">
              <a:extLst>
                <a:ext uri="{FF2B5EF4-FFF2-40B4-BE49-F238E27FC236}">
                  <a16:creationId xmlns:a16="http://schemas.microsoft.com/office/drawing/2014/main" id="{AEF1FDBD-9E51-462F-A5AA-92F77E019A19}"/>
                </a:ext>
              </a:extLst>
            </p:cNvPr>
            <p:cNvSpPr>
              <a:spLocks noChangeArrowheads="1"/>
            </p:cNvSpPr>
            <p:nvPr/>
          </p:nvSpPr>
          <p:spPr bwMode="auto">
            <a:xfrm>
              <a:off x="3817938" y="230028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93" name="Rectangle 48">
              <a:extLst>
                <a:ext uri="{FF2B5EF4-FFF2-40B4-BE49-F238E27FC236}">
                  <a16:creationId xmlns:a16="http://schemas.microsoft.com/office/drawing/2014/main" id="{6EB14548-2C58-4BD7-847E-DE90A90481C8}"/>
                </a:ext>
              </a:extLst>
            </p:cNvPr>
            <p:cNvSpPr>
              <a:spLocks noChangeArrowheads="1"/>
            </p:cNvSpPr>
            <p:nvPr/>
          </p:nvSpPr>
          <p:spPr bwMode="auto">
            <a:xfrm>
              <a:off x="3894138" y="230028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94" name="Rectangle 49">
              <a:extLst>
                <a:ext uri="{FF2B5EF4-FFF2-40B4-BE49-F238E27FC236}">
                  <a16:creationId xmlns:a16="http://schemas.microsoft.com/office/drawing/2014/main" id="{4BE72E2E-B173-47B9-8D69-0EAFAD7F6CFC}"/>
                </a:ext>
              </a:extLst>
            </p:cNvPr>
            <p:cNvSpPr>
              <a:spLocks noChangeArrowheads="1"/>
            </p:cNvSpPr>
            <p:nvPr/>
          </p:nvSpPr>
          <p:spPr bwMode="auto">
            <a:xfrm>
              <a:off x="3275013" y="2068513"/>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95" name="Rectangle 50">
              <a:extLst>
                <a:ext uri="{FF2B5EF4-FFF2-40B4-BE49-F238E27FC236}">
                  <a16:creationId xmlns:a16="http://schemas.microsoft.com/office/drawing/2014/main" id="{30986C51-C30E-4D05-827B-1ECE74617338}"/>
                </a:ext>
              </a:extLst>
            </p:cNvPr>
            <p:cNvSpPr>
              <a:spLocks noChangeArrowheads="1"/>
            </p:cNvSpPr>
            <p:nvPr/>
          </p:nvSpPr>
          <p:spPr bwMode="auto">
            <a:xfrm>
              <a:off x="3354388" y="2068513"/>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96" name="Rectangle 51">
              <a:extLst>
                <a:ext uri="{FF2B5EF4-FFF2-40B4-BE49-F238E27FC236}">
                  <a16:creationId xmlns:a16="http://schemas.microsoft.com/office/drawing/2014/main" id="{B6059DCD-0DA5-414B-8886-361F58884972}"/>
                </a:ext>
              </a:extLst>
            </p:cNvPr>
            <p:cNvSpPr>
              <a:spLocks noChangeArrowheads="1"/>
            </p:cNvSpPr>
            <p:nvPr/>
          </p:nvSpPr>
          <p:spPr bwMode="auto">
            <a:xfrm>
              <a:off x="3430588" y="2068513"/>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97" name="Rectangle 52">
              <a:extLst>
                <a:ext uri="{FF2B5EF4-FFF2-40B4-BE49-F238E27FC236}">
                  <a16:creationId xmlns:a16="http://schemas.microsoft.com/office/drawing/2014/main" id="{90B7A6D3-9DDD-46FB-AF35-F1D6E7D4F2F9}"/>
                </a:ext>
              </a:extLst>
            </p:cNvPr>
            <p:cNvSpPr>
              <a:spLocks noChangeArrowheads="1"/>
            </p:cNvSpPr>
            <p:nvPr/>
          </p:nvSpPr>
          <p:spPr bwMode="auto">
            <a:xfrm>
              <a:off x="3506788" y="2068513"/>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98" name="Rectangle 53">
              <a:extLst>
                <a:ext uri="{FF2B5EF4-FFF2-40B4-BE49-F238E27FC236}">
                  <a16:creationId xmlns:a16="http://schemas.microsoft.com/office/drawing/2014/main" id="{A8CA8285-85C4-47C2-BE8F-E1F158B4AD28}"/>
                </a:ext>
              </a:extLst>
            </p:cNvPr>
            <p:cNvSpPr>
              <a:spLocks noChangeArrowheads="1"/>
            </p:cNvSpPr>
            <p:nvPr/>
          </p:nvSpPr>
          <p:spPr bwMode="auto">
            <a:xfrm>
              <a:off x="3275013" y="1976438"/>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99" name="Rectangle 54">
              <a:extLst>
                <a:ext uri="{FF2B5EF4-FFF2-40B4-BE49-F238E27FC236}">
                  <a16:creationId xmlns:a16="http://schemas.microsoft.com/office/drawing/2014/main" id="{4FEFC604-AA2C-4D38-B26C-8811333ACD62}"/>
                </a:ext>
              </a:extLst>
            </p:cNvPr>
            <p:cNvSpPr>
              <a:spLocks noChangeArrowheads="1"/>
            </p:cNvSpPr>
            <p:nvPr/>
          </p:nvSpPr>
          <p:spPr bwMode="auto">
            <a:xfrm>
              <a:off x="3354388" y="1976438"/>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00" name="Rectangle 55">
              <a:extLst>
                <a:ext uri="{FF2B5EF4-FFF2-40B4-BE49-F238E27FC236}">
                  <a16:creationId xmlns:a16="http://schemas.microsoft.com/office/drawing/2014/main" id="{CCC46BC1-A9DC-47FD-B1B3-B3433FDC1055}"/>
                </a:ext>
              </a:extLst>
            </p:cNvPr>
            <p:cNvSpPr>
              <a:spLocks noChangeArrowheads="1"/>
            </p:cNvSpPr>
            <p:nvPr/>
          </p:nvSpPr>
          <p:spPr bwMode="auto">
            <a:xfrm>
              <a:off x="3430588" y="1976438"/>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01" name="Rectangle 56">
              <a:extLst>
                <a:ext uri="{FF2B5EF4-FFF2-40B4-BE49-F238E27FC236}">
                  <a16:creationId xmlns:a16="http://schemas.microsoft.com/office/drawing/2014/main" id="{31747DAB-2E14-4384-8D78-6DA2742BB0EA}"/>
                </a:ext>
              </a:extLst>
            </p:cNvPr>
            <p:cNvSpPr>
              <a:spLocks noChangeArrowheads="1"/>
            </p:cNvSpPr>
            <p:nvPr/>
          </p:nvSpPr>
          <p:spPr bwMode="auto">
            <a:xfrm>
              <a:off x="3506788" y="1976438"/>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02" name="Rectangle 57">
              <a:extLst>
                <a:ext uri="{FF2B5EF4-FFF2-40B4-BE49-F238E27FC236}">
                  <a16:creationId xmlns:a16="http://schemas.microsoft.com/office/drawing/2014/main" id="{926BB4B8-C633-4E39-8F16-67DA006E31EC}"/>
                </a:ext>
              </a:extLst>
            </p:cNvPr>
            <p:cNvSpPr>
              <a:spLocks noChangeArrowheads="1"/>
            </p:cNvSpPr>
            <p:nvPr/>
          </p:nvSpPr>
          <p:spPr bwMode="auto">
            <a:xfrm>
              <a:off x="3275013" y="1887538"/>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03" name="Rectangle 58">
              <a:extLst>
                <a:ext uri="{FF2B5EF4-FFF2-40B4-BE49-F238E27FC236}">
                  <a16:creationId xmlns:a16="http://schemas.microsoft.com/office/drawing/2014/main" id="{51DFC7F7-E656-476D-83CB-52694055CFD0}"/>
                </a:ext>
              </a:extLst>
            </p:cNvPr>
            <p:cNvSpPr>
              <a:spLocks noChangeArrowheads="1"/>
            </p:cNvSpPr>
            <p:nvPr/>
          </p:nvSpPr>
          <p:spPr bwMode="auto">
            <a:xfrm>
              <a:off x="3354388" y="1887538"/>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04" name="Rectangle 59">
              <a:extLst>
                <a:ext uri="{FF2B5EF4-FFF2-40B4-BE49-F238E27FC236}">
                  <a16:creationId xmlns:a16="http://schemas.microsoft.com/office/drawing/2014/main" id="{73E7D9F4-CFFA-4725-9AA4-202B7090DAC8}"/>
                </a:ext>
              </a:extLst>
            </p:cNvPr>
            <p:cNvSpPr>
              <a:spLocks noChangeArrowheads="1"/>
            </p:cNvSpPr>
            <p:nvPr/>
          </p:nvSpPr>
          <p:spPr bwMode="auto">
            <a:xfrm>
              <a:off x="3430588" y="1887538"/>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05" name="Rectangle 60">
              <a:extLst>
                <a:ext uri="{FF2B5EF4-FFF2-40B4-BE49-F238E27FC236}">
                  <a16:creationId xmlns:a16="http://schemas.microsoft.com/office/drawing/2014/main" id="{633F8581-5313-48E9-A630-7105C2117528}"/>
                </a:ext>
              </a:extLst>
            </p:cNvPr>
            <p:cNvSpPr>
              <a:spLocks noChangeArrowheads="1"/>
            </p:cNvSpPr>
            <p:nvPr/>
          </p:nvSpPr>
          <p:spPr bwMode="auto">
            <a:xfrm>
              <a:off x="3506788" y="1887538"/>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06" name="Rectangle 61">
              <a:extLst>
                <a:ext uri="{FF2B5EF4-FFF2-40B4-BE49-F238E27FC236}">
                  <a16:creationId xmlns:a16="http://schemas.microsoft.com/office/drawing/2014/main" id="{DD3ACD59-BCF4-4E92-87C1-44195BA4CC44}"/>
                </a:ext>
              </a:extLst>
            </p:cNvPr>
            <p:cNvSpPr>
              <a:spLocks noChangeArrowheads="1"/>
            </p:cNvSpPr>
            <p:nvPr/>
          </p:nvSpPr>
          <p:spPr bwMode="auto">
            <a:xfrm>
              <a:off x="3275013" y="1798638"/>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07" name="Rectangle 62">
              <a:extLst>
                <a:ext uri="{FF2B5EF4-FFF2-40B4-BE49-F238E27FC236}">
                  <a16:creationId xmlns:a16="http://schemas.microsoft.com/office/drawing/2014/main" id="{752B44DA-1509-44E5-AD49-20F16BA6D833}"/>
                </a:ext>
              </a:extLst>
            </p:cNvPr>
            <p:cNvSpPr>
              <a:spLocks noChangeArrowheads="1"/>
            </p:cNvSpPr>
            <p:nvPr/>
          </p:nvSpPr>
          <p:spPr bwMode="auto">
            <a:xfrm>
              <a:off x="3354388" y="1798638"/>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08" name="Rectangle 63">
              <a:extLst>
                <a:ext uri="{FF2B5EF4-FFF2-40B4-BE49-F238E27FC236}">
                  <a16:creationId xmlns:a16="http://schemas.microsoft.com/office/drawing/2014/main" id="{CF1A3F3F-D52D-45E7-9373-7AD0625905C9}"/>
                </a:ext>
              </a:extLst>
            </p:cNvPr>
            <p:cNvSpPr>
              <a:spLocks noChangeArrowheads="1"/>
            </p:cNvSpPr>
            <p:nvPr/>
          </p:nvSpPr>
          <p:spPr bwMode="auto">
            <a:xfrm>
              <a:off x="3430588" y="1798638"/>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09" name="Rectangle 64">
              <a:extLst>
                <a:ext uri="{FF2B5EF4-FFF2-40B4-BE49-F238E27FC236}">
                  <a16:creationId xmlns:a16="http://schemas.microsoft.com/office/drawing/2014/main" id="{9100BB31-D7F8-40E5-A06E-BA0052F8A513}"/>
                </a:ext>
              </a:extLst>
            </p:cNvPr>
            <p:cNvSpPr>
              <a:spLocks noChangeArrowheads="1"/>
            </p:cNvSpPr>
            <p:nvPr/>
          </p:nvSpPr>
          <p:spPr bwMode="auto">
            <a:xfrm>
              <a:off x="3506788" y="1798638"/>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10" name="Rectangle 65">
              <a:extLst>
                <a:ext uri="{FF2B5EF4-FFF2-40B4-BE49-F238E27FC236}">
                  <a16:creationId xmlns:a16="http://schemas.microsoft.com/office/drawing/2014/main" id="{AAADCE54-CDD5-4E5D-9032-40367AD71A61}"/>
                </a:ext>
              </a:extLst>
            </p:cNvPr>
            <p:cNvSpPr>
              <a:spLocks noChangeArrowheads="1"/>
            </p:cNvSpPr>
            <p:nvPr/>
          </p:nvSpPr>
          <p:spPr bwMode="auto">
            <a:xfrm>
              <a:off x="3275013" y="170973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11" name="Rectangle 66">
              <a:extLst>
                <a:ext uri="{FF2B5EF4-FFF2-40B4-BE49-F238E27FC236}">
                  <a16:creationId xmlns:a16="http://schemas.microsoft.com/office/drawing/2014/main" id="{A3EB20A4-EE62-435C-B7B2-FACB38C5466E}"/>
                </a:ext>
              </a:extLst>
            </p:cNvPr>
            <p:cNvSpPr>
              <a:spLocks noChangeArrowheads="1"/>
            </p:cNvSpPr>
            <p:nvPr/>
          </p:nvSpPr>
          <p:spPr bwMode="auto">
            <a:xfrm>
              <a:off x="3354388" y="170973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12" name="Rectangle 67">
              <a:extLst>
                <a:ext uri="{FF2B5EF4-FFF2-40B4-BE49-F238E27FC236}">
                  <a16:creationId xmlns:a16="http://schemas.microsoft.com/office/drawing/2014/main" id="{6472F4DF-3D39-4882-98A2-944C954CD40F}"/>
                </a:ext>
              </a:extLst>
            </p:cNvPr>
            <p:cNvSpPr>
              <a:spLocks noChangeArrowheads="1"/>
            </p:cNvSpPr>
            <p:nvPr/>
          </p:nvSpPr>
          <p:spPr bwMode="auto">
            <a:xfrm>
              <a:off x="3430588" y="170973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13" name="Rectangle 68">
              <a:extLst>
                <a:ext uri="{FF2B5EF4-FFF2-40B4-BE49-F238E27FC236}">
                  <a16:creationId xmlns:a16="http://schemas.microsoft.com/office/drawing/2014/main" id="{2B5438C7-0B2C-4EED-883E-99DE96C408BA}"/>
                </a:ext>
              </a:extLst>
            </p:cNvPr>
            <p:cNvSpPr>
              <a:spLocks noChangeArrowheads="1"/>
            </p:cNvSpPr>
            <p:nvPr/>
          </p:nvSpPr>
          <p:spPr bwMode="auto">
            <a:xfrm>
              <a:off x="3506788" y="170973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14" name="Rectangle 69">
              <a:extLst>
                <a:ext uri="{FF2B5EF4-FFF2-40B4-BE49-F238E27FC236}">
                  <a16:creationId xmlns:a16="http://schemas.microsoft.com/office/drawing/2014/main" id="{DD636FD0-0649-4716-8209-42382E02EE75}"/>
                </a:ext>
              </a:extLst>
            </p:cNvPr>
            <p:cNvSpPr>
              <a:spLocks noChangeArrowheads="1"/>
            </p:cNvSpPr>
            <p:nvPr/>
          </p:nvSpPr>
          <p:spPr bwMode="auto">
            <a:xfrm>
              <a:off x="3275013" y="162083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15" name="Rectangle 70">
              <a:extLst>
                <a:ext uri="{FF2B5EF4-FFF2-40B4-BE49-F238E27FC236}">
                  <a16:creationId xmlns:a16="http://schemas.microsoft.com/office/drawing/2014/main" id="{7DDD794F-A402-47A2-BCAC-1DEC2D2D6830}"/>
                </a:ext>
              </a:extLst>
            </p:cNvPr>
            <p:cNvSpPr>
              <a:spLocks noChangeArrowheads="1"/>
            </p:cNvSpPr>
            <p:nvPr/>
          </p:nvSpPr>
          <p:spPr bwMode="auto">
            <a:xfrm>
              <a:off x="3354388" y="162083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16" name="Rectangle 71">
              <a:extLst>
                <a:ext uri="{FF2B5EF4-FFF2-40B4-BE49-F238E27FC236}">
                  <a16:creationId xmlns:a16="http://schemas.microsoft.com/office/drawing/2014/main" id="{F69D6824-527C-4677-8C22-B533D7C662E7}"/>
                </a:ext>
              </a:extLst>
            </p:cNvPr>
            <p:cNvSpPr>
              <a:spLocks noChangeArrowheads="1"/>
            </p:cNvSpPr>
            <p:nvPr/>
          </p:nvSpPr>
          <p:spPr bwMode="auto">
            <a:xfrm>
              <a:off x="3430588" y="162083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17" name="Rectangle 72">
              <a:extLst>
                <a:ext uri="{FF2B5EF4-FFF2-40B4-BE49-F238E27FC236}">
                  <a16:creationId xmlns:a16="http://schemas.microsoft.com/office/drawing/2014/main" id="{AC106CFC-24BE-4B46-A647-F02394270EC2}"/>
                </a:ext>
              </a:extLst>
            </p:cNvPr>
            <p:cNvSpPr>
              <a:spLocks noChangeArrowheads="1"/>
            </p:cNvSpPr>
            <p:nvPr/>
          </p:nvSpPr>
          <p:spPr bwMode="auto">
            <a:xfrm>
              <a:off x="3506788" y="162083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18" name="Rectangle 73">
              <a:extLst>
                <a:ext uri="{FF2B5EF4-FFF2-40B4-BE49-F238E27FC236}">
                  <a16:creationId xmlns:a16="http://schemas.microsoft.com/office/drawing/2014/main" id="{58BBD2A9-B23B-4463-ACE9-0B9F0FF84E88}"/>
                </a:ext>
              </a:extLst>
            </p:cNvPr>
            <p:cNvSpPr>
              <a:spLocks noChangeArrowheads="1"/>
            </p:cNvSpPr>
            <p:nvPr/>
          </p:nvSpPr>
          <p:spPr bwMode="auto">
            <a:xfrm>
              <a:off x="3275013" y="153193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19" name="Rectangle 74">
              <a:extLst>
                <a:ext uri="{FF2B5EF4-FFF2-40B4-BE49-F238E27FC236}">
                  <a16:creationId xmlns:a16="http://schemas.microsoft.com/office/drawing/2014/main" id="{E1BDDD8E-D3B6-4521-B0BC-FC6D60E99105}"/>
                </a:ext>
              </a:extLst>
            </p:cNvPr>
            <p:cNvSpPr>
              <a:spLocks noChangeArrowheads="1"/>
            </p:cNvSpPr>
            <p:nvPr/>
          </p:nvSpPr>
          <p:spPr bwMode="auto">
            <a:xfrm>
              <a:off x="3354388" y="153193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20" name="Rectangle 75">
              <a:extLst>
                <a:ext uri="{FF2B5EF4-FFF2-40B4-BE49-F238E27FC236}">
                  <a16:creationId xmlns:a16="http://schemas.microsoft.com/office/drawing/2014/main" id="{D4903BD0-362E-4F52-A1BF-0888491034D9}"/>
                </a:ext>
              </a:extLst>
            </p:cNvPr>
            <p:cNvSpPr>
              <a:spLocks noChangeArrowheads="1"/>
            </p:cNvSpPr>
            <p:nvPr/>
          </p:nvSpPr>
          <p:spPr bwMode="auto">
            <a:xfrm>
              <a:off x="3430588" y="153193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21" name="Rectangle 76">
              <a:extLst>
                <a:ext uri="{FF2B5EF4-FFF2-40B4-BE49-F238E27FC236}">
                  <a16:creationId xmlns:a16="http://schemas.microsoft.com/office/drawing/2014/main" id="{F0D225DC-C488-4517-8F6D-A81343CFAFD5}"/>
                </a:ext>
              </a:extLst>
            </p:cNvPr>
            <p:cNvSpPr>
              <a:spLocks noChangeArrowheads="1"/>
            </p:cNvSpPr>
            <p:nvPr/>
          </p:nvSpPr>
          <p:spPr bwMode="auto">
            <a:xfrm>
              <a:off x="3506788" y="153193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22" name="Rectangle 77">
              <a:extLst>
                <a:ext uri="{FF2B5EF4-FFF2-40B4-BE49-F238E27FC236}">
                  <a16:creationId xmlns:a16="http://schemas.microsoft.com/office/drawing/2014/main" id="{2ECF3CC9-FF49-4E90-8802-FC07F030EFBD}"/>
                </a:ext>
              </a:extLst>
            </p:cNvPr>
            <p:cNvSpPr>
              <a:spLocks noChangeArrowheads="1"/>
            </p:cNvSpPr>
            <p:nvPr/>
          </p:nvSpPr>
          <p:spPr bwMode="auto">
            <a:xfrm>
              <a:off x="3275013" y="2144713"/>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23" name="Rectangle 78">
              <a:extLst>
                <a:ext uri="{FF2B5EF4-FFF2-40B4-BE49-F238E27FC236}">
                  <a16:creationId xmlns:a16="http://schemas.microsoft.com/office/drawing/2014/main" id="{8AB2E217-D0E7-4456-A22F-15DFC7B96BF4}"/>
                </a:ext>
              </a:extLst>
            </p:cNvPr>
            <p:cNvSpPr>
              <a:spLocks noChangeArrowheads="1"/>
            </p:cNvSpPr>
            <p:nvPr/>
          </p:nvSpPr>
          <p:spPr bwMode="auto">
            <a:xfrm>
              <a:off x="3354388" y="2144713"/>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24" name="Rectangle 79">
              <a:extLst>
                <a:ext uri="{FF2B5EF4-FFF2-40B4-BE49-F238E27FC236}">
                  <a16:creationId xmlns:a16="http://schemas.microsoft.com/office/drawing/2014/main" id="{B79AF082-FD44-46E0-A757-79F1275345B4}"/>
                </a:ext>
              </a:extLst>
            </p:cNvPr>
            <p:cNvSpPr>
              <a:spLocks noChangeArrowheads="1"/>
            </p:cNvSpPr>
            <p:nvPr/>
          </p:nvSpPr>
          <p:spPr bwMode="auto">
            <a:xfrm>
              <a:off x="3430588" y="2144713"/>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25" name="Rectangle 80">
              <a:extLst>
                <a:ext uri="{FF2B5EF4-FFF2-40B4-BE49-F238E27FC236}">
                  <a16:creationId xmlns:a16="http://schemas.microsoft.com/office/drawing/2014/main" id="{F2E245DF-4C25-462E-88EA-5A52C5F75F91}"/>
                </a:ext>
              </a:extLst>
            </p:cNvPr>
            <p:cNvSpPr>
              <a:spLocks noChangeArrowheads="1"/>
            </p:cNvSpPr>
            <p:nvPr/>
          </p:nvSpPr>
          <p:spPr bwMode="auto">
            <a:xfrm>
              <a:off x="3506788" y="2144713"/>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26" name="Rectangle 81">
              <a:extLst>
                <a:ext uri="{FF2B5EF4-FFF2-40B4-BE49-F238E27FC236}">
                  <a16:creationId xmlns:a16="http://schemas.microsoft.com/office/drawing/2014/main" id="{20DA893B-BEC1-471F-B9D4-F8D0CAF027EE}"/>
                </a:ext>
              </a:extLst>
            </p:cNvPr>
            <p:cNvSpPr>
              <a:spLocks noChangeArrowheads="1"/>
            </p:cNvSpPr>
            <p:nvPr/>
          </p:nvSpPr>
          <p:spPr bwMode="auto">
            <a:xfrm>
              <a:off x="3275013" y="222408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27" name="Rectangle 82">
              <a:extLst>
                <a:ext uri="{FF2B5EF4-FFF2-40B4-BE49-F238E27FC236}">
                  <a16:creationId xmlns:a16="http://schemas.microsoft.com/office/drawing/2014/main" id="{9FD0F9CA-8610-4D74-B3E0-DC35DF0C4DCB}"/>
                </a:ext>
              </a:extLst>
            </p:cNvPr>
            <p:cNvSpPr>
              <a:spLocks noChangeArrowheads="1"/>
            </p:cNvSpPr>
            <p:nvPr/>
          </p:nvSpPr>
          <p:spPr bwMode="auto">
            <a:xfrm>
              <a:off x="3354388" y="222408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28" name="Rectangle 83">
              <a:extLst>
                <a:ext uri="{FF2B5EF4-FFF2-40B4-BE49-F238E27FC236}">
                  <a16:creationId xmlns:a16="http://schemas.microsoft.com/office/drawing/2014/main" id="{17B41B5D-CBB7-4C13-8724-A0FC59C0A9F6}"/>
                </a:ext>
              </a:extLst>
            </p:cNvPr>
            <p:cNvSpPr>
              <a:spLocks noChangeArrowheads="1"/>
            </p:cNvSpPr>
            <p:nvPr/>
          </p:nvSpPr>
          <p:spPr bwMode="auto">
            <a:xfrm>
              <a:off x="3430588" y="222408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29" name="Rectangle 84">
              <a:extLst>
                <a:ext uri="{FF2B5EF4-FFF2-40B4-BE49-F238E27FC236}">
                  <a16:creationId xmlns:a16="http://schemas.microsoft.com/office/drawing/2014/main" id="{2A857685-35B6-4A1E-815F-A5537534D9D4}"/>
                </a:ext>
              </a:extLst>
            </p:cNvPr>
            <p:cNvSpPr>
              <a:spLocks noChangeArrowheads="1"/>
            </p:cNvSpPr>
            <p:nvPr/>
          </p:nvSpPr>
          <p:spPr bwMode="auto">
            <a:xfrm>
              <a:off x="3506788" y="222408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30" name="Rectangle 85">
              <a:extLst>
                <a:ext uri="{FF2B5EF4-FFF2-40B4-BE49-F238E27FC236}">
                  <a16:creationId xmlns:a16="http://schemas.microsoft.com/office/drawing/2014/main" id="{79481D25-9044-4A1D-AA54-151FFE271937}"/>
                </a:ext>
              </a:extLst>
            </p:cNvPr>
            <p:cNvSpPr>
              <a:spLocks noChangeArrowheads="1"/>
            </p:cNvSpPr>
            <p:nvPr/>
          </p:nvSpPr>
          <p:spPr bwMode="auto">
            <a:xfrm>
              <a:off x="3275013" y="230028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31" name="Rectangle 86">
              <a:extLst>
                <a:ext uri="{FF2B5EF4-FFF2-40B4-BE49-F238E27FC236}">
                  <a16:creationId xmlns:a16="http://schemas.microsoft.com/office/drawing/2014/main" id="{627FD418-7C47-4B04-9631-6CDFBC64B951}"/>
                </a:ext>
              </a:extLst>
            </p:cNvPr>
            <p:cNvSpPr>
              <a:spLocks noChangeArrowheads="1"/>
            </p:cNvSpPr>
            <p:nvPr/>
          </p:nvSpPr>
          <p:spPr bwMode="auto">
            <a:xfrm>
              <a:off x="3354388" y="230028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32" name="Rectangle 87">
              <a:extLst>
                <a:ext uri="{FF2B5EF4-FFF2-40B4-BE49-F238E27FC236}">
                  <a16:creationId xmlns:a16="http://schemas.microsoft.com/office/drawing/2014/main" id="{2D75DF2E-39D2-42C7-B070-A2FE3CFDAC4A}"/>
                </a:ext>
              </a:extLst>
            </p:cNvPr>
            <p:cNvSpPr>
              <a:spLocks noChangeArrowheads="1"/>
            </p:cNvSpPr>
            <p:nvPr/>
          </p:nvSpPr>
          <p:spPr bwMode="auto">
            <a:xfrm>
              <a:off x="3430588" y="230028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33" name="Rectangle 88">
              <a:extLst>
                <a:ext uri="{FF2B5EF4-FFF2-40B4-BE49-F238E27FC236}">
                  <a16:creationId xmlns:a16="http://schemas.microsoft.com/office/drawing/2014/main" id="{C490AFFB-7D40-4A1F-8E42-9DFD11666662}"/>
                </a:ext>
              </a:extLst>
            </p:cNvPr>
            <p:cNvSpPr>
              <a:spLocks noChangeArrowheads="1"/>
            </p:cNvSpPr>
            <p:nvPr/>
          </p:nvSpPr>
          <p:spPr bwMode="auto">
            <a:xfrm>
              <a:off x="3506788" y="230028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34" name="Freeform 89">
              <a:extLst>
                <a:ext uri="{FF2B5EF4-FFF2-40B4-BE49-F238E27FC236}">
                  <a16:creationId xmlns:a16="http://schemas.microsoft.com/office/drawing/2014/main" id="{19B8B903-3FC7-4D46-8D1A-0A957E419D99}"/>
                </a:ext>
              </a:extLst>
            </p:cNvPr>
            <p:cNvSpPr>
              <a:spLocks noEditPoints="1"/>
            </p:cNvSpPr>
            <p:nvPr/>
          </p:nvSpPr>
          <p:spPr bwMode="auto">
            <a:xfrm>
              <a:off x="3662363" y="2389188"/>
              <a:ext cx="260350" cy="114300"/>
            </a:xfrm>
            <a:custGeom>
              <a:avLst/>
              <a:gdLst>
                <a:gd name="T0" fmla="*/ 164 w 164"/>
                <a:gd name="T1" fmla="*/ 72 h 72"/>
                <a:gd name="T2" fmla="*/ 0 w 164"/>
                <a:gd name="T3" fmla="*/ 72 h 72"/>
                <a:gd name="T4" fmla="*/ 0 w 164"/>
                <a:gd name="T5" fmla="*/ 0 h 72"/>
                <a:gd name="T6" fmla="*/ 164 w 164"/>
                <a:gd name="T7" fmla="*/ 0 h 72"/>
                <a:gd name="T8" fmla="*/ 164 w 164"/>
                <a:gd name="T9" fmla="*/ 72 h 72"/>
                <a:gd name="T10" fmla="*/ 18 w 164"/>
                <a:gd name="T11" fmla="*/ 54 h 72"/>
                <a:gd name="T12" fmla="*/ 146 w 164"/>
                <a:gd name="T13" fmla="*/ 54 h 72"/>
                <a:gd name="T14" fmla="*/ 146 w 164"/>
                <a:gd name="T15" fmla="*/ 18 h 72"/>
                <a:gd name="T16" fmla="*/ 18 w 164"/>
                <a:gd name="T17" fmla="*/ 18 h 72"/>
                <a:gd name="T18" fmla="*/ 18 w 164"/>
                <a:gd name="T19" fmla="*/ 54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4" h="72">
                  <a:moveTo>
                    <a:pt x="164" y="72"/>
                  </a:moveTo>
                  <a:lnTo>
                    <a:pt x="0" y="72"/>
                  </a:lnTo>
                  <a:lnTo>
                    <a:pt x="0" y="0"/>
                  </a:lnTo>
                  <a:lnTo>
                    <a:pt x="164" y="0"/>
                  </a:lnTo>
                  <a:lnTo>
                    <a:pt x="164" y="72"/>
                  </a:lnTo>
                  <a:close/>
                  <a:moveTo>
                    <a:pt x="18" y="54"/>
                  </a:moveTo>
                  <a:lnTo>
                    <a:pt x="146" y="54"/>
                  </a:lnTo>
                  <a:lnTo>
                    <a:pt x="146" y="18"/>
                  </a:lnTo>
                  <a:lnTo>
                    <a:pt x="18" y="18"/>
                  </a:lnTo>
                  <a:lnTo>
                    <a:pt x="18" y="54"/>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35" name="Freeform 90">
              <a:extLst>
                <a:ext uri="{FF2B5EF4-FFF2-40B4-BE49-F238E27FC236}">
                  <a16:creationId xmlns:a16="http://schemas.microsoft.com/office/drawing/2014/main" id="{B212CF5A-C319-4B81-AF08-87BAC9E00503}"/>
                </a:ext>
              </a:extLst>
            </p:cNvPr>
            <p:cNvSpPr>
              <a:spLocks noEditPoints="1"/>
            </p:cNvSpPr>
            <p:nvPr/>
          </p:nvSpPr>
          <p:spPr bwMode="auto">
            <a:xfrm>
              <a:off x="3275013" y="2389188"/>
              <a:ext cx="260350" cy="200025"/>
            </a:xfrm>
            <a:custGeom>
              <a:avLst/>
              <a:gdLst>
                <a:gd name="T0" fmla="*/ 164 w 164"/>
                <a:gd name="T1" fmla="*/ 126 h 126"/>
                <a:gd name="T2" fmla="*/ 0 w 164"/>
                <a:gd name="T3" fmla="*/ 126 h 126"/>
                <a:gd name="T4" fmla="*/ 0 w 164"/>
                <a:gd name="T5" fmla="*/ 0 h 126"/>
                <a:gd name="T6" fmla="*/ 164 w 164"/>
                <a:gd name="T7" fmla="*/ 0 h 126"/>
                <a:gd name="T8" fmla="*/ 164 w 164"/>
                <a:gd name="T9" fmla="*/ 126 h 126"/>
                <a:gd name="T10" fmla="*/ 18 w 164"/>
                <a:gd name="T11" fmla="*/ 108 h 126"/>
                <a:gd name="T12" fmla="*/ 146 w 164"/>
                <a:gd name="T13" fmla="*/ 108 h 126"/>
                <a:gd name="T14" fmla="*/ 146 w 164"/>
                <a:gd name="T15" fmla="*/ 18 h 126"/>
                <a:gd name="T16" fmla="*/ 18 w 164"/>
                <a:gd name="T17" fmla="*/ 18 h 126"/>
                <a:gd name="T18" fmla="*/ 18 w 164"/>
                <a:gd name="T19" fmla="*/ 108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4" h="126">
                  <a:moveTo>
                    <a:pt x="164" y="126"/>
                  </a:moveTo>
                  <a:lnTo>
                    <a:pt x="0" y="126"/>
                  </a:lnTo>
                  <a:lnTo>
                    <a:pt x="0" y="0"/>
                  </a:lnTo>
                  <a:lnTo>
                    <a:pt x="164" y="0"/>
                  </a:lnTo>
                  <a:lnTo>
                    <a:pt x="164" y="126"/>
                  </a:lnTo>
                  <a:close/>
                  <a:moveTo>
                    <a:pt x="18" y="108"/>
                  </a:moveTo>
                  <a:lnTo>
                    <a:pt x="146" y="108"/>
                  </a:lnTo>
                  <a:lnTo>
                    <a:pt x="146" y="18"/>
                  </a:lnTo>
                  <a:lnTo>
                    <a:pt x="18" y="18"/>
                  </a:lnTo>
                  <a:lnTo>
                    <a:pt x="18" y="108"/>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36" name="Rectangle 91">
              <a:extLst>
                <a:ext uri="{FF2B5EF4-FFF2-40B4-BE49-F238E27FC236}">
                  <a16:creationId xmlns:a16="http://schemas.microsoft.com/office/drawing/2014/main" id="{EBE2EE30-652C-4281-BC6D-8F30CD8218C8}"/>
                </a:ext>
              </a:extLst>
            </p:cNvPr>
            <p:cNvSpPr>
              <a:spLocks noChangeArrowheads="1"/>
            </p:cNvSpPr>
            <p:nvPr/>
          </p:nvSpPr>
          <p:spPr bwMode="auto">
            <a:xfrm>
              <a:off x="3392488" y="2389188"/>
              <a:ext cx="28575" cy="2000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37" name="Freeform 92">
              <a:extLst>
                <a:ext uri="{FF2B5EF4-FFF2-40B4-BE49-F238E27FC236}">
                  <a16:creationId xmlns:a16="http://schemas.microsoft.com/office/drawing/2014/main" id="{6ABBBF02-7BD5-4311-A8D4-BDB9B8F2E16A}"/>
                </a:ext>
              </a:extLst>
            </p:cNvPr>
            <p:cNvSpPr>
              <a:spLocks noEditPoints="1"/>
            </p:cNvSpPr>
            <p:nvPr/>
          </p:nvSpPr>
          <p:spPr bwMode="auto">
            <a:xfrm>
              <a:off x="3259138" y="1347788"/>
              <a:ext cx="292100" cy="95250"/>
            </a:xfrm>
            <a:custGeom>
              <a:avLst/>
              <a:gdLst>
                <a:gd name="T0" fmla="*/ 184 w 184"/>
                <a:gd name="T1" fmla="*/ 60 h 60"/>
                <a:gd name="T2" fmla="*/ 0 w 184"/>
                <a:gd name="T3" fmla="*/ 60 h 60"/>
                <a:gd name="T4" fmla="*/ 0 w 184"/>
                <a:gd name="T5" fmla="*/ 0 h 60"/>
                <a:gd name="T6" fmla="*/ 184 w 184"/>
                <a:gd name="T7" fmla="*/ 0 h 60"/>
                <a:gd name="T8" fmla="*/ 184 w 184"/>
                <a:gd name="T9" fmla="*/ 60 h 60"/>
                <a:gd name="T10" fmla="*/ 18 w 184"/>
                <a:gd name="T11" fmla="*/ 42 h 60"/>
                <a:gd name="T12" fmla="*/ 166 w 184"/>
                <a:gd name="T13" fmla="*/ 42 h 60"/>
                <a:gd name="T14" fmla="*/ 166 w 184"/>
                <a:gd name="T15" fmla="*/ 18 h 60"/>
                <a:gd name="T16" fmla="*/ 18 w 184"/>
                <a:gd name="T17" fmla="*/ 18 h 60"/>
                <a:gd name="T18" fmla="*/ 18 w 184"/>
                <a:gd name="T19" fmla="*/ 42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4" h="60">
                  <a:moveTo>
                    <a:pt x="184" y="60"/>
                  </a:moveTo>
                  <a:lnTo>
                    <a:pt x="0" y="60"/>
                  </a:lnTo>
                  <a:lnTo>
                    <a:pt x="0" y="0"/>
                  </a:lnTo>
                  <a:lnTo>
                    <a:pt x="184" y="0"/>
                  </a:lnTo>
                  <a:lnTo>
                    <a:pt x="184" y="60"/>
                  </a:lnTo>
                  <a:close/>
                  <a:moveTo>
                    <a:pt x="18" y="42"/>
                  </a:moveTo>
                  <a:lnTo>
                    <a:pt x="166" y="42"/>
                  </a:lnTo>
                  <a:lnTo>
                    <a:pt x="166" y="18"/>
                  </a:lnTo>
                  <a:lnTo>
                    <a:pt x="18" y="18"/>
                  </a:lnTo>
                  <a:lnTo>
                    <a:pt x="18" y="42"/>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38" name="Rectangle 93">
              <a:extLst>
                <a:ext uri="{FF2B5EF4-FFF2-40B4-BE49-F238E27FC236}">
                  <a16:creationId xmlns:a16="http://schemas.microsoft.com/office/drawing/2014/main" id="{2122E9A9-E7F1-4F95-9612-A1B8EB00C48E}"/>
                </a:ext>
              </a:extLst>
            </p:cNvPr>
            <p:cNvSpPr>
              <a:spLocks noChangeArrowheads="1"/>
            </p:cNvSpPr>
            <p:nvPr/>
          </p:nvSpPr>
          <p:spPr bwMode="auto">
            <a:xfrm>
              <a:off x="3392488" y="1281113"/>
              <a:ext cx="28575" cy="952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39" name="Freeform 94">
              <a:extLst>
                <a:ext uri="{FF2B5EF4-FFF2-40B4-BE49-F238E27FC236}">
                  <a16:creationId xmlns:a16="http://schemas.microsoft.com/office/drawing/2014/main" id="{63569792-3EFA-4669-A17C-C83FDD818563}"/>
                </a:ext>
              </a:extLst>
            </p:cNvPr>
            <p:cNvSpPr>
              <a:spLocks/>
            </p:cNvSpPr>
            <p:nvPr/>
          </p:nvSpPr>
          <p:spPr bwMode="auto">
            <a:xfrm>
              <a:off x="3938588" y="2185988"/>
              <a:ext cx="133350" cy="273050"/>
            </a:xfrm>
            <a:custGeom>
              <a:avLst/>
              <a:gdLst>
                <a:gd name="T0" fmla="*/ 50 w 84"/>
                <a:gd name="T1" fmla="*/ 172 h 172"/>
                <a:gd name="T2" fmla="*/ 50 w 84"/>
                <a:gd name="T3" fmla="*/ 172 h 172"/>
                <a:gd name="T4" fmla="*/ 42 w 84"/>
                <a:gd name="T5" fmla="*/ 170 h 172"/>
                <a:gd name="T6" fmla="*/ 34 w 84"/>
                <a:gd name="T7" fmla="*/ 166 h 172"/>
                <a:gd name="T8" fmla="*/ 26 w 84"/>
                <a:gd name="T9" fmla="*/ 158 h 172"/>
                <a:gd name="T10" fmla="*/ 18 w 84"/>
                <a:gd name="T11" fmla="*/ 148 h 172"/>
                <a:gd name="T12" fmla="*/ 12 w 84"/>
                <a:gd name="T13" fmla="*/ 138 h 172"/>
                <a:gd name="T14" fmla="*/ 6 w 84"/>
                <a:gd name="T15" fmla="*/ 124 h 172"/>
                <a:gd name="T16" fmla="*/ 2 w 84"/>
                <a:gd name="T17" fmla="*/ 110 h 172"/>
                <a:gd name="T18" fmla="*/ 0 w 84"/>
                <a:gd name="T19" fmla="*/ 94 h 172"/>
                <a:gd name="T20" fmla="*/ 0 w 84"/>
                <a:gd name="T21" fmla="*/ 94 h 172"/>
                <a:gd name="T22" fmla="*/ 2 w 84"/>
                <a:gd name="T23" fmla="*/ 74 h 172"/>
                <a:gd name="T24" fmla="*/ 8 w 84"/>
                <a:gd name="T25" fmla="*/ 56 h 172"/>
                <a:gd name="T26" fmla="*/ 14 w 84"/>
                <a:gd name="T27" fmla="*/ 42 h 172"/>
                <a:gd name="T28" fmla="*/ 22 w 84"/>
                <a:gd name="T29" fmla="*/ 28 h 172"/>
                <a:gd name="T30" fmla="*/ 30 w 84"/>
                <a:gd name="T31" fmla="*/ 18 h 172"/>
                <a:gd name="T32" fmla="*/ 36 w 84"/>
                <a:gd name="T33" fmla="*/ 10 h 172"/>
                <a:gd name="T34" fmla="*/ 44 w 84"/>
                <a:gd name="T35" fmla="*/ 4 h 172"/>
                <a:gd name="T36" fmla="*/ 50 w 84"/>
                <a:gd name="T37" fmla="*/ 0 h 172"/>
                <a:gd name="T38" fmla="*/ 54 w 84"/>
                <a:gd name="T39" fmla="*/ 4 h 172"/>
                <a:gd name="T40" fmla="*/ 54 w 84"/>
                <a:gd name="T41" fmla="*/ 4 h 172"/>
                <a:gd name="T42" fmla="*/ 64 w 84"/>
                <a:gd name="T43" fmla="*/ 12 h 172"/>
                <a:gd name="T44" fmla="*/ 72 w 84"/>
                <a:gd name="T45" fmla="*/ 20 h 172"/>
                <a:gd name="T46" fmla="*/ 80 w 84"/>
                <a:gd name="T47" fmla="*/ 32 h 172"/>
                <a:gd name="T48" fmla="*/ 84 w 84"/>
                <a:gd name="T49" fmla="*/ 40 h 172"/>
                <a:gd name="T50" fmla="*/ 70 w 84"/>
                <a:gd name="T51" fmla="*/ 50 h 172"/>
                <a:gd name="T52" fmla="*/ 64 w 84"/>
                <a:gd name="T53" fmla="*/ 42 h 172"/>
                <a:gd name="T54" fmla="*/ 64 w 84"/>
                <a:gd name="T55" fmla="*/ 42 h 172"/>
                <a:gd name="T56" fmla="*/ 56 w 84"/>
                <a:gd name="T57" fmla="*/ 30 h 172"/>
                <a:gd name="T58" fmla="*/ 50 w 84"/>
                <a:gd name="T59" fmla="*/ 22 h 172"/>
                <a:gd name="T60" fmla="*/ 50 w 84"/>
                <a:gd name="T61" fmla="*/ 22 h 172"/>
                <a:gd name="T62" fmla="*/ 40 w 84"/>
                <a:gd name="T63" fmla="*/ 34 h 172"/>
                <a:gd name="T64" fmla="*/ 30 w 84"/>
                <a:gd name="T65" fmla="*/ 50 h 172"/>
                <a:gd name="T66" fmla="*/ 26 w 84"/>
                <a:gd name="T67" fmla="*/ 58 h 172"/>
                <a:gd name="T68" fmla="*/ 22 w 84"/>
                <a:gd name="T69" fmla="*/ 70 h 172"/>
                <a:gd name="T70" fmla="*/ 20 w 84"/>
                <a:gd name="T71" fmla="*/ 82 h 172"/>
                <a:gd name="T72" fmla="*/ 18 w 84"/>
                <a:gd name="T73" fmla="*/ 94 h 172"/>
                <a:gd name="T74" fmla="*/ 18 w 84"/>
                <a:gd name="T75" fmla="*/ 94 h 172"/>
                <a:gd name="T76" fmla="*/ 20 w 84"/>
                <a:gd name="T77" fmla="*/ 108 h 172"/>
                <a:gd name="T78" fmla="*/ 22 w 84"/>
                <a:gd name="T79" fmla="*/ 118 h 172"/>
                <a:gd name="T80" fmla="*/ 26 w 84"/>
                <a:gd name="T81" fmla="*/ 128 h 172"/>
                <a:gd name="T82" fmla="*/ 32 w 84"/>
                <a:gd name="T83" fmla="*/ 136 h 172"/>
                <a:gd name="T84" fmla="*/ 42 w 84"/>
                <a:gd name="T85" fmla="*/ 148 h 172"/>
                <a:gd name="T86" fmla="*/ 50 w 84"/>
                <a:gd name="T87" fmla="*/ 154 h 172"/>
                <a:gd name="T88" fmla="*/ 50 w 84"/>
                <a:gd name="T89" fmla="*/ 154 h 172"/>
                <a:gd name="T90" fmla="*/ 52 w 84"/>
                <a:gd name="T91" fmla="*/ 152 h 172"/>
                <a:gd name="T92" fmla="*/ 56 w 84"/>
                <a:gd name="T93" fmla="*/ 150 h 172"/>
                <a:gd name="T94" fmla="*/ 64 w 84"/>
                <a:gd name="T95" fmla="*/ 140 h 172"/>
                <a:gd name="T96" fmla="*/ 70 w 84"/>
                <a:gd name="T97" fmla="*/ 132 h 172"/>
                <a:gd name="T98" fmla="*/ 84 w 84"/>
                <a:gd name="T99" fmla="*/ 142 h 172"/>
                <a:gd name="T100" fmla="*/ 80 w 84"/>
                <a:gd name="T101" fmla="*/ 150 h 172"/>
                <a:gd name="T102" fmla="*/ 80 w 84"/>
                <a:gd name="T103" fmla="*/ 150 h 172"/>
                <a:gd name="T104" fmla="*/ 72 w 84"/>
                <a:gd name="T105" fmla="*/ 160 h 172"/>
                <a:gd name="T106" fmla="*/ 62 w 84"/>
                <a:gd name="T107" fmla="*/ 168 h 172"/>
                <a:gd name="T108" fmla="*/ 56 w 84"/>
                <a:gd name="T109" fmla="*/ 170 h 172"/>
                <a:gd name="T110" fmla="*/ 50 w 84"/>
                <a:gd name="T111" fmla="*/ 172 h 172"/>
                <a:gd name="T112" fmla="*/ 50 w 84"/>
                <a:gd name="T113" fmla="*/ 17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84" h="172">
                  <a:moveTo>
                    <a:pt x="50" y="172"/>
                  </a:moveTo>
                  <a:lnTo>
                    <a:pt x="50" y="172"/>
                  </a:lnTo>
                  <a:lnTo>
                    <a:pt x="42" y="170"/>
                  </a:lnTo>
                  <a:lnTo>
                    <a:pt x="34" y="166"/>
                  </a:lnTo>
                  <a:lnTo>
                    <a:pt x="26" y="158"/>
                  </a:lnTo>
                  <a:lnTo>
                    <a:pt x="18" y="148"/>
                  </a:lnTo>
                  <a:lnTo>
                    <a:pt x="12" y="138"/>
                  </a:lnTo>
                  <a:lnTo>
                    <a:pt x="6" y="124"/>
                  </a:lnTo>
                  <a:lnTo>
                    <a:pt x="2" y="110"/>
                  </a:lnTo>
                  <a:lnTo>
                    <a:pt x="0" y="94"/>
                  </a:lnTo>
                  <a:lnTo>
                    <a:pt x="0" y="94"/>
                  </a:lnTo>
                  <a:lnTo>
                    <a:pt x="2" y="74"/>
                  </a:lnTo>
                  <a:lnTo>
                    <a:pt x="8" y="56"/>
                  </a:lnTo>
                  <a:lnTo>
                    <a:pt x="14" y="42"/>
                  </a:lnTo>
                  <a:lnTo>
                    <a:pt x="22" y="28"/>
                  </a:lnTo>
                  <a:lnTo>
                    <a:pt x="30" y="18"/>
                  </a:lnTo>
                  <a:lnTo>
                    <a:pt x="36" y="10"/>
                  </a:lnTo>
                  <a:lnTo>
                    <a:pt x="44" y="4"/>
                  </a:lnTo>
                  <a:lnTo>
                    <a:pt x="50" y="0"/>
                  </a:lnTo>
                  <a:lnTo>
                    <a:pt x="54" y="4"/>
                  </a:lnTo>
                  <a:lnTo>
                    <a:pt x="54" y="4"/>
                  </a:lnTo>
                  <a:lnTo>
                    <a:pt x="64" y="12"/>
                  </a:lnTo>
                  <a:lnTo>
                    <a:pt x="72" y="20"/>
                  </a:lnTo>
                  <a:lnTo>
                    <a:pt x="80" y="32"/>
                  </a:lnTo>
                  <a:lnTo>
                    <a:pt x="84" y="40"/>
                  </a:lnTo>
                  <a:lnTo>
                    <a:pt x="70" y="50"/>
                  </a:lnTo>
                  <a:lnTo>
                    <a:pt x="64" y="42"/>
                  </a:lnTo>
                  <a:lnTo>
                    <a:pt x="64" y="42"/>
                  </a:lnTo>
                  <a:lnTo>
                    <a:pt x="56" y="30"/>
                  </a:lnTo>
                  <a:lnTo>
                    <a:pt x="50" y="22"/>
                  </a:lnTo>
                  <a:lnTo>
                    <a:pt x="50" y="22"/>
                  </a:lnTo>
                  <a:lnTo>
                    <a:pt x="40" y="34"/>
                  </a:lnTo>
                  <a:lnTo>
                    <a:pt x="30" y="50"/>
                  </a:lnTo>
                  <a:lnTo>
                    <a:pt x="26" y="58"/>
                  </a:lnTo>
                  <a:lnTo>
                    <a:pt x="22" y="70"/>
                  </a:lnTo>
                  <a:lnTo>
                    <a:pt x="20" y="82"/>
                  </a:lnTo>
                  <a:lnTo>
                    <a:pt x="18" y="94"/>
                  </a:lnTo>
                  <a:lnTo>
                    <a:pt x="18" y="94"/>
                  </a:lnTo>
                  <a:lnTo>
                    <a:pt x="20" y="108"/>
                  </a:lnTo>
                  <a:lnTo>
                    <a:pt x="22" y="118"/>
                  </a:lnTo>
                  <a:lnTo>
                    <a:pt x="26" y="128"/>
                  </a:lnTo>
                  <a:lnTo>
                    <a:pt x="32" y="136"/>
                  </a:lnTo>
                  <a:lnTo>
                    <a:pt x="42" y="148"/>
                  </a:lnTo>
                  <a:lnTo>
                    <a:pt x="50" y="154"/>
                  </a:lnTo>
                  <a:lnTo>
                    <a:pt x="50" y="154"/>
                  </a:lnTo>
                  <a:lnTo>
                    <a:pt x="52" y="152"/>
                  </a:lnTo>
                  <a:lnTo>
                    <a:pt x="56" y="150"/>
                  </a:lnTo>
                  <a:lnTo>
                    <a:pt x="64" y="140"/>
                  </a:lnTo>
                  <a:lnTo>
                    <a:pt x="70" y="132"/>
                  </a:lnTo>
                  <a:lnTo>
                    <a:pt x="84" y="142"/>
                  </a:lnTo>
                  <a:lnTo>
                    <a:pt x="80" y="150"/>
                  </a:lnTo>
                  <a:lnTo>
                    <a:pt x="80" y="150"/>
                  </a:lnTo>
                  <a:lnTo>
                    <a:pt x="72" y="160"/>
                  </a:lnTo>
                  <a:lnTo>
                    <a:pt x="62" y="168"/>
                  </a:lnTo>
                  <a:lnTo>
                    <a:pt x="56" y="170"/>
                  </a:lnTo>
                  <a:lnTo>
                    <a:pt x="50" y="172"/>
                  </a:lnTo>
                  <a:lnTo>
                    <a:pt x="50" y="172"/>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40" name="Rectangle 95">
              <a:extLst>
                <a:ext uri="{FF2B5EF4-FFF2-40B4-BE49-F238E27FC236}">
                  <a16:creationId xmlns:a16="http://schemas.microsoft.com/office/drawing/2014/main" id="{478F5AEF-7427-4A58-8D94-D101C26AA2E4}"/>
                </a:ext>
              </a:extLst>
            </p:cNvPr>
            <p:cNvSpPr>
              <a:spLocks noChangeArrowheads="1"/>
            </p:cNvSpPr>
            <p:nvPr/>
          </p:nvSpPr>
          <p:spPr bwMode="auto">
            <a:xfrm>
              <a:off x="2652713" y="2560638"/>
              <a:ext cx="1663700" cy="2857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41" name="Rectangle 96">
              <a:extLst>
                <a:ext uri="{FF2B5EF4-FFF2-40B4-BE49-F238E27FC236}">
                  <a16:creationId xmlns:a16="http://schemas.microsoft.com/office/drawing/2014/main" id="{5ED370A3-1893-4718-937B-456BC747853C}"/>
                </a:ext>
              </a:extLst>
            </p:cNvPr>
            <p:cNvSpPr>
              <a:spLocks noChangeArrowheads="1"/>
            </p:cNvSpPr>
            <p:nvPr/>
          </p:nvSpPr>
          <p:spPr bwMode="auto">
            <a:xfrm>
              <a:off x="4002088" y="2430463"/>
              <a:ext cx="28575" cy="1587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42" name="Freeform 97">
              <a:extLst>
                <a:ext uri="{FF2B5EF4-FFF2-40B4-BE49-F238E27FC236}">
                  <a16:creationId xmlns:a16="http://schemas.microsoft.com/office/drawing/2014/main" id="{4531C866-FEB5-4809-99E0-8B792B2AE4CB}"/>
                </a:ext>
              </a:extLst>
            </p:cNvPr>
            <p:cNvSpPr>
              <a:spLocks/>
            </p:cNvSpPr>
            <p:nvPr/>
          </p:nvSpPr>
          <p:spPr bwMode="auto">
            <a:xfrm>
              <a:off x="4021138" y="2185988"/>
              <a:ext cx="136525" cy="273050"/>
            </a:xfrm>
            <a:custGeom>
              <a:avLst/>
              <a:gdLst>
                <a:gd name="T0" fmla="*/ 50 w 86"/>
                <a:gd name="T1" fmla="*/ 172 h 172"/>
                <a:gd name="T2" fmla="*/ 50 w 86"/>
                <a:gd name="T3" fmla="*/ 172 h 172"/>
                <a:gd name="T4" fmla="*/ 42 w 86"/>
                <a:gd name="T5" fmla="*/ 170 h 172"/>
                <a:gd name="T6" fmla="*/ 34 w 86"/>
                <a:gd name="T7" fmla="*/ 166 h 172"/>
                <a:gd name="T8" fmla="*/ 26 w 86"/>
                <a:gd name="T9" fmla="*/ 158 h 172"/>
                <a:gd name="T10" fmla="*/ 18 w 86"/>
                <a:gd name="T11" fmla="*/ 148 h 172"/>
                <a:gd name="T12" fmla="*/ 12 w 86"/>
                <a:gd name="T13" fmla="*/ 138 h 172"/>
                <a:gd name="T14" fmla="*/ 6 w 86"/>
                <a:gd name="T15" fmla="*/ 124 h 172"/>
                <a:gd name="T16" fmla="*/ 2 w 86"/>
                <a:gd name="T17" fmla="*/ 110 h 172"/>
                <a:gd name="T18" fmla="*/ 0 w 86"/>
                <a:gd name="T19" fmla="*/ 94 h 172"/>
                <a:gd name="T20" fmla="*/ 0 w 86"/>
                <a:gd name="T21" fmla="*/ 94 h 172"/>
                <a:gd name="T22" fmla="*/ 2 w 86"/>
                <a:gd name="T23" fmla="*/ 74 h 172"/>
                <a:gd name="T24" fmla="*/ 8 w 86"/>
                <a:gd name="T25" fmla="*/ 56 h 172"/>
                <a:gd name="T26" fmla="*/ 14 w 86"/>
                <a:gd name="T27" fmla="*/ 42 h 172"/>
                <a:gd name="T28" fmla="*/ 22 w 86"/>
                <a:gd name="T29" fmla="*/ 28 h 172"/>
                <a:gd name="T30" fmla="*/ 30 w 86"/>
                <a:gd name="T31" fmla="*/ 18 h 172"/>
                <a:gd name="T32" fmla="*/ 36 w 86"/>
                <a:gd name="T33" fmla="*/ 10 h 172"/>
                <a:gd name="T34" fmla="*/ 44 w 86"/>
                <a:gd name="T35" fmla="*/ 4 h 172"/>
                <a:gd name="T36" fmla="*/ 50 w 86"/>
                <a:gd name="T37" fmla="*/ 0 h 172"/>
                <a:gd name="T38" fmla="*/ 54 w 86"/>
                <a:gd name="T39" fmla="*/ 4 h 172"/>
                <a:gd name="T40" fmla="*/ 54 w 86"/>
                <a:gd name="T41" fmla="*/ 4 h 172"/>
                <a:gd name="T42" fmla="*/ 64 w 86"/>
                <a:gd name="T43" fmla="*/ 12 h 172"/>
                <a:gd name="T44" fmla="*/ 72 w 86"/>
                <a:gd name="T45" fmla="*/ 22 h 172"/>
                <a:gd name="T46" fmla="*/ 80 w 86"/>
                <a:gd name="T47" fmla="*/ 34 h 172"/>
                <a:gd name="T48" fmla="*/ 86 w 86"/>
                <a:gd name="T49" fmla="*/ 42 h 172"/>
                <a:gd name="T50" fmla="*/ 70 w 86"/>
                <a:gd name="T51" fmla="*/ 52 h 172"/>
                <a:gd name="T52" fmla="*/ 66 w 86"/>
                <a:gd name="T53" fmla="*/ 44 h 172"/>
                <a:gd name="T54" fmla="*/ 66 w 86"/>
                <a:gd name="T55" fmla="*/ 44 h 172"/>
                <a:gd name="T56" fmla="*/ 56 w 86"/>
                <a:gd name="T57" fmla="*/ 32 h 172"/>
                <a:gd name="T58" fmla="*/ 50 w 86"/>
                <a:gd name="T59" fmla="*/ 22 h 172"/>
                <a:gd name="T60" fmla="*/ 50 w 86"/>
                <a:gd name="T61" fmla="*/ 22 h 172"/>
                <a:gd name="T62" fmla="*/ 40 w 86"/>
                <a:gd name="T63" fmla="*/ 34 h 172"/>
                <a:gd name="T64" fmla="*/ 30 w 86"/>
                <a:gd name="T65" fmla="*/ 50 h 172"/>
                <a:gd name="T66" fmla="*/ 26 w 86"/>
                <a:gd name="T67" fmla="*/ 58 h 172"/>
                <a:gd name="T68" fmla="*/ 22 w 86"/>
                <a:gd name="T69" fmla="*/ 70 h 172"/>
                <a:gd name="T70" fmla="*/ 20 w 86"/>
                <a:gd name="T71" fmla="*/ 82 h 172"/>
                <a:gd name="T72" fmla="*/ 18 w 86"/>
                <a:gd name="T73" fmla="*/ 94 h 172"/>
                <a:gd name="T74" fmla="*/ 18 w 86"/>
                <a:gd name="T75" fmla="*/ 94 h 172"/>
                <a:gd name="T76" fmla="*/ 20 w 86"/>
                <a:gd name="T77" fmla="*/ 108 h 172"/>
                <a:gd name="T78" fmla="*/ 22 w 86"/>
                <a:gd name="T79" fmla="*/ 118 h 172"/>
                <a:gd name="T80" fmla="*/ 26 w 86"/>
                <a:gd name="T81" fmla="*/ 128 h 172"/>
                <a:gd name="T82" fmla="*/ 32 w 86"/>
                <a:gd name="T83" fmla="*/ 136 h 172"/>
                <a:gd name="T84" fmla="*/ 42 w 86"/>
                <a:gd name="T85" fmla="*/ 148 h 172"/>
                <a:gd name="T86" fmla="*/ 50 w 86"/>
                <a:gd name="T87" fmla="*/ 154 h 172"/>
                <a:gd name="T88" fmla="*/ 50 w 86"/>
                <a:gd name="T89" fmla="*/ 154 h 172"/>
                <a:gd name="T90" fmla="*/ 54 w 86"/>
                <a:gd name="T91" fmla="*/ 150 h 172"/>
                <a:gd name="T92" fmla="*/ 64 w 86"/>
                <a:gd name="T93" fmla="*/ 140 h 172"/>
                <a:gd name="T94" fmla="*/ 70 w 86"/>
                <a:gd name="T95" fmla="*/ 134 h 172"/>
                <a:gd name="T96" fmla="*/ 84 w 86"/>
                <a:gd name="T97" fmla="*/ 144 h 172"/>
                <a:gd name="T98" fmla="*/ 78 w 86"/>
                <a:gd name="T99" fmla="*/ 152 h 172"/>
                <a:gd name="T100" fmla="*/ 78 w 86"/>
                <a:gd name="T101" fmla="*/ 152 h 172"/>
                <a:gd name="T102" fmla="*/ 72 w 86"/>
                <a:gd name="T103" fmla="*/ 160 h 172"/>
                <a:gd name="T104" fmla="*/ 64 w 86"/>
                <a:gd name="T105" fmla="*/ 166 h 172"/>
                <a:gd name="T106" fmla="*/ 56 w 86"/>
                <a:gd name="T107" fmla="*/ 170 h 172"/>
                <a:gd name="T108" fmla="*/ 50 w 86"/>
                <a:gd name="T109" fmla="*/ 172 h 172"/>
                <a:gd name="T110" fmla="*/ 50 w 86"/>
                <a:gd name="T111" fmla="*/ 17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86" h="172">
                  <a:moveTo>
                    <a:pt x="50" y="172"/>
                  </a:moveTo>
                  <a:lnTo>
                    <a:pt x="50" y="172"/>
                  </a:lnTo>
                  <a:lnTo>
                    <a:pt x="42" y="170"/>
                  </a:lnTo>
                  <a:lnTo>
                    <a:pt x="34" y="166"/>
                  </a:lnTo>
                  <a:lnTo>
                    <a:pt x="26" y="158"/>
                  </a:lnTo>
                  <a:lnTo>
                    <a:pt x="18" y="148"/>
                  </a:lnTo>
                  <a:lnTo>
                    <a:pt x="12" y="138"/>
                  </a:lnTo>
                  <a:lnTo>
                    <a:pt x="6" y="124"/>
                  </a:lnTo>
                  <a:lnTo>
                    <a:pt x="2" y="110"/>
                  </a:lnTo>
                  <a:lnTo>
                    <a:pt x="0" y="94"/>
                  </a:lnTo>
                  <a:lnTo>
                    <a:pt x="0" y="94"/>
                  </a:lnTo>
                  <a:lnTo>
                    <a:pt x="2" y="74"/>
                  </a:lnTo>
                  <a:lnTo>
                    <a:pt x="8" y="56"/>
                  </a:lnTo>
                  <a:lnTo>
                    <a:pt x="14" y="42"/>
                  </a:lnTo>
                  <a:lnTo>
                    <a:pt x="22" y="28"/>
                  </a:lnTo>
                  <a:lnTo>
                    <a:pt x="30" y="18"/>
                  </a:lnTo>
                  <a:lnTo>
                    <a:pt x="36" y="10"/>
                  </a:lnTo>
                  <a:lnTo>
                    <a:pt x="44" y="4"/>
                  </a:lnTo>
                  <a:lnTo>
                    <a:pt x="50" y="0"/>
                  </a:lnTo>
                  <a:lnTo>
                    <a:pt x="54" y="4"/>
                  </a:lnTo>
                  <a:lnTo>
                    <a:pt x="54" y="4"/>
                  </a:lnTo>
                  <a:lnTo>
                    <a:pt x="64" y="12"/>
                  </a:lnTo>
                  <a:lnTo>
                    <a:pt x="72" y="22"/>
                  </a:lnTo>
                  <a:lnTo>
                    <a:pt x="80" y="34"/>
                  </a:lnTo>
                  <a:lnTo>
                    <a:pt x="86" y="42"/>
                  </a:lnTo>
                  <a:lnTo>
                    <a:pt x="70" y="52"/>
                  </a:lnTo>
                  <a:lnTo>
                    <a:pt x="66" y="44"/>
                  </a:lnTo>
                  <a:lnTo>
                    <a:pt x="66" y="44"/>
                  </a:lnTo>
                  <a:lnTo>
                    <a:pt x="56" y="32"/>
                  </a:lnTo>
                  <a:lnTo>
                    <a:pt x="50" y="22"/>
                  </a:lnTo>
                  <a:lnTo>
                    <a:pt x="50" y="22"/>
                  </a:lnTo>
                  <a:lnTo>
                    <a:pt x="40" y="34"/>
                  </a:lnTo>
                  <a:lnTo>
                    <a:pt x="30" y="50"/>
                  </a:lnTo>
                  <a:lnTo>
                    <a:pt x="26" y="58"/>
                  </a:lnTo>
                  <a:lnTo>
                    <a:pt x="22" y="70"/>
                  </a:lnTo>
                  <a:lnTo>
                    <a:pt x="20" y="82"/>
                  </a:lnTo>
                  <a:lnTo>
                    <a:pt x="18" y="94"/>
                  </a:lnTo>
                  <a:lnTo>
                    <a:pt x="18" y="94"/>
                  </a:lnTo>
                  <a:lnTo>
                    <a:pt x="20" y="108"/>
                  </a:lnTo>
                  <a:lnTo>
                    <a:pt x="22" y="118"/>
                  </a:lnTo>
                  <a:lnTo>
                    <a:pt x="26" y="128"/>
                  </a:lnTo>
                  <a:lnTo>
                    <a:pt x="32" y="136"/>
                  </a:lnTo>
                  <a:lnTo>
                    <a:pt x="42" y="148"/>
                  </a:lnTo>
                  <a:lnTo>
                    <a:pt x="50" y="154"/>
                  </a:lnTo>
                  <a:lnTo>
                    <a:pt x="50" y="154"/>
                  </a:lnTo>
                  <a:lnTo>
                    <a:pt x="54" y="150"/>
                  </a:lnTo>
                  <a:lnTo>
                    <a:pt x="64" y="140"/>
                  </a:lnTo>
                  <a:lnTo>
                    <a:pt x="70" y="134"/>
                  </a:lnTo>
                  <a:lnTo>
                    <a:pt x="84" y="144"/>
                  </a:lnTo>
                  <a:lnTo>
                    <a:pt x="78" y="152"/>
                  </a:lnTo>
                  <a:lnTo>
                    <a:pt x="78" y="152"/>
                  </a:lnTo>
                  <a:lnTo>
                    <a:pt x="72" y="160"/>
                  </a:lnTo>
                  <a:lnTo>
                    <a:pt x="64" y="166"/>
                  </a:lnTo>
                  <a:lnTo>
                    <a:pt x="56" y="170"/>
                  </a:lnTo>
                  <a:lnTo>
                    <a:pt x="50" y="172"/>
                  </a:lnTo>
                  <a:lnTo>
                    <a:pt x="50" y="172"/>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43" name="Rectangle 98">
              <a:extLst>
                <a:ext uri="{FF2B5EF4-FFF2-40B4-BE49-F238E27FC236}">
                  <a16:creationId xmlns:a16="http://schemas.microsoft.com/office/drawing/2014/main" id="{BB2C5AFA-25FA-4E47-B8E2-CE78BA485924}"/>
                </a:ext>
              </a:extLst>
            </p:cNvPr>
            <p:cNvSpPr>
              <a:spLocks noChangeArrowheads="1"/>
            </p:cNvSpPr>
            <p:nvPr/>
          </p:nvSpPr>
          <p:spPr bwMode="auto">
            <a:xfrm>
              <a:off x="4084638" y="2430463"/>
              <a:ext cx="28575" cy="1587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44" name="Freeform 99">
              <a:extLst>
                <a:ext uri="{FF2B5EF4-FFF2-40B4-BE49-F238E27FC236}">
                  <a16:creationId xmlns:a16="http://schemas.microsoft.com/office/drawing/2014/main" id="{17918340-DA3E-4867-9AA4-3BF62B0B22D0}"/>
                </a:ext>
              </a:extLst>
            </p:cNvPr>
            <p:cNvSpPr>
              <a:spLocks noEditPoints="1"/>
            </p:cNvSpPr>
            <p:nvPr/>
          </p:nvSpPr>
          <p:spPr bwMode="auto">
            <a:xfrm>
              <a:off x="4103688" y="2185988"/>
              <a:ext cx="155575" cy="273050"/>
            </a:xfrm>
            <a:custGeom>
              <a:avLst/>
              <a:gdLst>
                <a:gd name="T0" fmla="*/ 50 w 98"/>
                <a:gd name="T1" fmla="*/ 172 h 172"/>
                <a:gd name="T2" fmla="*/ 34 w 98"/>
                <a:gd name="T3" fmla="*/ 166 h 172"/>
                <a:gd name="T4" fmla="*/ 18 w 98"/>
                <a:gd name="T5" fmla="*/ 148 h 172"/>
                <a:gd name="T6" fmla="*/ 6 w 98"/>
                <a:gd name="T7" fmla="*/ 124 h 172"/>
                <a:gd name="T8" fmla="*/ 0 w 98"/>
                <a:gd name="T9" fmla="*/ 94 h 172"/>
                <a:gd name="T10" fmla="*/ 2 w 98"/>
                <a:gd name="T11" fmla="*/ 74 h 172"/>
                <a:gd name="T12" fmla="*/ 14 w 98"/>
                <a:gd name="T13" fmla="*/ 42 h 172"/>
                <a:gd name="T14" fmla="*/ 30 w 98"/>
                <a:gd name="T15" fmla="*/ 18 h 172"/>
                <a:gd name="T16" fmla="*/ 44 w 98"/>
                <a:gd name="T17" fmla="*/ 4 h 172"/>
                <a:gd name="T18" fmla="*/ 54 w 98"/>
                <a:gd name="T19" fmla="*/ 4 h 172"/>
                <a:gd name="T20" fmla="*/ 62 w 98"/>
                <a:gd name="T21" fmla="*/ 10 h 172"/>
                <a:gd name="T22" fmla="*/ 78 w 98"/>
                <a:gd name="T23" fmla="*/ 28 h 172"/>
                <a:gd name="T24" fmla="*/ 92 w 98"/>
                <a:gd name="T25" fmla="*/ 56 h 172"/>
                <a:gd name="T26" fmla="*/ 98 w 98"/>
                <a:gd name="T27" fmla="*/ 94 h 172"/>
                <a:gd name="T28" fmla="*/ 96 w 98"/>
                <a:gd name="T29" fmla="*/ 110 h 172"/>
                <a:gd name="T30" fmla="*/ 88 w 98"/>
                <a:gd name="T31" fmla="*/ 138 h 172"/>
                <a:gd name="T32" fmla="*/ 72 w 98"/>
                <a:gd name="T33" fmla="*/ 158 h 172"/>
                <a:gd name="T34" fmla="*/ 56 w 98"/>
                <a:gd name="T35" fmla="*/ 170 h 172"/>
                <a:gd name="T36" fmla="*/ 50 w 98"/>
                <a:gd name="T37" fmla="*/ 172 h 172"/>
                <a:gd name="T38" fmla="*/ 50 w 98"/>
                <a:gd name="T39" fmla="*/ 22 h 172"/>
                <a:gd name="T40" fmla="*/ 30 w 98"/>
                <a:gd name="T41" fmla="*/ 50 h 172"/>
                <a:gd name="T42" fmla="*/ 22 w 98"/>
                <a:gd name="T43" fmla="*/ 70 h 172"/>
                <a:gd name="T44" fmla="*/ 18 w 98"/>
                <a:gd name="T45" fmla="*/ 94 h 172"/>
                <a:gd name="T46" fmla="*/ 20 w 98"/>
                <a:gd name="T47" fmla="*/ 108 h 172"/>
                <a:gd name="T48" fmla="*/ 26 w 98"/>
                <a:gd name="T49" fmla="*/ 128 h 172"/>
                <a:gd name="T50" fmla="*/ 42 w 98"/>
                <a:gd name="T51" fmla="*/ 148 h 172"/>
                <a:gd name="T52" fmla="*/ 50 w 98"/>
                <a:gd name="T53" fmla="*/ 154 h 172"/>
                <a:gd name="T54" fmla="*/ 66 w 98"/>
                <a:gd name="T55" fmla="*/ 136 h 172"/>
                <a:gd name="T56" fmla="*/ 76 w 98"/>
                <a:gd name="T57" fmla="*/ 118 h 172"/>
                <a:gd name="T58" fmla="*/ 80 w 98"/>
                <a:gd name="T59" fmla="*/ 94 h 172"/>
                <a:gd name="T60" fmla="*/ 80 w 98"/>
                <a:gd name="T61" fmla="*/ 82 h 172"/>
                <a:gd name="T62" fmla="*/ 72 w 98"/>
                <a:gd name="T63" fmla="*/ 58 h 172"/>
                <a:gd name="T64" fmla="*/ 58 w 98"/>
                <a:gd name="T65" fmla="*/ 34 h 172"/>
                <a:gd name="T66" fmla="*/ 50 w 98"/>
                <a:gd name="T67" fmla="*/ 2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8" h="172">
                  <a:moveTo>
                    <a:pt x="50" y="172"/>
                  </a:moveTo>
                  <a:lnTo>
                    <a:pt x="50" y="172"/>
                  </a:lnTo>
                  <a:lnTo>
                    <a:pt x="42" y="170"/>
                  </a:lnTo>
                  <a:lnTo>
                    <a:pt x="34" y="166"/>
                  </a:lnTo>
                  <a:lnTo>
                    <a:pt x="26" y="158"/>
                  </a:lnTo>
                  <a:lnTo>
                    <a:pt x="18" y="148"/>
                  </a:lnTo>
                  <a:lnTo>
                    <a:pt x="12" y="138"/>
                  </a:lnTo>
                  <a:lnTo>
                    <a:pt x="6" y="124"/>
                  </a:lnTo>
                  <a:lnTo>
                    <a:pt x="2" y="110"/>
                  </a:lnTo>
                  <a:lnTo>
                    <a:pt x="0" y="94"/>
                  </a:lnTo>
                  <a:lnTo>
                    <a:pt x="0" y="94"/>
                  </a:lnTo>
                  <a:lnTo>
                    <a:pt x="2" y="74"/>
                  </a:lnTo>
                  <a:lnTo>
                    <a:pt x="8" y="56"/>
                  </a:lnTo>
                  <a:lnTo>
                    <a:pt x="14" y="42"/>
                  </a:lnTo>
                  <a:lnTo>
                    <a:pt x="22" y="28"/>
                  </a:lnTo>
                  <a:lnTo>
                    <a:pt x="30" y="18"/>
                  </a:lnTo>
                  <a:lnTo>
                    <a:pt x="36" y="10"/>
                  </a:lnTo>
                  <a:lnTo>
                    <a:pt x="44" y="4"/>
                  </a:lnTo>
                  <a:lnTo>
                    <a:pt x="50" y="0"/>
                  </a:lnTo>
                  <a:lnTo>
                    <a:pt x="54" y="4"/>
                  </a:lnTo>
                  <a:lnTo>
                    <a:pt x="54" y="4"/>
                  </a:lnTo>
                  <a:lnTo>
                    <a:pt x="62" y="10"/>
                  </a:lnTo>
                  <a:lnTo>
                    <a:pt x="70" y="18"/>
                  </a:lnTo>
                  <a:lnTo>
                    <a:pt x="78" y="28"/>
                  </a:lnTo>
                  <a:lnTo>
                    <a:pt x="84" y="42"/>
                  </a:lnTo>
                  <a:lnTo>
                    <a:pt x="92" y="56"/>
                  </a:lnTo>
                  <a:lnTo>
                    <a:pt x="96" y="74"/>
                  </a:lnTo>
                  <a:lnTo>
                    <a:pt x="98" y="94"/>
                  </a:lnTo>
                  <a:lnTo>
                    <a:pt x="98" y="94"/>
                  </a:lnTo>
                  <a:lnTo>
                    <a:pt x="96" y="110"/>
                  </a:lnTo>
                  <a:lnTo>
                    <a:pt x="92" y="124"/>
                  </a:lnTo>
                  <a:lnTo>
                    <a:pt x="88" y="138"/>
                  </a:lnTo>
                  <a:lnTo>
                    <a:pt x="80" y="148"/>
                  </a:lnTo>
                  <a:lnTo>
                    <a:pt x="72" y="158"/>
                  </a:lnTo>
                  <a:lnTo>
                    <a:pt x="64" y="166"/>
                  </a:lnTo>
                  <a:lnTo>
                    <a:pt x="56" y="170"/>
                  </a:lnTo>
                  <a:lnTo>
                    <a:pt x="50" y="172"/>
                  </a:lnTo>
                  <a:lnTo>
                    <a:pt x="50" y="172"/>
                  </a:lnTo>
                  <a:close/>
                  <a:moveTo>
                    <a:pt x="50" y="22"/>
                  </a:moveTo>
                  <a:lnTo>
                    <a:pt x="50" y="22"/>
                  </a:lnTo>
                  <a:lnTo>
                    <a:pt x="40" y="34"/>
                  </a:lnTo>
                  <a:lnTo>
                    <a:pt x="30" y="50"/>
                  </a:lnTo>
                  <a:lnTo>
                    <a:pt x="26" y="58"/>
                  </a:lnTo>
                  <a:lnTo>
                    <a:pt x="22" y="70"/>
                  </a:lnTo>
                  <a:lnTo>
                    <a:pt x="20" y="82"/>
                  </a:lnTo>
                  <a:lnTo>
                    <a:pt x="18" y="94"/>
                  </a:lnTo>
                  <a:lnTo>
                    <a:pt x="18" y="94"/>
                  </a:lnTo>
                  <a:lnTo>
                    <a:pt x="20" y="108"/>
                  </a:lnTo>
                  <a:lnTo>
                    <a:pt x="22" y="118"/>
                  </a:lnTo>
                  <a:lnTo>
                    <a:pt x="26" y="128"/>
                  </a:lnTo>
                  <a:lnTo>
                    <a:pt x="32" y="136"/>
                  </a:lnTo>
                  <a:lnTo>
                    <a:pt x="42" y="148"/>
                  </a:lnTo>
                  <a:lnTo>
                    <a:pt x="50" y="154"/>
                  </a:lnTo>
                  <a:lnTo>
                    <a:pt x="50" y="154"/>
                  </a:lnTo>
                  <a:lnTo>
                    <a:pt x="56" y="148"/>
                  </a:lnTo>
                  <a:lnTo>
                    <a:pt x="66" y="136"/>
                  </a:lnTo>
                  <a:lnTo>
                    <a:pt x="72" y="128"/>
                  </a:lnTo>
                  <a:lnTo>
                    <a:pt x="76" y="118"/>
                  </a:lnTo>
                  <a:lnTo>
                    <a:pt x="78" y="108"/>
                  </a:lnTo>
                  <a:lnTo>
                    <a:pt x="80" y="94"/>
                  </a:lnTo>
                  <a:lnTo>
                    <a:pt x="80" y="94"/>
                  </a:lnTo>
                  <a:lnTo>
                    <a:pt x="80" y="82"/>
                  </a:lnTo>
                  <a:lnTo>
                    <a:pt x="76" y="70"/>
                  </a:lnTo>
                  <a:lnTo>
                    <a:pt x="72" y="58"/>
                  </a:lnTo>
                  <a:lnTo>
                    <a:pt x="68" y="50"/>
                  </a:lnTo>
                  <a:lnTo>
                    <a:pt x="58" y="34"/>
                  </a:lnTo>
                  <a:lnTo>
                    <a:pt x="50" y="22"/>
                  </a:lnTo>
                  <a:lnTo>
                    <a:pt x="50" y="22"/>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45" name="Rectangle 100">
              <a:extLst>
                <a:ext uri="{FF2B5EF4-FFF2-40B4-BE49-F238E27FC236}">
                  <a16:creationId xmlns:a16="http://schemas.microsoft.com/office/drawing/2014/main" id="{AE2C9957-226F-4F6F-AE48-ED5E3055B666}"/>
                </a:ext>
              </a:extLst>
            </p:cNvPr>
            <p:cNvSpPr>
              <a:spLocks noChangeArrowheads="1"/>
            </p:cNvSpPr>
            <p:nvPr/>
          </p:nvSpPr>
          <p:spPr bwMode="auto">
            <a:xfrm>
              <a:off x="4167188" y="2430463"/>
              <a:ext cx="28575" cy="1587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grpSp>
      <p:sp>
        <p:nvSpPr>
          <p:cNvPr id="14" name="Rectangle 13"/>
          <p:cNvSpPr/>
          <p:nvPr/>
        </p:nvSpPr>
        <p:spPr>
          <a:xfrm>
            <a:off x="1365885" y="2902583"/>
            <a:ext cx="7406640" cy="713232"/>
          </a:xfrm>
          <a:prstGeom prst="rect">
            <a:avLst/>
          </a:prstGeom>
          <a:no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031875" lvl="3"/>
            <a:r>
              <a:rPr lang="en-US" sz="1400" dirty="0">
                <a:solidFill>
                  <a:schemeClr val="bg1"/>
                </a:solidFill>
              </a:rPr>
              <a:t>A decrease in tax liability decreases the pre-tax return required to cover taxes and compensate investors for investments (i.e., decreases their cost of capital) and promotes investment.</a:t>
            </a:r>
          </a:p>
        </p:txBody>
      </p:sp>
      <p:sp>
        <p:nvSpPr>
          <p:cNvPr id="2" name="Title 1"/>
          <p:cNvSpPr>
            <a:spLocks noGrp="1"/>
          </p:cNvSpPr>
          <p:nvPr>
            <p:ph type="title"/>
          </p:nvPr>
        </p:nvSpPr>
        <p:spPr>
          <a:xfrm>
            <a:off x="454025" y="228600"/>
            <a:ext cx="8232775" cy="860400"/>
          </a:xfrm>
        </p:spPr>
        <p:txBody>
          <a:bodyPr/>
          <a:lstStyle/>
          <a:p>
            <a:r>
              <a:rPr lang="en-US" sz="2400" dirty="0"/>
              <a:t>Modeling approach</a:t>
            </a:r>
          </a:p>
        </p:txBody>
      </p:sp>
      <p:grpSp>
        <p:nvGrpSpPr>
          <p:cNvPr id="12" name="Group 11"/>
          <p:cNvGrpSpPr/>
          <p:nvPr/>
        </p:nvGrpSpPr>
        <p:grpSpPr>
          <a:xfrm>
            <a:off x="1365885" y="1188438"/>
            <a:ext cx="7406640" cy="1494010"/>
            <a:chOff x="454025" y="1268058"/>
            <a:chExt cx="8229600" cy="1494010"/>
          </a:xfrm>
        </p:grpSpPr>
        <p:sp>
          <p:nvSpPr>
            <p:cNvPr id="9" name="Rectangle 8"/>
            <p:cNvSpPr/>
            <p:nvPr/>
          </p:nvSpPr>
          <p:spPr>
            <a:xfrm>
              <a:off x="454025" y="1268058"/>
              <a:ext cx="8229600" cy="713232"/>
            </a:xfrm>
            <a:prstGeom prst="rect">
              <a:avLst/>
            </a:prstGeom>
            <a:no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031875" lvl="3"/>
              <a:r>
                <a:rPr lang="en-US" sz="1400" dirty="0">
                  <a:solidFill>
                    <a:schemeClr val="bg1"/>
                  </a:solidFill>
                </a:rPr>
                <a:t>Like-kind exchange rules apply when a business exchanges real property for another property of like kind that is to be held either for productive use in a trade or business or for investment.</a:t>
              </a:r>
            </a:p>
          </p:txBody>
        </p:sp>
        <p:pic>
          <p:nvPicPr>
            <p:cNvPr id="10" name="Picture 2"/>
            <p:cNvPicPr>
              <a:picLocks noChangeAspect="1" noChangeArrowheads="1"/>
            </p:cNvPicPr>
            <p:nvPr/>
          </p:nvPicPr>
          <p:blipFill>
            <a:blip r:embed="rId2" cstate="print">
              <a:duotone>
                <a:schemeClr val="accent3">
                  <a:shade val="45000"/>
                  <a:satMod val="135000"/>
                </a:schemeClr>
                <a:prstClr val="white"/>
              </a:duotone>
            </a:blip>
            <a:srcRect/>
            <a:stretch>
              <a:fillRect/>
            </a:stretch>
          </p:blipFill>
          <p:spPr bwMode="auto">
            <a:xfrm>
              <a:off x="476314" y="2125126"/>
              <a:ext cx="923522" cy="636942"/>
            </a:xfrm>
            <a:prstGeom prst="rect">
              <a:avLst/>
            </a:prstGeom>
            <a:noFill/>
            <a:ln w="9525">
              <a:noFill/>
              <a:miter lim="800000"/>
              <a:headEnd/>
              <a:tailEnd/>
            </a:ln>
            <a:effectLst/>
          </p:spPr>
        </p:pic>
      </p:grpSp>
      <p:pic>
        <p:nvPicPr>
          <p:cNvPr id="7" name="Picture 4"/>
          <p:cNvPicPr>
            <a:picLocks noChangeAspect="1" noChangeArrowheads="1"/>
          </p:cNvPicPr>
          <p:nvPr/>
        </p:nvPicPr>
        <p:blipFill>
          <a:blip r:embed="rId3" cstate="print">
            <a:duotone>
              <a:schemeClr val="accent2">
                <a:shade val="45000"/>
                <a:satMod val="135000"/>
              </a:schemeClr>
              <a:prstClr val="white"/>
            </a:duotone>
          </a:blip>
          <a:srcRect/>
          <a:stretch>
            <a:fillRect/>
          </a:stretch>
        </p:blipFill>
        <p:spPr bwMode="auto">
          <a:xfrm>
            <a:off x="1384622" y="3316665"/>
            <a:ext cx="266782" cy="153206"/>
          </a:xfrm>
          <a:prstGeom prst="rect">
            <a:avLst/>
          </a:prstGeom>
          <a:noFill/>
          <a:ln w="9525">
            <a:noFill/>
            <a:miter lim="800000"/>
            <a:headEnd/>
            <a:tailEnd/>
          </a:ln>
          <a:effectLst/>
        </p:spPr>
      </p:pic>
      <p:sp>
        <p:nvSpPr>
          <p:cNvPr id="17" name="Down Arrow 16"/>
          <p:cNvSpPr/>
          <p:nvPr/>
        </p:nvSpPr>
        <p:spPr>
          <a:xfrm flipV="1">
            <a:off x="2042713" y="3025245"/>
            <a:ext cx="190229" cy="517341"/>
          </a:xfrm>
          <a:prstGeom prst="downArrow">
            <a:avLst/>
          </a:prstGeom>
          <a:solidFill>
            <a:schemeClr val="accent2">
              <a:lumMod val="75000"/>
            </a:schemeClr>
          </a:solidFill>
          <a:ln w="190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1356360" y="3743831"/>
            <a:ext cx="7406640" cy="713232"/>
          </a:xfrm>
          <a:prstGeom prst="rect">
            <a:avLst/>
          </a:prstGeom>
          <a:no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031875" lvl="3"/>
            <a:r>
              <a:rPr lang="en-US" sz="1400" dirty="0">
                <a:solidFill>
                  <a:schemeClr val="bg1"/>
                </a:solidFill>
              </a:rPr>
              <a:t>With more investment, more jobs, labor income, and value added are supported at businesses making use of the like-kind exchange rules.</a:t>
            </a:r>
          </a:p>
        </p:txBody>
      </p:sp>
      <p:grpSp>
        <p:nvGrpSpPr>
          <p:cNvPr id="29" name="Group 28"/>
          <p:cNvGrpSpPr/>
          <p:nvPr/>
        </p:nvGrpSpPr>
        <p:grpSpPr>
          <a:xfrm>
            <a:off x="1576307" y="3931539"/>
            <a:ext cx="309785" cy="436413"/>
            <a:chOff x="4428935" y="1944214"/>
            <a:chExt cx="326116" cy="415288"/>
          </a:xfrm>
        </p:grpSpPr>
        <p:pic>
          <p:nvPicPr>
            <p:cNvPr id="30" name="Picture 2" descr="Image result for human clipart"/>
            <p:cNvPicPr>
              <a:picLocks noChangeAspect="1" noChangeArrowheads="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flipH="1">
              <a:off x="4612475" y="1944214"/>
              <a:ext cx="142576" cy="354193"/>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2" descr="Image result for human clipart"/>
            <p:cNvPicPr>
              <a:picLocks noChangeAspect="1" noChangeArrowheads="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flipH="1">
              <a:off x="4523455" y="2005308"/>
              <a:ext cx="142576" cy="354194"/>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2" descr="Image result for human clipart"/>
            <p:cNvPicPr>
              <a:picLocks noChangeAspect="1" noChangeArrowheads="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flipH="1">
              <a:off x="4428935" y="1970725"/>
              <a:ext cx="142576" cy="354195"/>
            </a:xfrm>
            <a:prstGeom prst="rect">
              <a:avLst/>
            </a:prstGeom>
            <a:noFill/>
            <a:extLst>
              <a:ext uri="{909E8E84-426E-40DD-AFC4-6F175D3DCCD1}">
                <a14:hiddenFill xmlns:a14="http://schemas.microsoft.com/office/drawing/2010/main">
                  <a:solidFill>
                    <a:srgbClr val="FFFFFF"/>
                  </a:solidFill>
                </a14:hiddenFill>
              </a:ext>
            </a:extLst>
          </p:spPr>
        </p:pic>
      </p:grpSp>
      <p:pic>
        <p:nvPicPr>
          <p:cNvPr id="33" name="Picture 4"/>
          <p:cNvPicPr>
            <a:picLocks noChangeAspect="1" noChangeArrowheads="1"/>
          </p:cNvPicPr>
          <p:nvPr/>
        </p:nvPicPr>
        <p:blipFill>
          <a:blip r:embed="rId3" cstate="print">
            <a:duotone>
              <a:schemeClr val="accent2">
                <a:shade val="45000"/>
                <a:satMod val="135000"/>
              </a:schemeClr>
              <a:prstClr val="white"/>
            </a:duotone>
          </a:blip>
          <a:srcRect/>
          <a:stretch>
            <a:fillRect/>
          </a:stretch>
        </p:blipFill>
        <p:spPr bwMode="auto">
          <a:xfrm>
            <a:off x="1412516" y="3848911"/>
            <a:ext cx="266783" cy="153206"/>
          </a:xfrm>
          <a:prstGeom prst="rect">
            <a:avLst/>
          </a:prstGeom>
          <a:noFill/>
          <a:ln w="9525">
            <a:noFill/>
            <a:miter lim="800000"/>
            <a:headEnd/>
            <a:tailEnd/>
          </a:ln>
          <a:effectLst/>
        </p:spPr>
      </p:pic>
      <p:sp>
        <p:nvSpPr>
          <p:cNvPr id="35" name="Rectangle 34"/>
          <p:cNvSpPr/>
          <p:nvPr/>
        </p:nvSpPr>
        <p:spPr>
          <a:xfrm>
            <a:off x="1365885" y="4620768"/>
            <a:ext cx="7406640" cy="713232"/>
          </a:xfrm>
          <a:prstGeom prst="rect">
            <a:avLst/>
          </a:prstGeom>
          <a:no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031875" lvl="3"/>
            <a:r>
              <a:rPr lang="en-US" sz="1400" dirty="0">
                <a:solidFill>
                  <a:schemeClr val="bg1"/>
                </a:solidFill>
              </a:rPr>
              <a:t>The direct economic activity supported by like-kind exchange rules further supports more jobs, labor income, and value added at suppliers to businesses that make use of like-kind exchange rules.</a:t>
            </a:r>
          </a:p>
        </p:txBody>
      </p:sp>
      <p:pic>
        <p:nvPicPr>
          <p:cNvPr id="37" name="Picture 4"/>
          <p:cNvPicPr>
            <a:picLocks noChangeAspect="1" noChangeArrowheads="1"/>
          </p:cNvPicPr>
          <p:nvPr/>
        </p:nvPicPr>
        <p:blipFill>
          <a:blip r:embed="rId5" cstate="print">
            <a:duotone>
              <a:schemeClr val="accent5">
                <a:shade val="45000"/>
                <a:satMod val="135000"/>
              </a:schemeClr>
              <a:prstClr val="white"/>
            </a:duotone>
          </a:blip>
          <a:srcRect/>
          <a:stretch>
            <a:fillRect/>
          </a:stretch>
        </p:blipFill>
        <p:spPr bwMode="auto">
          <a:xfrm>
            <a:off x="1585832" y="4729498"/>
            <a:ext cx="255298" cy="216609"/>
          </a:xfrm>
          <a:prstGeom prst="rect">
            <a:avLst/>
          </a:prstGeom>
          <a:noFill/>
          <a:ln w="9525">
            <a:noFill/>
            <a:miter lim="800000"/>
            <a:headEnd/>
            <a:tailEnd/>
          </a:ln>
          <a:effectLst/>
        </p:spPr>
      </p:pic>
      <p:pic>
        <p:nvPicPr>
          <p:cNvPr id="38" name="Picture 3"/>
          <p:cNvPicPr>
            <a:picLocks noChangeAspect="1" noChangeArrowheads="1"/>
          </p:cNvPicPr>
          <p:nvPr/>
        </p:nvPicPr>
        <p:blipFill>
          <a:blip r:embed="rId6" cstate="print">
            <a:duotone>
              <a:schemeClr val="accent5">
                <a:shade val="45000"/>
                <a:satMod val="135000"/>
              </a:schemeClr>
              <a:prstClr val="white"/>
            </a:duotone>
          </a:blip>
          <a:srcRect/>
          <a:stretch>
            <a:fillRect/>
          </a:stretch>
        </p:blipFill>
        <p:spPr bwMode="auto">
          <a:xfrm>
            <a:off x="1401364" y="4837338"/>
            <a:ext cx="251860" cy="304522"/>
          </a:xfrm>
          <a:prstGeom prst="rect">
            <a:avLst/>
          </a:prstGeom>
          <a:noFill/>
          <a:ln w="9525">
            <a:noFill/>
            <a:miter lim="800000"/>
            <a:headEnd/>
            <a:tailEnd/>
          </a:ln>
          <a:effectLst/>
        </p:spPr>
      </p:pic>
      <p:pic>
        <p:nvPicPr>
          <p:cNvPr id="39" name="Picture 7"/>
          <p:cNvPicPr>
            <a:picLocks noChangeAspect="1" noChangeArrowheads="1"/>
          </p:cNvPicPr>
          <p:nvPr/>
        </p:nvPicPr>
        <p:blipFill>
          <a:blip r:embed="rId7" cstate="print">
            <a:duotone>
              <a:schemeClr val="accent5">
                <a:shade val="45000"/>
                <a:satMod val="135000"/>
              </a:schemeClr>
              <a:prstClr val="white"/>
            </a:duotone>
          </a:blip>
          <a:srcRect/>
          <a:stretch>
            <a:fillRect/>
          </a:stretch>
        </p:blipFill>
        <p:spPr bwMode="auto">
          <a:xfrm>
            <a:off x="1662818" y="4855603"/>
            <a:ext cx="294533" cy="372210"/>
          </a:xfrm>
          <a:prstGeom prst="rect">
            <a:avLst/>
          </a:prstGeom>
          <a:noFill/>
          <a:ln w="9525">
            <a:noFill/>
            <a:miter lim="800000"/>
            <a:headEnd/>
            <a:tailEnd/>
          </a:ln>
          <a:effectLst/>
        </p:spPr>
      </p:pic>
      <p:sp>
        <p:nvSpPr>
          <p:cNvPr id="41" name="Rectangle 40"/>
          <p:cNvSpPr/>
          <p:nvPr/>
        </p:nvSpPr>
        <p:spPr>
          <a:xfrm>
            <a:off x="1365885" y="5457976"/>
            <a:ext cx="7406640" cy="713232"/>
          </a:xfrm>
          <a:prstGeom prst="rect">
            <a:avLst/>
          </a:prstGeom>
          <a:no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031875" lvl="3"/>
            <a:r>
              <a:rPr lang="en-US" sz="1400" dirty="0">
                <a:solidFill>
                  <a:schemeClr val="bg1"/>
                </a:solidFill>
              </a:rPr>
              <a:t>Increased labor income from jobs supported by like-kind exchange rules further increases consumer spending, which then supports more jobs, labor income, and value added.</a:t>
            </a:r>
          </a:p>
        </p:txBody>
      </p:sp>
      <p:pic>
        <p:nvPicPr>
          <p:cNvPr id="44" name="Picture 7"/>
          <p:cNvPicPr>
            <a:picLocks noChangeAspect="1" noChangeArrowheads="1"/>
          </p:cNvPicPr>
          <p:nvPr/>
        </p:nvPicPr>
        <p:blipFill>
          <a:blip r:embed="rId8" cstate="print">
            <a:duotone>
              <a:schemeClr val="accent5">
                <a:shade val="45000"/>
                <a:satMod val="135000"/>
              </a:schemeClr>
              <a:prstClr val="white"/>
            </a:duotone>
          </a:blip>
          <a:srcRect/>
          <a:stretch>
            <a:fillRect/>
          </a:stretch>
        </p:blipFill>
        <p:spPr bwMode="auto">
          <a:xfrm>
            <a:off x="1422041" y="5772304"/>
            <a:ext cx="261125" cy="176473"/>
          </a:xfrm>
          <a:prstGeom prst="rect">
            <a:avLst/>
          </a:prstGeom>
          <a:noFill/>
          <a:ln w="9525">
            <a:noFill/>
            <a:miter lim="800000"/>
            <a:headEnd/>
            <a:tailEnd/>
          </a:ln>
          <a:effectLst/>
        </p:spPr>
      </p:pic>
      <p:pic>
        <p:nvPicPr>
          <p:cNvPr id="45" name="Picture 8"/>
          <p:cNvPicPr>
            <a:picLocks noChangeAspect="1" noChangeArrowheads="1"/>
          </p:cNvPicPr>
          <p:nvPr/>
        </p:nvPicPr>
        <p:blipFill>
          <a:blip r:embed="rId9" cstate="print">
            <a:duotone>
              <a:schemeClr val="accent5">
                <a:shade val="45000"/>
                <a:satMod val="135000"/>
              </a:schemeClr>
              <a:prstClr val="white"/>
            </a:duotone>
          </a:blip>
          <a:srcRect/>
          <a:stretch>
            <a:fillRect/>
          </a:stretch>
        </p:blipFill>
        <p:spPr bwMode="auto">
          <a:xfrm>
            <a:off x="1690251" y="5683309"/>
            <a:ext cx="235044" cy="396403"/>
          </a:xfrm>
          <a:prstGeom prst="rect">
            <a:avLst/>
          </a:prstGeom>
          <a:noFill/>
          <a:ln w="9525">
            <a:noFill/>
            <a:miter lim="800000"/>
            <a:headEnd/>
            <a:tailEnd/>
          </a:ln>
          <a:effectLst/>
        </p:spPr>
      </p:pic>
      <p:pic>
        <p:nvPicPr>
          <p:cNvPr id="46" name="Picture 4"/>
          <p:cNvPicPr>
            <a:picLocks noChangeAspect="1" noChangeArrowheads="1"/>
          </p:cNvPicPr>
          <p:nvPr/>
        </p:nvPicPr>
        <p:blipFill>
          <a:blip r:embed="rId3" cstate="print">
            <a:duotone>
              <a:schemeClr val="accent5">
                <a:shade val="45000"/>
                <a:satMod val="135000"/>
              </a:schemeClr>
              <a:prstClr val="white"/>
            </a:duotone>
          </a:blip>
          <a:srcRect/>
          <a:stretch>
            <a:fillRect/>
          </a:stretch>
        </p:blipFill>
        <p:spPr bwMode="auto">
          <a:xfrm>
            <a:off x="1422041" y="5564756"/>
            <a:ext cx="342900" cy="194680"/>
          </a:xfrm>
          <a:prstGeom prst="rect">
            <a:avLst/>
          </a:prstGeom>
          <a:noFill/>
          <a:ln w="9525">
            <a:noFill/>
            <a:miter lim="800000"/>
            <a:headEnd/>
            <a:tailEnd/>
          </a:ln>
          <a:effectLst/>
        </p:spPr>
      </p:pic>
      <p:sp>
        <p:nvSpPr>
          <p:cNvPr id="3" name="Rectangle 2"/>
          <p:cNvSpPr/>
          <p:nvPr/>
        </p:nvSpPr>
        <p:spPr>
          <a:xfrm>
            <a:off x="457200" y="1184398"/>
            <a:ext cx="840316" cy="1554480"/>
          </a:xfrm>
          <a:prstGeom prst="rect">
            <a:avLst/>
          </a:prstGeom>
          <a:solidFill>
            <a:srgbClr val="646464">
              <a:alpha val="5098"/>
            </a:srgbClr>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nchorCtr="0"/>
          <a:lstStyle/>
          <a:p>
            <a:pPr algn="ctr"/>
            <a:r>
              <a:rPr lang="en-US" sz="1000" b="1" dirty="0">
                <a:solidFill>
                  <a:schemeClr val="bg1"/>
                </a:solidFill>
              </a:rPr>
              <a:t>Like-kind exchange rules</a:t>
            </a:r>
          </a:p>
        </p:txBody>
      </p:sp>
      <p:sp>
        <p:nvSpPr>
          <p:cNvPr id="43" name="Rectangle 42"/>
          <p:cNvSpPr/>
          <p:nvPr/>
        </p:nvSpPr>
        <p:spPr>
          <a:xfrm>
            <a:off x="457201" y="2902583"/>
            <a:ext cx="840316" cy="1554480"/>
          </a:xfrm>
          <a:prstGeom prst="rect">
            <a:avLst/>
          </a:prstGeom>
          <a:solidFill>
            <a:srgbClr val="BFAD00">
              <a:alpha val="5098"/>
            </a:srgbClr>
          </a:solidFill>
          <a:ln w="158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nchorCtr="0"/>
          <a:lstStyle/>
          <a:p>
            <a:pPr algn="ctr"/>
            <a:r>
              <a:rPr lang="en-US" sz="1000" b="1" dirty="0">
                <a:solidFill>
                  <a:schemeClr val="accent2">
                    <a:lumMod val="75000"/>
                  </a:schemeClr>
                </a:solidFill>
              </a:rPr>
              <a:t>Direct economic activity supported</a:t>
            </a:r>
          </a:p>
        </p:txBody>
      </p:sp>
      <p:sp>
        <p:nvSpPr>
          <p:cNvPr id="50" name="Rectangle 49"/>
          <p:cNvSpPr/>
          <p:nvPr/>
        </p:nvSpPr>
        <p:spPr>
          <a:xfrm>
            <a:off x="457200" y="4620768"/>
            <a:ext cx="840316" cy="1550708"/>
          </a:xfrm>
          <a:prstGeom prst="rect">
            <a:avLst/>
          </a:prstGeom>
          <a:solidFill>
            <a:srgbClr val="007A82">
              <a:alpha val="5098"/>
            </a:srgbClr>
          </a:solidFill>
          <a:ln w="158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nchorCtr="0"/>
          <a:lstStyle/>
          <a:p>
            <a:pPr algn="ctr"/>
            <a:r>
              <a:rPr lang="en-US" sz="1050" b="1" dirty="0">
                <a:solidFill>
                  <a:schemeClr val="accent5">
                    <a:lumMod val="75000"/>
                  </a:schemeClr>
                </a:solidFill>
              </a:rPr>
              <a:t>Spillover economic activity</a:t>
            </a:r>
          </a:p>
        </p:txBody>
      </p:sp>
      <p:sp>
        <p:nvSpPr>
          <p:cNvPr id="34" name="Rectangle 33">
            <a:extLst>
              <a:ext uri="{FF2B5EF4-FFF2-40B4-BE49-F238E27FC236}">
                <a16:creationId xmlns:a16="http://schemas.microsoft.com/office/drawing/2014/main" id="{B71B6489-9181-4C28-BA91-D155B15FEE5C}"/>
              </a:ext>
            </a:extLst>
          </p:cNvPr>
          <p:cNvSpPr/>
          <p:nvPr/>
        </p:nvSpPr>
        <p:spPr>
          <a:xfrm>
            <a:off x="1356360" y="2022134"/>
            <a:ext cx="7406640" cy="713232"/>
          </a:xfrm>
          <a:prstGeom prst="rect">
            <a:avLst/>
          </a:prstGeom>
          <a:no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031875" lvl="3"/>
            <a:r>
              <a:rPr lang="en-US" sz="1400" dirty="0">
                <a:solidFill>
                  <a:schemeClr val="bg1"/>
                </a:solidFill>
              </a:rPr>
              <a:t>Section 1031 like-kind exchange rules allow the business to defer tax on gains or losses as a result of the like kind exchange.</a:t>
            </a:r>
          </a:p>
        </p:txBody>
      </p:sp>
      <p:pic>
        <p:nvPicPr>
          <p:cNvPr id="47" name="Picture 4">
            <a:extLst>
              <a:ext uri="{FF2B5EF4-FFF2-40B4-BE49-F238E27FC236}">
                <a16:creationId xmlns:a16="http://schemas.microsoft.com/office/drawing/2014/main" id="{6B780BA2-4839-4B8C-98F3-8DB469483F03}"/>
              </a:ext>
            </a:extLst>
          </p:cNvPr>
          <p:cNvPicPr>
            <a:picLocks noChangeAspect="1" noChangeArrowheads="1"/>
          </p:cNvPicPr>
          <p:nvPr/>
        </p:nvPicPr>
        <p:blipFill>
          <a:blip r:embed="rId3" cstate="print">
            <a:duotone>
              <a:schemeClr val="accent3">
                <a:shade val="45000"/>
                <a:satMod val="135000"/>
              </a:schemeClr>
              <a:prstClr val="white"/>
            </a:duotone>
          </a:blip>
          <a:srcRect/>
          <a:stretch>
            <a:fillRect/>
          </a:stretch>
        </p:blipFill>
        <p:spPr bwMode="auto">
          <a:xfrm>
            <a:off x="1775930" y="1630187"/>
            <a:ext cx="382338" cy="219566"/>
          </a:xfrm>
          <a:prstGeom prst="rect">
            <a:avLst/>
          </a:prstGeom>
          <a:noFill/>
          <a:ln w="9525">
            <a:noFill/>
            <a:miter lim="800000"/>
            <a:headEnd/>
            <a:tailEnd/>
          </a:ln>
          <a:effectLst/>
        </p:spPr>
      </p:pic>
      <p:sp>
        <p:nvSpPr>
          <p:cNvPr id="48" name="Down Arrow 16">
            <a:extLst>
              <a:ext uri="{FF2B5EF4-FFF2-40B4-BE49-F238E27FC236}">
                <a16:creationId xmlns:a16="http://schemas.microsoft.com/office/drawing/2014/main" id="{E7C0C811-97D3-4AA4-906A-E13694E250EA}"/>
              </a:ext>
            </a:extLst>
          </p:cNvPr>
          <p:cNvSpPr/>
          <p:nvPr/>
        </p:nvSpPr>
        <p:spPr>
          <a:xfrm flipV="1">
            <a:off x="2042713" y="3841776"/>
            <a:ext cx="190229" cy="517341"/>
          </a:xfrm>
          <a:prstGeom prst="downArrow">
            <a:avLst/>
          </a:prstGeom>
          <a:solidFill>
            <a:schemeClr val="accent2">
              <a:lumMod val="75000"/>
            </a:schemeClr>
          </a:solidFill>
          <a:ln w="190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Down Arrow 16">
            <a:extLst>
              <a:ext uri="{FF2B5EF4-FFF2-40B4-BE49-F238E27FC236}">
                <a16:creationId xmlns:a16="http://schemas.microsoft.com/office/drawing/2014/main" id="{BDCD49E1-3B95-454B-92C8-9A18DFD65DE3}"/>
              </a:ext>
            </a:extLst>
          </p:cNvPr>
          <p:cNvSpPr/>
          <p:nvPr/>
        </p:nvSpPr>
        <p:spPr>
          <a:xfrm flipV="1">
            <a:off x="2042713" y="4741658"/>
            <a:ext cx="190229" cy="517341"/>
          </a:xfrm>
          <a:prstGeom prst="downArrow">
            <a:avLst/>
          </a:prstGeom>
          <a:solidFill>
            <a:srgbClr val="00838E"/>
          </a:solidFill>
          <a:ln w="19050">
            <a:solidFill>
              <a:srgbClr val="0083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Down Arrow 16">
            <a:extLst>
              <a:ext uri="{FF2B5EF4-FFF2-40B4-BE49-F238E27FC236}">
                <a16:creationId xmlns:a16="http://schemas.microsoft.com/office/drawing/2014/main" id="{E4812866-657D-46A1-8970-25FF896F9594}"/>
              </a:ext>
            </a:extLst>
          </p:cNvPr>
          <p:cNvSpPr/>
          <p:nvPr/>
        </p:nvSpPr>
        <p:spPr>
          <a:xfrm flipV="1">
            <a:off x="2042713" y="5578659"/>
            <a:ext cx="190229" cy="517341"/>
          </a:xfrm>
          <a:prstGeom prst="downArrow">
            <a:avLst/>
          </a:prstGeom>
          <a:solidFill>
            <a:srgbClr val="00838E"/>
          </a:solidFill>
          <a:ln w="19050">
            <a:solidFill>
              <a:srgbClr val="0083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2" name="Group 51">
            <a:extLst>
              <a:ext uri="{FF2B5EF4-FFF2-40B4-BE49-F238E27FC236}">
                <a16:creationId xmlns:a16="http://schemas.microsoft.com/office/drawing/2014/main" id="{A2889FCA-DF19-4230-81A0-172D1FC12BAA}"/>
              </a:ext>
            </a:extLst>
          </p:cNvPr>
          <p:cNvGrpSpPr/>
          <p:nvPr/>
        </p:nvGrpSpPr>
        <p:grpSpPr>
          <a:xfrm>
            <a:off x="1398030" y="1275711"/>
            <a:ext cx="541992" cy="426147"/>
            <a:chOff x="2652713" y="1281113"/>
            <a:chExt cx="1663700" cy="1308100"/>
          </a:xfrm>
          <a:solidFill>
            <a:srgbClr val="6A6A6A"/>
          </a:solidFill>
        </p:grpSpPr>
        <p:sp>
          <p:nvSpPr>
            <p:cNvPr id="53" name="Freeform 5">
              <a:extLst>
                <a:ext uri="{FF2B5EF4-FFF2-40B4-BE49-F238E27FC236}">
                  <a16:creationId xmlns:a16="http://schemas.microsoft.com/office/drawing/2014/main" id="{2FB664E1-F3FE-4CCA-827C-80F4DE14DE45}"/>
                </a:ext>
              </a:extLst>
            </p:cNvPr>
            <p:cNvSpPr>
              <a:spLocks noEditPoints="1"/>
            </p:cNvSpPr>
            <p:nvPr/>
          </p:nvSpPr>
          <p:spPr bwMode="auto">
            <a:xfrm>
              <a:off x="3201988" y="1414463"/>
              <a:ext cx="409575" cy="1174750"/>
            </a:xfrm>
            <a:custGeom>
              <a:avLst/>
              <a:gdLst>
                <a:gd name="T0" fmla="*/ 258 w 258"/>
                <a:gd name="T1" fmla="*/ 740 h 740"/>
                <a:gd name="T2" fmla="*/ 0 w 258"/>
                <a:gd name="T3" fmla="*/ 740 h 740"/>
                <a:gd name="T4" fmla="*/ 0 w 258"/>
                <a:gd name="T5" fmla="*/ 0 h 740"/>
                <a:gd name="T6" fmla="*/ 258 w 258"/>
                <a:gd name="T7" fmla="*/ 0 h 740"/>
                <a:gd name="T8" fmla="*/ 258 w 258"/>
                <a:gd name="T9" fmla="*/ 740 h 740"/>
                <a:gd name="T10" fmla="*/ 18 w 258"/>
                <a:gd name="T11" fmla="*/ 722 h 740"/>
                <a:gd name="T12" fmla="*/ 240 w 258"/>
                <a:gd name="T13" fmla="*/ 722 h 740"/>
                <a:gd name="T14" fmla="*/ 240 w 258"/>
                <a:gd name="T15" fmla="*/ 18 h 740"/>
                <a:gd name="T16" fmla="*/ 18 w 258"/>
                <a:gd name="T17" fmla="*/ 18 h 740"/>
                <a:gd name="T18" fmla="*/ 18 w 258"/>
                <a:gd name="T19" fmla="*/ 722 h 7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8" h="740">
                  <a:moveTo>
                    <a:pt x="258" y="740"/>
                  </a:moveTo>
                  <a:lnTo>
                    <a:pt x="0" y="740"/>
                  </a:lnTo>
                  <a:lnTo>
                    <a:pt x="0" y="0"/>
                  </a:lnTo>
                  <a:lnTo>
                    <a:pt x="258" y="0"/>
                  </a:lnTo>
                  <a:lnTo>
                    <a:pt x="258" y="740"/>
                  </a:lnTo>
                  <a:close/>
                  <a:moveTo>
                    <a:pt x="18" y="722"/>
                  </a:moveTo>
                  <a:lnTo>
                    <a:pt x="240" y="722"/>
                  </a:lnTo>
                  <a:lnTo>
                    <a:pt x="240" y="18"/>
                  </a:lnTo>
                  <a:lnTo>
                    <a:pt x="18" y="18"/>
                  </a:lnTo>
                  <a:lnTo>
                    <a:pt x="18" y="722"/>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54" name="Freeform 6">
              <a:extLst>
                <a:ext uri="{FF2B5EF4-FFF2-40B4-BE49-F238E27FC236}">
                  <a16:creationId xmlns:a16="http://schemas.microsoft.com/office/drawing/2014/main" id="{6A0ADC1C-3DD5-409D-A0C8-C6A97E37F555}"/>
                </a:ext>
              </a:extLst>
            </p:cNvPr>
            <p:cNvSpPr>
              <a:spLocks noEditPoints="1"/>
            </p:cNvSpPr>
            <p:nvPr/>
          </p:nvSpPr>
          <p:spPr bwMode="auto">
            <a:xfrm>
              <a:off x="2811463" y="1973263"/>
              <a:ext cx="419100" cy="615950"/>
            </a:xfrm>
            <a:custGeom>
              <a:avLst/>
              <a:gdLst>
                <a:gd name="T0" fmla="*/ 264 w 264"/>
                <a:gd name="T1" fmla="*/ 388 h 388"/>
                <a:gd name="T2" fmla="*/ 0 w 264"/>
                <a:gd name="T3" fmla="*/ 388 h 388"/>
                <a:gd name="T4" fmla="*/ 0 w 264"/>
                <a:gd name="T5" fmla="*/ 0 h 388"/>
                <a:gd name="T6" fmla="*/ 264 w 264"/>
                <a:gd name="T7" fmla="*/ 0 h 388"/>
                <a:gd name="T8" fmla="*/ 264 w 264"/>
                <a:gd name="T9" fmla="*/ 388 h 388"/>
                <a:gd name="T10" fmla="*/ 18 w 264"/>
                <a:gd name="T11" fmla="*/ 370 h 388"/>
                <a:gd name="T12" fmla="*/ 246 w 264"/>
                <a:gd name="T13" fmla="*/ 370 h 388"/>
                <a:gd name="T14" fmla="*/ 246 w 264"/>
                <a:gd name="T15" fmla="*/ 18 h 388"/>
                <a:gd name="T16" fmla="*/ 18 w 264"/>
                <a:gd name="T17" fmla="*/ 18 h 388"/>
                <a:gd name="T18" fmla="*/ 18 w 264"/>
                <a:gd name="T19" fmla="*/ 370 h 3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4" h="388">
                  <a:moveTo>
                    <a:pt x="264" y="388"/>
                  </a:moveTo>
                  <a:lnTo>
                    <a:pt x="0" y="388"/>
                  </a:lnTo>
                  <a:lnTo>
                    <a:pt x="0" y="0"/>
                  </a:lnTo>
                  <a:lnTo>
                    <a:pt x="264" y="0"/>
                  </a:lnTo>
                  <a:lnTo>
                    <a:pt x="264" y="388"/>
                  </a:lnTo>
                  <a:close/>
                  <a:moveTo>
                    <a:pt x="18" y="370"/>
                  </a:moveTo>
                  <a:lnTo>
                    <a:pt x="246" y="370"/>
                  </a:lnTo>
                  <a:lnTo>
                    <a:pt x="246" y="18"/>
                  </a:lnTo>
                  <a:lnTo>
                    <a:pt x="18" y="18"/>
                  </a:lnTo>
                  <a:lnTo>
                    <a:pt x="18" y="370"/>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55" name="Rectangle 54">
              <a:extLst>
                <a:ext uri="{FF2B5EF4-FFF2-40B4-BE49-F238E27FC236}">
                  <a16:creationId xmlns:a16="http://schemas.microsoft.com/office/drawing/2014/main" id="{62703F52-8530-49D1-8CEA-E0666F841F9F}"/>
                </a:ext>
              </a:extLst>
            </p:cNvPr>
            <p:cNvSpPr>
              <a:spLocks noChangeArrowheads="1"/>
            </p:cNvSpPr>
            <p:nvPr/>
          </p:nvSpPr>
          <p:spPr bwMode="auto">
            <a:xfrm>
              <a:off x="2890838" y="2068513"/>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56" name="Rectangle 55">
              <a:extLst>
                <a:ext uri="{FF2B5EF4-FFF2-40B4-BE49-F238E27FC236}">
                  <a16:creationId xmlns:a16="http://schemas.microsoft.com/office/drawing/2014/main" id="{E274D6A3-C9CE-4CE6-8BE7-C5124B1925F7}"/>
                </a:ext>
              </a:extLst>
            </p:cNvPr>
            <p:cNvSpPr>
              <a:spLocks noChangeArrowheads="1"/>
            </p:cNvSpPr>
            <p:nvPr/>
          </p:nvSpPr>
          <p:spPr bwMode="auto">
            <a:xfrm>
              <a:off x="2967038" y="2068513"/>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57" name="Rectangle 9">
              <a:extLst>
                <a:ext uri="{FF2B5EF4-FFF2-40B4-BE49-F238E27FC236}">
                  <a16:creationId xmlns:a16="http://schemas.microsoft.com/office/drawing/2014/main" id="{1CA5C0BB-A2AC-43DF-91CA-7CFB8B29DC4D}"/>
                </a:ext>
              </a:extLst>
            </p:cNvPr>
            <p:cNvSpPr>
              <a:spLocks noChangeArrowheads="1"/>
            </p:cNvSpPr>
            <p:nvPr/>
          </p:nvSpPr>
          <p:spPr bwMode="auto">
            <a:xfrm>
              <a:off x="3046413" y="2068513"/>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58" name="Rectangle 10">
              <a:extLst>
                <a:ext uri="{FF2B5EF4-FFF2-40B4-BE49-F238E27FC236}">
                  <a16:creationId xmlns:a16="http://schemas.microsoft.com/office/drawing/2014/main" id="{30BBD4AC-9A36-4557-AB1D-47F98BBFBC5C}"/>
                </a:ext>
              </a:extLst>
            </p:cNvPr>
            <p:cNvSpPr>
              <a:spLocks noChangeArrowheads="1"/>
            </p:cNvSpPr>
            <p:nvPr/>
          </p:nvSpPr>
          <p:spPr bwMode="auto">
            <a:xfrm>
              <a:off x="3122613" y="2068513"/>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59" name="Rectangle 11">
              <a:extLst>
                <a:ext uri="{FF2B5EF4-FFF2-40B4-BE49-F238E27FC236}">
                  <a16:creationId xmlns:a16="http://schemas.microsoft.com/office/drawing/2014/main" id="{68772ADF-04E3-47F7-ABCC-B0ADD4B72166}"/>
                </a:ext>
              </a:extLst>
            </p:cNvPr>
            <p:cNvSpPr>
              <a:spLocks noChangeArrowheads="1"/>
            </p:cNvSpPr>
            <p:nvPr/>
          </p:nvSpPr>
          <p:spPr bwMode="auto">
            <a:xfrm>
              <a:off x="2890838" y="2144713"/>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60" name="Rectangle 12">
              <a:extLst>
                <a:ext uri="{FF2B5EF4-FFF2-40B4-BE49-F238E27FC236}">
                  <a16:creationId xmlns:a16="http://schemas.microsoft.com/office/drawing/2014/main" id="{EC5404B5-26F9-4A78-9B69-198C3F50B794}"/>
                </a:ext>
              </a:extLst>
            </p:cNvPr>
            <p:cNvSpPr>
              <a:spLocks noChangeArrowheads="1"/>
            </p:cNvSpPr>
            <p:nvPr/>
          </p:nvSpPr>
          <p:spPr bwMode="auto">
            <a:xfrm>
              <a:off x="2967038" y="2144713"/>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61" name="Rectangle 13">
              <a:extLst>
                <a:ext uri="{FF2B5EF4-FFF2-40B4-BE49-F238E27FC236}">
                  <a16:creationId xmlns:a16="http://schemas.microsoft.com/office/drawing/2014/main" id="{773D3B3D-4569-4F49-B7A0-E9416E5A9CA9}"/>
                </a:ext>
              </a:extLst>
            </p:cNvPr>
            <p:cNvSpPr>
              <a:spLocks noChangeArrowheads="1"/>
            </p:cNvSpPr>
            <p:nvPr/>
          </p:nvSpPr>
          <p:spPr bwMode="auto">
            <a:xfrm>
              <a:off x="3046413" y="2144713"/>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62" name="Rectangle 14">
              <a:extLst>
                <a:ext uri="{FF2B5EF4-FFF2-40B4-BE49-F238E27FC236}">
                  <a16:creationId xmlns:a16="http://schemas.microsoft.com/office/drawing/2014/main" id="{CC3F18C9-653B-41EC-8EF5-6E51861D7CC1}"/>
                </a:ext>
              </a:extLst>
            </p:cNvPr>
            <p:cNvSpPr>
              <a:spLocks noChangeArrowheads="1"/>
            </p:cNvSpPr>
            <p:nvPr/>
          </p:nvSpPr>
          <p:spPr bwMode="auto">
            <a:xfrm>
              <a:off x="3122613" y="2144713"/>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63" name="Rectangle 15">
              <a:extLst>
                <a:ext uri="{FF2B5EF4-FFF2-40B4-BE49-F238E27FC236}">
                  <a16:creationId xmlns:a16="http://schemas.microsoft.com/office/drawing/2014/main" id="{B0B0A15E-2EAA-4851-9873-C9DC634B73DC}"/>
                </a:ext>
              </a:extLst>
            </p:cNvPr>
            <p:cNvSpPr>
              <a:spLocks noChangeArrowheads="1"/>
            </p:cNvSpPr>
            <p:nvPr/>
          </p:nvSpPr>
          <p:spPr bwMode="auto">
            <a:xfrm>
              <a:off x="2890838" y="222408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64" name="Rectangle 16">
              <a:extLst>
                <a:ext uri="{FF2B5EF4-FFF2-40B4-BE49-F238E27FC236}">
                  <a16:creationId xmlns:a16="http://schemas.microsoft.com/office/drawing/2014/main" id="{7AA2E858-E9E8-4A87-A2B9-0D40A55B94DA}"/>
                </a:ext>
              </a:extLst>
            </p:cNvPr>
            <p:cNvSpPr>
              <a:spLocks noChangeArrowheads="1"/>
            </p:cNvSpPr>
            <p:nvPr/>
          </p:nvSpPr>
          <p:spPr bwMode="auto">
            <a:xfrm>
              <a:off x="2967038" y="222408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65" name="Rectangle 17">
              <a:extLst>
                <a:ext uri="{FF2B5EF4-FFF2-40B4-BE49-F238E27FC236}">
                  <a16:creationId xmlns:a16="http://schemas.microsoft.com/office/drawing/2014/main" id="{98BB9738-5864-4034-8A41-041B8071F3A0}"/>
                </a:ext>
              </a:extLst>
            </p:cNvPr>
            <p:cNvSpPr>
              <a:spLocks noChangeArrowheads="1"/>
            </p:cNvSpPr>
            <p:nvPr/>
          </p:nvSpPr>
          <p:spPr bwMode="auto">
            <a:xfrm>
              <a:off x="3046413" y="222408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66" name="Rectangle 18">
              <a:extLst>
                <a:ext uri="{FF2B5EF4-FFF2-40B4-BE49-F238E27FC236}">
                  <a16:creationId xmlns:a16="http://schemas.microsoft.com/office/drawing/2014/main" id="{7DC37422-E826-4F45-8622-3B0BB91D6DB9}"/>
                </a:ext>
              </a:extLst>
            </p:cNvPr>
            <p:cNvSpPr>
              <a:spLocks noChangeArrowheads="1"/>
            </p:cNvSpPr>
            <p:nvPr/>
          </p:nvSpPr>
          <p:spPr bwMode="auto">
            <a:xfrm>
              <a:off x="3122613" y="222408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67" name="Rectangle 19">
              <a:extLst>
                <a:ext uri="{FF2B5EF4-FFF2-40B4-BE49-F238E27FC236}">
                  <a16:creationId xmlns:a16="http://schemas.microsoft.com/office/drawing/2014/main" id="{65B84842-5110-4651-9965-534D4360BE17}"/>
                </a:ext>
              </a:extLst>
            </p:cNvPr>
            <p:cNvSpPr>
              <a:spLocks noChangeArrowheads="1"/>
            </p:cNvSpPr>
            <p:nvPr/>
          </p:nvSpPr>
          <p:spPr bwMode="auto">
            <a:xfrm>
              <a:off x="2890838" y="230028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68" name="Rectangle 20">
              <a:extLst>
                <a:ext uri="{FF2B5EF4-FFF2-40B4-BE49-F238E27FC236}">
                  <a16:creationId xmlns:a16="http://schemas.microsoft.com/office/drawing/2014/main" id="{FF582C95-B601-44E4-8768-675D301C2539}"/>
                </a:ext>
              </a:extLst>
            </p:cNvPr>
            <p:cNvSpPr>
              <a:spLocks noChangeArrowheads="1"/>
            </p:cNvSpPr>
            <p:nvPr/>
          </p:nvSpPr>
          <p:spPr bwMode="auto">
            <a:xfrm>
              <a:off x="2967038" y="230028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69" name="Rectangle 21">
              <a:extLst>
                <a:ext uri="{FF2B5EF4-FFF2-40B4-BE49-F238E27FC236}">
                  <a16:creationId xmlns:a16="http://schemas.microsoft.com/office/drawing/2014/main" id="{2B3515E9-870F-4233-8CF0-81BE03B76DF6}"/>
                </a:ext>
              </a:extLst>
            </p:cNvPr>
            <p:cNvSpPr>
              <a:spLocks noChangeArrowheads="1"/>
            </p:cNvSpPr>
            <p:nvPr/>
          </p:nvSpPr>
          <p:spPr bwMode="auto">
            <a:xfrm>
              <a:off x="3046413" y="230028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70" name="Rectangle 22">
              <a:extLst>
                <a:ext uri="{FF2B5EF4-FFF2-40B4-BE49-F238E27FC236}">
                  <a16:creationId xmlns:a16="http://schemas.microsoft.com/office/drawing/2014/main" id="{E22C618D-BBA7-4884-AEC7-4CFF4C34418E}"/>
                </a:ext>
              </a:extLst>
            </p:cNvPr>
            <p:cNvSpPr>
              <a:spLocks noChangeArrowheads="1"/>
            </p:cNvSpPr>
            <p:nvPr/>
          </p:nvSpPr>
          <p:spPr bwMode="auto">
            <a:xfrm>
              <a:off x="3122613" y="230028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71" name="Freeform 23">
              <a:extLst>
                <a:ext uri="{FF2B5EF4-FFF2-40B4-BE49-F238E27FC236}">
                  <a16:creationId xmlns:a16="http://schemas.microsoft.com/office/drawing/2014/main" id="{5E7764A8-5D5B-438B-B849-8C795F6CF32E}"/>
                </a:ext>
              </a:extLst>
            </p:cNvPr>
            <p:cNvSpPr>
              <a:spLocks noEditPoints="1"/>
            </p:cNvSpPr>
            <p:nvPr/>
          </p:nvSpPr>
          <p:spPr bwMode="auto">
            <a:xfrm>
              <a:off x="2890838" y="2389188"/>
              <a:ext cx="260350" cy="114300"/>
            </a:xfrm>
            <a:custGeom>
              <a:avLst/>
              <a:gdLst>
                <a:gd name="T0" fmla="*/ 164 w 164"/>
                <a:gd name="T1" fmla="*/ 72 h 72"/>
                <a:gd name="T2" fmla="*/ 0 w 164"/>
                <a:gd name="T3" fmla="*/ 72 h 72"/>
                <a:gd name="T4" fmla="*/ 0 w 164"/>
                <a:gd name="T5" fmla="*/ 0 h 72"/>
                <a:gd name="T6" fmla="*/ 164 w 164"/>
                <a:gd name="T7" fmla="*/ 0 h 72"/>
                <a:gd name="T8" fmla="*/ 164 w 164"/>
                <a:gd name="T9" fmla="*/ 72 h 72"/>
                <a:gd name="T10" fmla="*/ 18 w 164"/>
                <a:gd name="T11" fmla="*/ 54 h 72"/>
                <a:gd name="T12" fmla="*/ 146 w 164"/>
                <a:gd name="T13" fmla="*/ 54 h 72"/>
                <a:gd name="T14" fmla="*/ 146 w 164"/>
                <a:gd name="T15" fmla="*/ 18 h 72"/>
                <a:gd name="T16" fmla="*/ 18 w 164"/>
                <a:gd name="T17" fmla="*/ 18 h 72"/>
                <a:gd name="T18" fmla="*/ 18 w 164"/>
                <a:gd name="T19" fmla="*/ 54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4" h="72">
                  <a:moveTo>
                    <a:pt x="164" y="72"/>
                  </a:moveTo>
                  <a:lnTo>
                    <a:pt x="0" y="72"/>
                  </a:lnTo>
                  <a:lnTo>
                    <a:pt x="0" y="0"/>
                  </a:lnTo>
                  <a:lnTo>
                    <a:pt x="164" y="0"/>
                  </a:lnTo>
                  <a:lnTo>
                    <a:pt x="164" y="72"/>
                  </a:lnTo>
                  <a:close/>
                  <a:moveTo>
                    <a:pt x="18" y="54"/>
                  </a:moveTo>
                  <a:lnTo>
                    <a:pt x="146" y="54"/>
                  </a:lnTo>
                  <a:lnTo>
                    <a:pt x="146" y="18"/>
                  </a:lnTo>
                  <a:lnTo>
                    <a:pt x="18" y="18"/>
                  </a:lnTo>
                  <a:lnTo>
                    <a:pt x="18" y="54"/>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72" name="Freeform 24">
              <a:extLst>
                <a:ext uri="{FF2B5EF4-FFF2-40B4-BE49-F238E27FC236}">
                  <a16:creationId xmlns:a16="http://schemas.microsoft.com/office/drawing/2014/main" id="{FCD3C2CA-FA4E-4A0F-B27D-C477617288A6}"/>
                </a:ext>
              </a:extLst>
            </p:cNvPr>
            <p:cNvSpPr>
              <a:spLocks/>
            </p:cNvSpPr>
            <p:nvPr/>
          </p:nvSpPr>
          <p:spPr bwMode="auto">
            <a:xfrm>
              <a:off x="3582988" y="1795463"/>
              <a:ext cx="419100" cy="793750"/>
            </a:xfrm>
            <a:custGeom>
              <a:avLst/>
              <a:gdLst>
                <a:gd name="T0" fmla="*/ 264 w 264"/>
                <a:gd name="T1" fmla="*/ 500 h 500"/>
                <a:gd name="T2" fmla="*/ 0 w 264"/>
                <a:gd name="T3" fmla="*/ 500 h 500"/>
                <a:gd name="T4" fmla="*/ 0 w 264"/>
                <a:gd name="T5" fmla="*/ 0 h 500"/>
                <a:gd name="T6" fmla="*/ 264 w 264"/>
                <a:gd name="T7" fmla="*/ 0 h 500"/>
                <a:gd name="T8" fmla="*/ 264 w 264"/>
                <a:gd name="T9" fmla="*/ 250 h 500"/>
                <a:gd name="T10" fmla="*/ 246 w 264"/>
                <a:gd name="T11" fmla="*/ 250 h 500"/>
                <a:gd name="T12" fmla="*/ 246 w 264"/>
                <a:gd name="T13" fmla="*/ 18 h 500"/>
                <a:gd name="T14" fmla="*/ 18 w 264"/>
                <a:gd name="T15" fmla="*/ 18 h 500"/>
                <a:gd name="T16" fmla="*/ 18 w 264"/>
                <a:gd name="T17" fmla="*/ 482 h 500"/>
                <a:gd name="T18" fmla="*/ 264 w 264"/>
                <a:gd name="T19" fmla="*/ 482 h 500"/>
                <a:gd name="T20" fmla="*/ 264 w 264"/>
                <a:gd name="T21" fmla="*/ 500 h 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4" h="500">
                  <a:moveTo>
                    <a:pt x="264" y="500"/>
                  </a:moveTo>
                  <a:lnTo>
                    <a:pt x="0" y="500"/>
                  </a:lnTo>
                  <a:lnTo>
                    <a:pt x="0" y="0"/>
                  </a:lnTo>
                  <a:lnTo>
                    <a:pt x="264" y="0"/>
                  </a:lnTo>
                  <a:lnTo>
                    <a:pt x="264" y="250"/>
                  </a:lnTo>
                  <a:lnTo>
                    <a:pt x="246" y="250"/>
                  </a:lnTo>
                  <a:lnTo>
                    <a:pt x="246" y="18"/>
                  </a:lnTo>
                  <a:lnTo>
                    <a:pt x="18" y="18"/>
                  </a:lnTo>
                  <a:lnTo>
                    <a:pt x="18" y="482"/>
                  </a:lnTo>
                  <a:lnTo>
                    <a:pt x="264" y="482"/>
                  </a:lnTo>
                  <a:lnTo>
                    <a:pt x="264" y="500"/>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73" name="Rectangle 25">
              <a:extLst>
                <a:ext uri="{FF2B5EF4-FFF2-40B4-BE49-F238E27FC236}">
                  <a16:creationId xmlns:a16="http://schemas.microsoft.com/office/drawing/2014/main" id="{012A951B-C13A-43BD-A880-283EF7EC49F0}"/>
                </a:ext>
              </a:extLst>
            </p:cNvPr>
            <p:cNvSpPr>
              <a:spLocks noChangeArrowheads="1"/>
            </p:cNvSpPr>
            <p:nvPr/>
          </p:nvSpPr>
          <p:spPr bwMode="auto">
            <a:xfrm>
              <a:off x="3662363" y="2068513"/>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74" name="Rectangle 26">
              <a:extLst>
                <a:ext uri="{FF2B5EF4-FFF2-40B4-BE49-F238E27FC236}">
                  <a16:creationId xmlns:a16="http://schemas.microsoft.com/office/drawing/2014/main" id="{94885FE9-FF27-4B4E-9799-6CA003908161}"/>
                </a:ext>
              </a:extLst>
            </p:cNvPr>
            <p:cNvSpPr>
              <a:spLocks noChangeArrowheads="1"/>
            </p:cNvSpPr>
            <p:nvPr/>
          </p:nvSpPr>
          <p:spPr bwMode="auto">
            <a:xfrm>
              <a:off x="3738563" y="2068513"/>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75" name="Rectangle 27">
              <a:extLst>
                <a:ext uri="{FF2B5EF4-FFF2-40B4-BE49-F238E27FC236}">
                  <a16:creationId xmlns:a16="http://schemas.microsoft.com/office/drawing/2014/main" id="{20B0CB1C-B666-4624-A943-3B4023D89577}"/>
                </a:ext>
              </a:extLst>
            </p:cNvPr>
            <p:cNvSpPr>
              <a:spLocks noChangeArrowheads="1"/>
            </p:cNvSpPr>
            <p:nvPr/>
          </p:nvSpPr>
          <p:spPr bwMode="auto">
            <a:xfrm>
              <a:off x="3817938" y="2068513"/>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76" name="Rectangle 28">
              <a:extLst>
                <a:ext uri="{FF2B5EF4-FFF2-40B4-BE49-F238E27FC236}">
                  <a16:creationId xmlns:a16="http://schemas.microsoft.com/office/drawing/2014/main" id="{D2A1E7DB-A450-4268-BAE6-920FDBF76779}"/>
                </a:ext>
              </a:extLst>
            </p:cNvPr>
            <p:cNvSpPr>
              <a:spLocks noChangeArrowheads="1"/>
            </p:cNvSpPr>
            <p:nvPr/>
          </p:nvSpPr>
          <p:spPr bwMode="auto">
            <a:xfrm>
              <a:off x="3894138" y="2068513"/>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77" name="Rectangle 29">
              <a:extLst>
                <a:ext uri="{FF2B5EF4-FFF2-40B4-BE49-F238E27FC236}">
                  <a16:creationId xmlns:a16="http://schemas.microsoft.com/office/drawing/2014/main" id="{5323D1C3-58D7-4AA4-9C3E-97365BBCB9D8}"/>
                </a:ext>
              </a:extLst>
            </p:cNvPr>
            <p:cNvSpPr>
              <a:spLocks noChangeArrowheads="1"/>
            </p:cNvSpPr>
            <p:nvPr/>
          </p:nvSpPr>
          <p:spPr bwMode="auto">
            <a:xfrm>
              <a:off x="3662363" y="1976438"/>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78" name="Rectangle 30">
              <a:extLst>
                <a:ext uri="{FF2B5EF4-FFF2-40B4-BE49-F238E27FC236}">
                  <a16:creationId xmlns:a16="http://schemas.microsoft.com/office/drawing/2014/main" id="{73A7410E-B9DE-4DA2-9B3C-3F54B8D30152}"/>
                </a:ext>
              </a:extLst>
            </p:cNvPr>
            <p:cNvSpPr>
              <a:spLocks noChangeArrowheads="1"/>
            </p:cNvSpPr>
            <p:nvPr/>
          </p:nvSpPr>
          <p:spPr bwMode="auto">
            <a:xfrm>
              <a:off x="3738563" y="1976438"/>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79" name="Rectangle 31">
              <a:extLst>
                <a:ext uri="{FF2B5EF4-FFF2-40B4-BE49-F238E27FC236}">
                  <a16:creationId xmlns:a16="http://schemas.microsoft.com/office/drawing/2014/main" id="{990ACB4C-1351-491C-9B2F-88402538ACF0}"/>
                </a:ext>
              </a:extLst>
            </p:cNvPr>
            <p:cNvSpPr>
              <a:spLocks noChangeArrowheads="1"/>
            </p:cNvSpPr>
            <p:nvPr/>
          </p:nvSpPr>
          <p:spPr bwMode="auto">
            <a:xfrm>
              <a:off x="3817938" y="1976438"/>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80" name="Rectangle 32">
              <a:extLst>
                <a:ext uri="{FF2B5EF4-FFF2-40B4-BE49-F238E27FC236}">
                  <a16:creationId xmlns:a16="http://schemas.microsoft.com/office/drawing/2014/main" id="{8377792C-EBC7-4A94-A4C8-73671A93B9E8}"/>
                </a:ext>
              </a:extLst>
            </p:cNvPr>
            <p:cNvSpPr>
              <a:spLocks noChangeArrowheads="1"/>
            </p:cNvSpPr>
            <p:nvPr/>
          </p:nvSpPr>
          <p:spPr bwMode="auto">
            <a:xfrm>
              <a:off x="3894138" y="1976438"/>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81" name="Rectangle 33">
              <a:extLst>
                <a:ext uri="{FF2B5EF4-FFF2-40B4-BE49-F238E27FC236}">
                  <a16:creationId xmlns:a16="http://schemas.microsoft.com/office/drawing/2014/main" id="{8B9A7896-BE57-4E59-9650-9C58327B0357}"/>
                </a:ext>
              </a:extLst>
            </p:cNvPr>
            <p:cNvSpPr>
              <a:spLocks noChangeArrowheads="1"/>
            </p:cNvSpPr>
            <p:nvPr/>
          </p:nvSpPr>
          <p:spPr bwMode="auto">
            <a:xfrm>
              <a:off x="3662363" y="1887538"/>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82" name="Rectangle 34">
              <a:extLst>
                <a:ext uri="{FF2B5EF4-FFF2-40B4-BE49-F238E27FC236}">
                  <a16:creationId xmlns:a16="http://schemas.microsoft.com/office/drawing/2014/main" id="{0348BF7A-3F06-47DB-AEDF-15B4270FC1E7}"/>
                </a:ext>
              </a:extLst>
            </p:cNvPr>
            <p:cNvSpPr>
              <a:spLocks noChangeArrowheads="1"/>
            </p:cNvSpPr>
            <p:nvPr/>
          </p:nvSpPr>
          <p:spPr bwMode="auto">
            <a:xfrm>
              <a:off x="3738563" y="1887538"/>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83" name="Rectangle 35">
              <a:extLst>
                <a:ext uri="{FF2B5EF4-FFF2-40B4-BE49-F238E27FC236}">
                  <a16:creationId xmlns:a16="http://schemas.microsoft.com/office/drawing/2014/main" id="{49160C82-397F-4CE3-BC7B-DBF2A92AF262}"/>
                </a:ext>
              </a:extLst>
            </p:cNvPr>
            <p:cNvSpPr>
              <a:spLocks noChangeArrowheads="1"/>
            </p:cNvSpPr>
            <p:nvPr/>
          </p:nvSpPr>
          <p:spPr bwMode="auto">
            <a:xfrm>
              <a:off x="3817938" y="1887538"/>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84" name="Rectangle 36">
              <a:extLst>
                <a:ext uri="{FF2B5EF4-FFF2-40B4-BE49-F238E27FC236}">
                  <a16:creationId xmlns:a16="http://schemas.microsoft.com/office/drawing/2014/main" id="{8EDF219C-7D80-429D-8D0D-169FBAF5DFED}"/>
                </a:ext>
              </a:extLst>
            </p:cNvPr>
            <p:cNvSpPr>
              <a:spLocks noChangeArrowheads="1"/>
            </p:cNvSpPr>
            <p:nvPr/>
          </p:nvSpPr>
          <p:spPr bwMode="auto">
            <a:xfrm>
              <a:off x="3894138" y="1887538"/>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85" name="Rectangle 37">
              <a:extLst>
                <a:ext uri="{FF2B5EF4-FFF2-40B4-BE49-F238E27FC236}">
                  <a16:creationId xmlns:a16="http://schemas.microsoft.com/office/drawing/2014/main" id="{BF99756D-7BD1-43E7-A99D-76C2039971C3}"/>
                </a:ext>
              </a:extLst>
            </p:cNvPr>
            <p:cNvSpPr>
              <a:spLocks noChangeArrowheads="1"/>
            </p:cNvSpPr>
            <p:nvPr/>
          </p:nvSpPr>
          <p:spPr bwMode="auto">
            <a:xfrm>
              <a:off x="3662363" y="2144713"/>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86" name="Rectangle 38">
              <a:extLst>
                <a:ext uri="{FF2B5EF4-FFF2-40B4-BE49-F238E27FC236}">
                  <a16:creationId xmlns:a16="http://schemas.microsoft.com/office/drawing/2014/main" id="{B625BEFD-2555-47E5-9FE4-BFFE83F5D4A5}"/>
                </a:ext>
              </a:extLst>
            </p:cNvPr>
            <p:cNvSpPr>
              <a:spLocks noChangeArrowheads="1"/>
            </p:cNvSpPr>
            <p:nvPr/>
          </p:nvSpPr>
          <p:spPr bwMode="auto">
            <a:xfrm>
              <a:off x="3738563" y="2144713"/>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87" name="Rectangle 39">
              <a:extLst>
                <a:ext uri="{FF2B5EF4-FFF2-40B4-BE49-F238E27FC236}">
                  <a16:creationId xmlns:a16="http://schemas.microsoft.com/office/drawing/2014/main" id="{46636791-36A6-4131-8069-81F8D002CD98}"/>
                </a:ext>
              </a:extLst>
            </p:cNvPr>
            <p:cNvSpPr>
              <a:spLocks noChangeArrowheads="1"/>
            </p:cNvSpPr>
            <p:nvPr/>
          </p:nvSpPr>
          <p:spPr bwMode="auto">
            <a:xfrm>
              <a:off x="3817938" y="2144713"/>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88" name="Rectangle 40">
              <a:extLst>
                <a:ext uri="{FF2B5EF4-FFF2-40B4-BE49-F238E27FC236}">
                  <a16:creationId xmlns:a16="http://schemas.microsoft.com/office/drawing/2014/main" id="{D879FE09-BB60-473B-BF91-8DFBC3052FDE}"/>
                </a:ext>
              </a:extLst>
            </p:cNvPr>
            <p:cNvSpPr>
              <a:spLocks noChangeArrowheads="1"/>
            </p:cNvSpPr>
            <p:nvPr/>
          </p:nvSpPr>
          <p:spPr bwMode="auto">
            <a:xfrm>
              <a:off x="3894138" y="2144713"/>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89" name="Rectangle 41">
              <a:extLst>
                <a:ext uri="{FF2B5EF4-FFF2-40B4-BE49-F238E27FC236}">
                  <a16:creationId xmlns:a16="http://schemas.microsoft.com/office/drawing/2014/main" id="{252B7672-F739-45CD-89A5-D8BE4CA89C8F}"/>
                </a:ext>
              </a:extLst>
            </p:cNvPr>
            <p:cNvSpPr>
              <a:spLocks noChangeArrowheads="1"/>
            </p:cNvSpPr>
            <p:nvPr/>
          </p:nvSpPr>
          <p:spPr bwMode="auto">
            <a:xfrm>
              <a:off x="3662363" y="222408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90" name="Rectangle 42">
              <a:extLst>
                <a:ext uri="{FF2B5EF4-FFF2-40B4-BE49-F238E27FC236}">
                  <a16:creationId xmlns:a16="http://schemas.microsoft.com/office/drawing/2014/main" id="{0E2B3D8A-3847-47D1-B256-2A150C3F9183}"/>
                </a:ext>
              </a:extLst>
            </p:cNvPr>
            <p:cNvSpPr>
              <a:spLocks noChangeArrowheads="1"/>
            </p:cNvSpPr>
            <p:nvPr/>
          </p:nvSpPr>
          <p:spPr bwMode="auto">
            <a:xfrm>
              <a:off x="3738563" y="222408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91" name="Rectangle 43">
              <a:extLst>
                <a:ext uri="{FF2B5EF4-FFF2-40B4-BE49-F238E27FC236}">
                  <a16:creationId xmlns:a16="http://schemas.microsoft.com/office/drawing/2014/main" id="{09EEBA26-FDA6-4D2A-8827-40C04F92A039}"/>
                </a:ext>
              </a:extLst>
            </p:cNvPr>
            <p:cNvSpPr>
              <a:spLocks noChangeArrowheads="1"/>
            </p:cNvSpPr>
            <p:nvPr/>
          </p:nvSpPr>
          <p:spPr bwMode="auto">
            <a:xfrm>
              <a:off x="3817938" y="222408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92" name="Rectangle 44">
              <a:extLst>
                <a:ext uri="{FF2B5EF4-FFF2-40B4-BE49-F238E27FC236}">
                  <a16:creationId xmlns:a16="http://schemas.microsoft.com/office/drawing/2014/main" id="{CF2163D3-B544-46F4-8469-CE6ED1E0D693}"/>
                </a:ext>
              </a:extLst>
            </p:cNvPr>
            <p:cNvSpPr>
              <a:spLocks noChangeArrowheads="1"/>
            </p:cNvSpPr>
            <p:nvPr/>
          </p:nvSpPr>
          <p:spPr bwMode="auto">
            <a:xfrm>
              <a:off x="3894138" y="222408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93" name="Rectangle 45">
              <a:extLst>
                <a:ext uri="{FF2B5EF4-FFF2-40B4-BE49-F238E27FC236}">
                  <a16:creationId xmlns:a16="http://schemas.microsoft.com/office/drawing/2014/main" id="{FE204E4D-4D8A-49B2-8A34-83665D77D444}"/>
                </a:ext>
              </a:extLst>
            </p:cNvPr>
            <p:cNvSpPr>
              <a:spLocks noChangeArrowheads="1"/>
            </p:cNvSpPr>
            <p:nvPr/>
          </p:nvSpPr>
          <p:spPr bwMode="auto">
            <a:xfrm>
              <a:off x="3662363" y="230028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94" name="Rectangle 46">
              <a:extLst>
                <a:ext uri="{FF2B5EF4-FFF2-40B4-BE49-F238E27FC236}">
                  <a16:creationId xmlns:a16="http://schemas.microsoft.com/office/drawing/2014/main" id="{ED9DD897-82F8-4B2C-8193-4E6C8F72B17C}"/>
                </a:ext>
              </a:extLst>
            </p:cNvPr>
            <p:cNvSpPr>
              <a:spLocks noChangeArrowheads="1"/>
            </p:cNvSpPr>
            <p:nvPr/>
          </p:nvSpPr>
          <p:spPr bwMode="auto">
            <a:xfrm>
              <a:off x="3738563" y="230028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95" name="Rectangle 47">
              <a:extLst>
                <a:ext uri="{FF2B5EF4-FFF2-40B4-BE49-F238E27FC236}">
                  <a16:creationId xmlns:a16="http://schemas.microsoft.com/office/drawing/2014/main" id="{68E865ED-D94E-446A-AC9C-A4EDAA73AA3E}"/>
                </a:ext>
              </a:extLst>
            </p:cNvPr>
            <p:cNvSpPr>
              <a:spLocks noChangeArrowheads="1"/>
            </p:cNvSpPr>
            <p:nvPr/>
          </p:nvSpPr>
          <p:spPr bwMode="auto">
            <a:xfrm>
              <a:off x="3817938" y="230028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96" name="Rectangle 48">
              <a:extLst>
                <a:ext uri="{FF2B5EF4-FFF2-40B4-BE49-F238E27FC236}">
                  <a16:creationId xmlns:a16="http://schemas.microsoft.com/office/drawing/2014/main" id="{3B6D68BF-0C1A-4F41-A39C-673E6F4412FE}"/>
                </a:ext>
              </a:extLst>
            </p:cNvPr>
            <p:cNvSpPr>
              <a:spLocks noChangeArrowheads="1"/>
            </p:cNvSpPr>
            <p:nvPr/>
          </p:nvSpPr>
          <p:spPr bwMode="auto">
            <a:xfrm>
              <a:off x="3894138" y="230028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97" name="Rectangle 49">
              <a:extLst>
                <a:ext uri="{FF2B5EF4-FFF2-40B4-BE49-F238E27FC236}">
                  <a16:creationId xmlns:a16="http://schemas.microsoft.com/office/drawing/2014/main" id="{256E4A28-FB0F-4C2C-B914-610B1CD76E1D}"/>
                </a:ext>
              </a:extLst>
            </p:cNvPr>
            <p:cNvSpPr>
              <a:spLocks noChangeArrowheads="1"/>
            </p:cNvSpPr>
            <p:nvPr/>
          </p:nvSpPr>
          <p:spPr bwMode="auto">
            <a:xfrm>
              <a:off x="3275013" y="2068513"/>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98" name="Rectangle 50">
              <a:extLst>
                <a:ext uri="{FF2B5EF4-FFF2-40B4-BE49-F238E27FC236}">
                  <a16:creationId xmlns:a16="http://schemas.microsoft.com/office/drawing/2014/main" id="{31026A65-5AD2-4BDA-9F9F-80C9069C4F53}"/>
                </a:ext>
              </a:extLst>
            </p:cNvPr>
            <p:cNvSpPr>
              <a:spLocks noChangeArrowheads="1"/>
            </p:cNvSpPr>
            <p:nvPr/>
          </p:nvSpPr>
          <p:spPr bwMode="auto">
            <a:xfrm>
              <a:off x="3354388" y="2068513"/>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99" name="Rectangle 51">
              <a:extLst>
                <a:ext uri="{FF2B5EF4-FFF2-40B4-BE49-F238E27FC236}">
                  <a16:creationId xmlns:a16="http://schemas.microsoft.com/office/drawing/2014/main" id="{88C9F130-3E4F-43BD-9BD6-FB65CE8D912A}"/>
                </a:ext>
              </a:extLst>
            </p:cNvPr>
            <p:cNvSpPr>
              <a:spLocks noChangeArrowheads="1"/>
            </p:cNvSpPr>
            <p:nvPr/>
          </p:nvSpPr>
          <p:spPr bwMode="auto">
            <a:xfrm>
              <a:off x="3430588" y="2068513"/>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00" name="Rectangle 52">
              <a:extLst>
                <a:ext uri="{FF2B5EF4-FFF2-40B4-BE49-F238E27FC236}">
                  <a16:creationId xmlns:a16="http://schemas.microsoft.com/office/drawing/2014/main" id="{3471E744-6765-435F-A3B0-D30DC89FDE4A}"/>
                </a:ext>
              </a:extLst>
            </p:cNvPr>
            <p:cNvSpPr>
              <a:spLocks noChangeArrowheads="1"/>
            </p:cNvSpPr>
            <p:nvPr/>
          </p:nvSpPr>
          <p:spPr bwMode="auto">
            <a:xfrm>
              <a:off x="3506788" y="2068513"/>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01" name="Rectangle 53">
              <a:extLst>
                <a:ext uri="{FF2B5EF4-FFF2-40B4-BE49-F238E27FC236}">
                  <a16:creationId xmlns:a16="http://schemas.microsoft.com/office/drawing/2014/main" id="{9A9C52F7-BDF8-4BEB-927E-2FA680217912}"/>
                </a:ext>
              </a:extLst>
            </p:cNvPr>
            <p:cNvSpPr>
              <a:spLocks noChangeArrowheads="1"/>
            </p:cNvSpPr>
            <p:nvPr/>
          </p:nvSpPr>
          <p:spPr bwMode="auto">
            <a:xfrm>
              <a:off x="3275013" y="1976438"/>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02" name="Rectangle 54">
              <a:extLst>
                <a:ext uri="{FF2B5EF4-FFF2-40B4-BE49-F238E27FC236}">
                  <a16:creationId xmlns:a16="http://schemas.microsoft.com/office/drawing/2014/main" id="{CA61BD15-EA36-4DAA-BDEF-B0293C9B61E1}"/>
                </a:ext>
              </a:extLst>
            </p:cNvPr>
            <p:cNvSpPr>
              <a:spLocks noChangeArrowheads="1"/>
            </p:cNvSpPr>
            <p:nvPr/>
          </p:nvSpPr>
          <p:spPr bwMode="auto">
            <a:xfrm>
              <a:off x="3354388" y="1976438"/>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03" name="Rectangle 55">
              <a:extLst>
                <a:ext uri="{FF2B5EF4-FFF2-40B4-BE49-F238E27FC236}">
                  <a16:creationId xmlns:a16="http://schemas.microsoft.com/office/drawing/2014/main" id="{EFF6F6DA-1AFD-4D45-9575-D27FDC3059F6}"/>
                </a:ext>
              </a:extLst>
            </p:cNvPr>
            <p:cNvSpPr>
              <a:spLocks noChangeArrowheads="1"/>
            </p:cNvSpPr>
            <p:nvPr/>
          </p:nvSpPr>
          <p:spPr bwMode="auto">
            <a:xfrm>
              <a:off x="3430588" y="1976438"/>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04" name="Rectangle 56">
              <a:extLst>
                <a:ext uri="{FF2B5EF4-FFF2-40B4-BE49-F238E27FC236}">
                  <a16:creationId xmlns:a16="http://schemas.microsoft.com/office/drawing/2014/main" id="{2E7E3DBA-772C-429F-9569-FAAFAE8DB5E7}"/>
                </a:ext>
              </a:extLst>
            </p:cNvPr>
            <p:cNvSpPr>
              <a:spLocks noChangeArrowheads="1"/>
            </p:cNvSpPr>
            <p:nvPr/>
          </p:nvSpPr>
          <p:spPr bwMode="auto">
            <a:xfrm>
              <a:off x="3506788" y="1976438"/>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05" name="Rectangle 57">
              <a:extLst>
                <a:ext uri="{FF2B5EF4-FFF2-40B4-BE49-F238E27FC236}">
                  <a16:creationId xmlns:a16="http://schemas.microsoft.com/office/drawing/2014/main" id="{CD766E5A-480E-484E-BDF8-BE616F2C7036}"/>
                </a:ext>
              </a:extLst>
            </p:cNvPr>
            <p:cNvSpPr>
              <a:spLocks noChangeArrowheads="1"/>
            </p:cNvSpPr>
            <p:nvPr/>
          </p:nvSpPr>
          <p:spPr bwMode="auto">
            <a:xfrm>
              <a:off x="3275013" y="1887538"/>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06" name="Rectangle 58">
              <a:extLst>
                <a:ext uri="{FF2B5EF4-FFF2-40B4-BE49-F238E27FC236}">
                  <a16:creationId xmlns:a16="http://schemas.microsoft.com/office/drawing/2014/main" id="{22F0D5E7-F573-4142-9E73-6C45EBB8D99A}"/>
                </a:ext>
              </a:extLst>
            </p:cNvPr>
            <p:cNvSpPr>
              <a:spLocks noChangeArrowheads="1"/>
            </p:cNvSpPr>
            <p:nvPr/>
          </p:nvSpPr>
          <p:spPr bwMode="auto">
            <a:xfrm>
              <a:off x="3354388" y="1887538"/>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07" name="Rectangle 59">
              <a:extLst>
                <a:ext uri="{FF2B5EF4-FFF2-40B4-BE49-F238E27FC236}">
                  <a16:creationId xmlns:a16="http://schemas.microsoft.com/office/drawing/2014/main" id="{F5E7AD3F-4D0F-4407-ABE1-F455BB6A7738}"/>
                </a:ext>
              </a:extLst>
            </p:cNvPr>
            <p:cNvSpPr>
              <a:spLocks noChangeArrowheads="1"/>
            </p:cNvSpPr>
            <p:nvPr/>
          </p:nvSpPr>
          <p:spPr bwMode="auto">
            <a:xfrm>
              <a:off x="3430588" y="1887538"/>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08" name="Rectangle 60">
              <a:extLst>
                <a:ext uri="{FF2B5EF4-FFF2-40B4-BE49-F238E27FC236}">
                  <a16:creationId xmlns:a16="http://schemas.microsoft.com/office/drawing/2014/main" id="{693B8FC6-1DAE-4B2E-BE86-2FFE85D41423}"/>
                </a:ext>
              </a:extLst>
            </p:cNvPr>
            <p:cNvSpPr>
              <a:spLocks noChangeArrowheads="1"/>
            </p:cNvSpPr>
            <p:nvPr/>
          </p:nvSpPr>
          <p:spPr bwMode="auto">
            <a:xfrm>
              <a:off x="3506788" y="1887538"/>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09" name="Rectangle 61">
              <a:extLst>
                <a:ext uri="{FF2B5EF4-FFF2-40B4-BE49-F238E27FC236}">
                  <a16:creationId xmlns:a16="http://schemas.microsoft.com/office/drawing/2014/main" id="{D345D724-415B-4E16-B8DC-47838C6B75AF}"/>
                </a:ext>
              </a:extLst>
            </p:cNvPr>
            <p:cNvSpPr>
              <a:spLocks noChangeArrowheads="1"/>
            </p:cNvSpPr>
            <p:nvPr/>
          </p:nvSpPr>
          <p:spPr bwMode="auto">
            <a:xfrm>
              <a:off x="3275013" y="1798638"/>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10" name="Rectangle 62">
              <a:extLst>
                <a:ext uri="{FF2B5EF4-FFF2-40B4-BE49-F238E27FC236}">
                  <a16:creationId xmlns:a16="http://schemas.microsoft.com/office/drawing/2014/main" id="{033835A9-C25B-4533-AD0E-1593897D1D7D}"/>
                </a:ext>
              </a:extLst>
            </p:cNvPr>
            <p:cNvSpPr>
              <a:spLocks noChangeArrowheads="1"/>
            </p:cNvSpPr>
            <p:nvPr/>
          </p:nvSpPr>
          <p:spPr bwMode="auto">
            <a:xfrm>
              <a:off x="3354388" y="1798638"/>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11" name="Rectangle 63">
              <a:extLst>
                <a:ext uri="{FF2B5EF4-FFF2-40B4-BE49-F238E27FC236}">
                  <a16:creationId xmlns:a16="http://schemas.microsoft.com/office/drawing/2014/main" id="{BF4EBEC7-E137-4F5D-B387-2CEA131E1370}"/>
                </a:ext>
              </a:extLst>
            </p:cNvPr>
            <p:cNvSpPr>
              <a:spLocks noChangeArrowheads="1"/>
            </p:cNvSpPr>
            <p:nvPr/>
          </p:nvSpPr>
          <p:spPr bwMode="auto">
            <a:xfrm>
              <a:off x="3430588" y="1798638"/>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12" name="Rectangle 64">
              <a:extLst>
                <a:ext uri="{FF2B5EF4-FFF2-40B4-BE49-F238E27FC236}">
                  <a16:creationId xmlns:a16="http://schemas.microsoft.com/office/drawing/2014/main" id="{B7AA1CC0-BC6E-4C5C-8749-25B5EFF0913F}"/>
                </a:ext>
              </a:extLst>
            </p:cNvPr>
            <p:cNvSpPr>
              <a:spLocks noChangeArrowheads="1"/>
            </p:cNvSpPr>
            <p:nvPr/>
          </p:nvSpPr>
          <p:spPr bwMode="auto">
            <a:xfrm>
              <a:off x="3506788" y="1798638"/>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13" name="Rectangle 65">
              <a:extLst>
                <a:ext uri="{FF2B5EF4-FFF2-40B4-BE49-F238E27FC236}">
                  <a16:creationId xmlns:a16="http://schemas.microsoft.com/office/drawing/2014/main" id="{C2BC1F97-8A4F-48A7-A8DC-F78A527D9BDE}"/>
                </a:ext>
              </a:extLst>
            </p:cNvPr>
            <p:cNvSpPr>
              <a:spLocks noChangeArrowheads="1"/>
            </p:cNvSpPr>
            <p:nvPr/>
          </p:nvSpPr>
          <p:spPr bwMode="auto">
            <a:xfrm>
              <a:off x="3275013" y="170973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14" name="Rectangle 66">
              <a:extLst>
                <a:ext uri="{FF2B5EF4-FFF2-40B4-BE49-F238E27FC236}">
                  <a16:creationId xmlns:a16="http://schemas.microsoft.com/office/drawing/2014/main" id="{73CB2BF3-14C1-423E-831D-5B25FA992F77}"/>
                </a:ext>
              </a:extLst>
            </p:cNvPr>
            <p:cNvSpPr>
              <a:spLocks noChangeArrowheads="1"/>
            </p:cNvSpPr>
            <p:nvPr/>
          </p:nvSpPr>
          <p:spPr bwMode="auto">
            <a:xfrm>
              <a:off x="3354388" y="170973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15" name="Rectangle 67">
              <a:extLst>
                <a:ext uri="{FF2B5EF4-FFF2-40B4-BE49-F238E27FC236}">
                  <a16:creationId xmlns:a16="http://schemas.microsoft.com/office/drawing/2014/main" id="{4D4380CE-80AA-4197-BA24-93B61DFDE2B2}"/>
                </a:ext>
              </a:extLst>
            </p:cNvPr>
            <p:cNvSpPr>
              <a:spLocks noChangeArrowheads="1"/>
            </p:cNvSpPr>
            <p:nvPr/>
          </p:nvSpPr>
          <p:spPr bwMode="auto">
            <a:xfrm>
              <a:off x="3430588" y="170973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16" name="Rectangle 68">
              <a:extLst>
                <a:ext uri="{FF2B5EF4-FFF2-40B4-BE49-F238E27FC236}">
                  <a16:creationId xmlns:a16="http://schemas.microsoft.com/office/drawing/2014/main" id="{6129C3DF-3109-4D3C-B6F2-E90E7BE71D5A}"/>
                </a:ext>
              </a:extLst>
            </p:cNvPr>
            <p:cNvSpPr>
              <a:spLocks noChangeArrowheads="1"/>
            </p:cNvSpPr>
            <p:nvPr/>
          </p:nvSpPr>
          <p:spPr bwMode="auto">
            <a:xfrm>
              <a:off x="3506788" y="170973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17" name="Rectangle 69">
              <a:extLst>
                <a:ext uri="{FF2B5EF4-FFF2-40B4-BE49-F238E27FC236}">
                  <a16:creationId xmlns:a16="http://schemas.microsoft.com/office/drawing/2014/main" id="{D36CC8B6-6957-4004-A33D-3393D7C405DA}"/>
                </a:ext>
              </a:extLst>
            </p:cNvPr>
            <p:cNvSpPr>
              <a:spLocks noChangeArrowheads="1"/>
            </p:cNvSpPr>
            <p:nvPr/>
          </p:nvSpPr>
          <p:spPr bwMode="auto">
            <a:xfrm>
              <a:off x="3275013" y="162083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18" name="Rectangle 70">
              <a:extLst>
                <a:ext uri="{FF2B5EF4-FFF2-40B4-BE49-F238E27FC236}">
                  <a16:creationId xmlns:a16="http://schemas.microsoft.com/office/drawing/2014/main" id="{BCE11EDF-17EC-4DF2-802B-51104A7A81A7}"/>
                </a:ext>
              </a:extLst>
            </p:cNvPr>
            <p:cNvSpPr>
              <a:spLocks noChangeArrowheads="1"/>
            </p:cNvSpPr>
            <p:nvPr/>
          </p:nvSpPr>
          <p:spPr bwMode="auto">
            <a:xfrm>
              <a:off x="3354388" y="162083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19" name="Rectangle 71">
              <a:extLst>
                <a:ext uri="{FF2B5EF4-FFF2-40B4-BE49-F238E27FC236}">
                  <a16:creationId xmlns:a16="http://schemas.microsoft.com/office/drawing/2014/main" id="{EA591015-6A1E-4ECC-B631-F80C804A023F}"/>
                </a:ext>
              </a:extLst>
            </p:cNvPr>
            <p:cNvSpPr>
              <a:spLocks noChangeArrowheads="1"/>
            </p:cNvSpPr>
            <p:nvPr/>
          </p:nvSpPr>
          <p:spPr bwMode="auto">
            <a:xfrm>
              <a:off x="3430588" y="162083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20" name="Rectangle 72">
              <a:extLst>
                <a:ext uri="{FF2B5EF4-FFF2-40B4-BE49-F238E27FC236}">
                  <a16:creationId xmlns:a16="http://schemas.microsoft.com/office/drawing/2014/main" id="{842F8032-1954-4EB6-9249-C946AE307B48}"/>
                </a:ext>
              </a:extLst>
            </p:cNvPr>
            <p:cNvSpPr>
              <a:spLocks noChangeArrowheads="1"/>
            </p:cNvSpPr>
            <p:nvPr/>
          </p:nvSpPr>
          <p:spPr bwMode="auto">
            <a:xfrm>
              <a:off x="3506788" y="162083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21" name="Rectangle 73">
              <a:extLst>
                <a:ext uri="{FF2B5EF4-FFF2-40B4-BE49-F238E27FC236}">
                  <a16:creationId xmlns:a16="http://schemas.microsoft.com/office/drawing/2014/main" id="{B275E9B6-AD21-4032-A3D5-063C22D364F0}"/>
                </a:ext>
              </a:extLst>
            </p:cNvPr>
            <p:cNvSpPr>
              <a:spLocks noChangeArrowheads="1"/>
            </p:cNvSpPr>
            <p:nvPr/>
          </p:nvSpPr>
          <p:spPr bwMode="auto">
            <a:xfrm>
              <a:off x="3275013" y="153193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22" name="Rectangle 74">
              <a:extLst>
                <a:ext uri="{FF2B5EF4-FFF2-40B4-BE49-F238E27FC236}">
                  <a16:creationId xmlns:a16="http://schemas.microsoft.com/office/drawing/2014/main" id="{17CCC560-6F55-4F6C-A3B3-40C058D0EEE6}"/>
                </a:ext>
              </a:extLst>
            </p:cNvPr>
            <p:cNvSpPr>
              <a:spLocks noChangeArrowheads="1"/>
            </p:cNvSpPr>
            <p:nvPr/>
          </p:nvSpPr>
          <p:spPr bwMode="auto">
            <a:xfrm>
              <a:off x="3354388" y="153193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23" name="Rectangle 75">
              <a:extLst>
                <a:ext uri="{FF2B5EF4-FFF2-40B4-BE49-F238E27FC236}">
                  <a16:creationId xmlns:a16="http://schemas.microsoft.com/office/drawing/2014/main" id="{A8A727EC-B3B6-4DA5-9DC5-9EE8CA5C0A4E}"/>
                </a:ext>
              </a:extLst>
            </p:cNvPr>
            <p:cNvSpPr>
              <a:spLocks noChangeArrowheads="1"/>
            </p:cNvSpPr>
            <p:nvPr/>
          </p:nvSpPr>
          <p:spPr bwMode="auto">
            <a:xfrm>
              <a:off x="3430588" y="153193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24" name="Rectangle 76">
              <a:extLst>
                <a:ext uri="{FF2B5EF4-FFF2-40B4-BE49-F238E27FC236}">
                  <a16:creationId xmlns:a16="http://schemas.microsoft.com/office/drawing/2014/main" id="{CC0B0E17-099C-4117-BA89-2675A5572C47}"/>
                </a:ext>
              </a:extLst>
            </p:cNvPr>
            <p:cNvSpPr>
              <a:spLocks noChangeArrowheads="1"/>
            </p:cNvSpPr>
            <p:nvPr/>
          </p:nvSpPr>
          <p:spPr bwMode="auto">
            <a:xfrm>
              <a:off x="3506788" y="153193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25" name="Rectangle 77">
              <a:extLst>
                <a:ext uri="{FF2B5EF4-FFF2-40B4-BE49-F238E27FC236}">
                  <a16:creationId xmlns:a16="http://schemas.microsoft.com/office/drawing/2014/main" id="{FC72CCDD-71C3-47C7-B5A1-184D85B5D727}"/>
                </a:ext>
              </a:extLst>
            </p:cNvPr>
            <p:cNvSpPr>
              <a:spLocks noChangeArrowheads="1"/>
            </p:cNvSpPr>
            <p:nvPr/>
          </p:nvSpPr>
          <p:spPr bwMode="auto">
            <a:xfrm>
              <a:off x="3275013" y="2144713"/>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26" name="Rectangle 78">
              <a:extLst>
                <a:ext uri="{FF2B5EF4-FFF2-40B4-BE49-F238E27FC236}">
                  <a16:creationId xmlns:a16="http://schemas.microsoft.com/office/drawing/2014/main" id="{8B7B9A8B-D7FA-495B-9300-3F92F80A7328}"/>
                </a:ext>
              </a:extLst>
            </p:cNvPr>
            <p:cNvSpPr>
              <a:spLocks noChangeArrowheads="1"/>
            </p:cNvSpPr>
            <p:nvPr/>
          </p:nvSpPr>
          <p:spPr bwMode="auto">
            <a:xfrm>
              <a:off x="3354388" y="2144713"/>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27" name="Rectangle 79">
              <a:extLst>
                <a:ext uri="{FF2B5EF4-FFF2-40B4-BE49-F238E27FC236}">
                  <a16:creationId xmlns:a16="http://schemas.microsoft.com/office/drawing/2014/main" id="{C43AB2E2-023B-4808-9FAE-BE52B767FC3C}"/>
                </a:ext>
              </a:extLst>
            </p:cNvPr>
            <p:cNvSpPr>
              <a:spLocks noChangeArrowheads="1"/>
            </p:cNvSpPr>
            <p:nvPr/>
          </p:nvSpPr>
          <p:spPr bwMode="auto">
            <a:xfrm>
              <a:off x="3430588" y="2144713"/>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28" name="Rectangle 80">
              <a:extLst>
                <a:ext uri="{FF2B5EF4-FFF2-40B4-BE49-F238E27FC236}">
                  <a16:creationId xmlns:a16="http://schemas.microsoft.com/office/drawing/2014/main" id="{1E2D1533-8876-4C60-A69A-A258633B8061}"/>
                </a:ext>
              </a:extLst>
            </p:cNvPr>
            <p:cNvSpPr>
              <a:spLocks noChangeArrowheads="1"/>
            </p:cNvSpPr>
            <p:nvPr/>
          </p:nvSpPr>
          <p:spPr bwMode="auto">
            <a:xfrm>
              <a:off x="3506788" y="2144713"/>
              <a:ext cx="28575" cy="476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29" name="Rectangle 81">
              <a:extLst>
                <a:ext uri="{FF2B5EF4-FFF2-40B4-BE49-F238E27FC236}">
                  <a16:creationId xmlns:a16="http://schemas.microsoft.com/office/drawing/2014/main" id="{D6F8F81C-CFE5-4623-B3C2-1CB25D466C15}"/>
                </a:ext>
              </a:extLst>
            </p:cNvPr>
            <p:cNvSpPr>
              <a:spLocks noChangeArrowheads="1"/>
            </p:cNvSpPr>
            <p:nvPr/>
          </p:nvSpPr>
          <p:spPr bwMode="auto">
            <a:xfrm>
              <a:off x="3275013" y="222408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30" name="Rectangle 82">
              <a:extLst>
                <a:ext uri="{FF2B5EF4-FFF2-40B4-BE49-F238E27FC236}">
                  <a16:creationId xmlns:a16="http://schemas.microsoft.com/office/drawing/2014/main" id="{78D815A0-BCB4-448F-BF6F-A2264C0CD5F2}"/>
                </a:ext>
              </a:extLst>
            </p:cNvPr>
            <p:cNvSpPr>
              <a:spLocks noChangeArrowheads="1"/>
            </p:cNvSpPr>
            <p:nvPr/>
          </p:nvSpPr>
          <p:spPr bwMode="auto">
            <a:xfrm>
              <a:off x="3354388" y="222408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31" name="Rectangle 83">
              <a:extLst>
                <a:ext uri="{FF2B5EF4-FFF2-40B4-BE49-F238E27FC236}">
                  <a16:creationId xmlns:a16="http://schemas.microsoft.com/office/drawing/2014/main" id="{58867CAE-5DB4-4091-AE56-C6ABCB5A39FD}"/>
                </a:ext>
              </a:extLst>
            </p:cNvPr>
            <p:cNvSpPr>
              <a:spLocks noChangeArrowheads="1"/>
            </p:cNvSpPr>
            <p:nvPr/>
          </p:nvSpPr>
          <p:spPr bwMode="auto">
            <a:xfrm>
              <a:off x="3430588" y="222408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32" name="Rectangle 84">
              <a:extLst>
                <a:ext uri="{FF2B5EF4-FFF2-40B4-BE49-F238E27FC236}">
                  <a16:creationId xmlns:a16="http://schemas.microsoft.com/office/drawing/2014/main" id="{844F14BC-AD78-4D81-BF88-C2FC32158801}"/>
                </a:ext>
              </a:extLst>
            </p:cNvPr>
            <p:cNvSpPr>
              <a:spLocks noChangeArrowheads="1"/>
            </p:cNvSpPr>
            <p:nvPr/>
          </p:nvSpPr>
          <p:spPr bwMode="auto">
            <a:xfrm>
              <a:off x="3506788" y="222408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33" name="Rectangle 85">
              <a:extLst>
                <a:ext uri="{FF2B5EF4-FFF2-40B4-BE49-F238E27FC236}">
                  <a16:creationId xmlns:a16="http://schemas.microsoft.com/office/drawing/2014/main" id="{2542C251-15B7-4800-AB0E-7FD25ACE48AB}"/>
                </a:ext>
              </a:extLst>
            </p:cNvPr>
            <p:cNvSpPr>
              <a:spLocks noChangeArrowheads="1"/>
            </p:cNvSpPr>
            <p:nvPr/>
          </p:nvSpPr>
          <p:spPr bwMode="auto">
            <a:xfrm>
              <a:off x="3275013" y="230028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34" name="Rectangle 86">
              <a:extLst>
                <a:ext uri="{FF2B5EF4-FFF2-40B4-BE49-F238E27FC236}">
                  <a16:creationId xmlns:a16="http://schemas.microsoft.com/office/drawing/2014/main" id="{507E44A6-8F73-4E03-A3DE-24A470EC58C4}"/>
                </a:ext>
              </a:extLst>
            </p:cNvPr>
            <p:cNvSpPr>
              <a:spLocks noChangeArrowheads="1"/>
            </p:cNvSpPr>
            <p:nvPr/>
          </p:nvSpPr>
          <p:spPr bwMode="auto">
            <a:xfrm>
              <a:off x="3354388" y="230028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35" name="Rectangle 87">
              <a:extLst>
                <a:ext uri="{FF2B5EF4-FFF2-40B4-BE49-F238E27FC236}">
                  <a16:creationId xmlns:a16="http://schemas.microsoft.com/office/drawing/2014/main" id="{58DBCE98-AF9C-4BDE-B0C3-274FBA720EDE}"/>
                </a:ext>
              </a:extLst>
            </p:cNvPr>
            <p:cNvSpPr>
              <a:spLocks noChangeArrowheads="1"/>
            </p:cNvSpPr>
            <p:nvPr/>
          </p:nvSpPr>
          <p:spPr bwMode="auto">
            <a:xfrm>
              <a:off x="3430588" y="230028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36" name="Rectangle 88">
              <a:extLst>
                <a:ext uri="{FF2B5EF4-FFF2-40B4-BE49-F238E27FC236}">
                  <a16:creationId xmlns:a16="http://schemas.microsoft.com/office/drawing/2014/main" id="{9587FF80-F3CF-4584-9075-0BF1FBF99E86}"/>
                </a:ext>
              </a:extLst>
            </p:cNvPr>
            <p:cNvSpPr>
              <a:spLocks noChangeArrowheads="1"/>
            </p:cNvSpPr>
            <p:nvPr/>
          </p:nvSpPr>
          <p:spPr bwMode="auto">
            <a:xfrm>
              <a:off x="3506788" y="2300288"/>
              <a:ext cx="28575" cy="444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37" name="Freeform 89">
              <a:extLst>
                <a:ext uri="{FF2B5EF4-FFF2-40B4-BE49-F238E27FC236}">
                  <a16:creationId xmlns:a16="http://schemas.microsoft.com/office/drawing/2014/main" id="{AF9A6860-EC2D-4C01-9AD3-2DE1716E44E4}"/>
                </a:ext>
              </a:extLst>
            </p:cNvPr>
            <p:cNvSpPr>
              <a:spLocks noEditPoints="1"/>
            </p:cNvSpPr>
            <p:nvPr/>
          </p:nvSpPr>
          <p:spPr bwMode="auto">
            <a:xfrm>
              <a:off x="3662363" y="2389188"/>
              <a:ext cx="260350" cy="114300"/>
            </a:xfrm>
            <a:custGeom>
              <a:avLst/>
              <a:gdLst>
                <a:gd name="T0" fmla="*/ 164 w 164"/>
                <a:gd name="T1" fmla="*/ 72 h 72"/>
                <a:gd name="T2" fmla="*/ 0 w 164"/>
                <a:gd name="T3" fmla="*/ 72 h 72"/>
                <a:gd name="T4" fmla="*/ 0 w 164"/>
                <a:gd name="T5" fmla="*/ 0 h 72"/>
                <a:gd name="T6" fmla="*/ 164 w 164"/>
                <a:gd name="T7" fmla="*/ 0 h 72"/>
                <a:gd name="T8" fmla="*/ 164 w 164"/>
                <a:gd name="T9" fmla="*/ 72 h 72"/>
                <a:gd name="T10" fmla="*/ 18 w 164"/>
                <a:gd name="T11" fmla="*/ 54 h 72"/>
                <a:gd name="T12" fmla="*/ 146 w 164"/>
                <a:gd name="T13" fmla="*/ 54 h 72"/>
                <a:gd name="T14" fmla="*/ 146 w 164"/>
                <a:gd name="T15" fmla="*/ 18 h 72"/>
                <a:gd name="T16" fmla="*/ 18 w 164"/>
                <a:gd name="T17" fmla="*/ 18 h 72"/>
                <a:gd name="T18" fmla="*/ 18 w 164"/>
                <a:gd name="T19" fmla="*/ 54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4" h="72">
                  <a:moveTo>
                    <a:pt x="164" y="72"/>
                  </a:moveTo>
                  <a:lnTo>
                    <a:pt x="0" y="72"/>
                  </a:lnTo>
                  <a:lnTo>
                    <a:pt x="0" y="0"/>
                  </a:lnTo>
                  <a:lnTo>
                    <a:pt x="164" y="0"/>
                  </a:lnTo>
                  <a:lnTo>
                    <a:pt x="164" y="72"/>
                  </a:lnTo>
                  <a:close/>
                  <a:moveTo>
                    <a:pt x="18" y="54"/>
                  </a:moveTo>
                  <a:lnTo>
                    <a:pt x="146" y="54"/>
                  </a:lnTo>
                  <a:lnTo>
                    <a:pt x="146" y="18"/>
                  </a:lnTo>
                  <a:lnTo>
                    <a:pt x="18" y="18"/>
                  </a:lnTo>
                  <a:lnTo>
                    <a:pt x="18" y="54"/>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38" name="Freeform 90">
              <a:extLst>
                <a:ext uri="{FF2B5EF4-FFF2-40B4-BE49-F238E27FC236}">
                  <a16:creationId xmlns:a16="http://schemas.microsoft.com/office/drawing/2014/main" id="{4C577E37-C745-43B0-911E-BB07AB1599C1}"/>
                </a:ext>
              </a:extLst>
            </p:cNvPr>
            <p:cNvSpPr>
              <a:spLocks noEditPoints="1"/>
            </p:cNvSpPr>
            <p:nvPr/>
          </p:nvSpPr>
          <p:spPr bwMode="auto">
            <a:xfrm>
              <a:off x="3275013" y="2389188"/>
              <a:ext cx="260350" cy="200025"/>
            </a:xfrm>
            <a:custGeom>
              <a:avLst/>
              <a:gdLst>
                <a:gd name="T0" fmla="*/ 164 w 164"/>
                <a:gd name="T1" fmla="*/ 126 h 126"/>
                <a:gd name="T2" fmla="*/ 0 w 164"/>
                <a:gd name="T3" fmla="*/ 126 h 126"/>
                <a:gd name="T4" fmla="*/ 0 w 164"/>
                <a:gd name="T5" fmla="*/ 0 h 126"/>
                <a:gd name="T6" fmla="*/ 164 w 164"/>
                <a:gd name="T7" fmla="*/ 0 h 126"/>
                <a:gd name="T8" fmla="*/ 164 w 164"/>
                <a:gd name="T9" fmla="*/ 126 h 126"/>
                <a:gd name="T10" fmla="*/ 18 w 164"/>
                <a:gd name="T11" fmla="*/ 108 h 126"/>
                <a:gd name="T12" fmla="*/ 146 w 164"/>
                <a:gd name="T13" fmla="*/ 108 h 126"/>
                <a:gd name="T14" fmla="*/ 146 w 164"/>
                <a:gd name="T15" fmla="*/ 18 h 126"/>
                <a:gd name="T16" fmla="*/ 18 w 164"/>
                <a:gd name="T17" fmla="*/ 18 h 126"/>
                <a:gd name="T18" fmla="*/ 18 w 164"/>
                <a:gd name="T19" fmla="*/ 108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4" h="126">
                  <a:moveTo>
                    <a:pt x="164" y="126"/>
                  </a:moveTo>
                  <a:lnTo>
                    <a:pt x="0" y="126"/>
                  </a:lnTo>
                  <a:lnTo>
                    <a:pt x="0" y="0"/>
                  </a:lnTo>
                  <a:lnTo>
                    <a:pt x="164" y="0"/>
                  </a:lnTo>
                  <a:lnTo>
                    <a:pt x="164" y="126"/>
                  </a:lnTo>
                  <a:close/>
                  <a:moveTo>
                    <a:pt x="18" y="108"/>
                  </a:moveTo>
                  <a:lnTo>
                    <a:pt x="146" y="108"/>
                  </a:lnTo>
                  <a:lnTo>
                    <a:pt x="146" y="18"/>
                  </a:lnTo>
                  <a:lnTo>
                    <a:pt x="18" y="18"/>
                  </a:lnTo>
                  <a:lnTo>
                    <a:pt x="18" y="108"/>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39" name="Rectangle 91">
              <a:extLst>
                <a:ext uri="{FF2B5EF4-FFF2-40B4-BE49-F238E27FC236}">
                  <a16:creationId xmlns:a16="http://schemas.microsoft.com/office/drawing/2014/main" id="{4A2D9B2A-4F15-4D1B-80BD-55E5DC720D2E}"/>
                </a:ext>
              </a:extLst>
            </p:cNvPr>
            <p:cNvSpPr>
              <a:spLocks noChangeArrowheads="1"/>
            </p:cNvSpPr>
            <p:nvPr/>
          </p:nvSpPr>
          <p:spPr bwMode="auto">
            <a:xfrm>
              <a:off x="3392488" y="2389188"/>
              <a:ext cx="28575" cy="2000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40" name="Freeform 92">
              <a:extLst>
                <a:ext uri="{FF2B5EF4-FFF2-40B4-BE49-F238E27FC236}">
                  <a16:creationId xmlns:a16="http://schemas.microsoft.com/office/drawing/2014/main" id="{1C63C9B4-0AA0-44FE-98B4-CED45D038907}"/>
                </a:ext>
              </a:extLst>
            </p:cNvPr>
            <p:cNvSpPr>
              <a:spLocks noEditPoints="1"/>
            </p:cNvSpPr>
            <p:nvPr/>
          </p:nvSpPr>
          <p:spPr bwMode="auto">
            <a:xfrm>
              <a:off x="3259138" y="1347788"/>
              <a:ext cx="292100" cy="95250"/>
            </a:xfrm>
            <a:custGeom>
              <a:avLst/>
              <a:gdLst>
                <a:gd name="T0" fmla="*/ 184 w 184"/>
                <a:gd name="T1" fmla="*/ 60 h 60"/>
                <a:gd name="T2" fmla="*/ 0 w 184"/>
                <a:gd name="T3" fmla="*/ 60 h 60"/>
                <a:gd name="T4" fmla="*/ 0 w 184"/>
                <a:gd name="T5" fmla="*/ 0 h 60"/>
                <a:gd name="T6" fmla="*/ 184 w 184"/>
                <a:gd name="T7" fmla="*/ 0 h 60"/>
                <a:gd name="T8" fmla="*/ 184 w 184"/>
                <a:gd name="T9" fmla="*/ 60 h 60"/>
                <a:gd name="T10" fmla="*/ 18 w 184"/>
                <a:gd name="T11" fmla="*/ 42 h 60"/>
                <a:gd name="T12" fmla="*/ 166 w 184"/>
                <a:gd name="T13" fmla="*/ 42 h 60"/>
                <a:gd name="T14" fmla="*/ 166 w 184"/>
                <a:gd name="T15" fmla="*/ 18 h 60"/>
                <a:gd name="T16" fmla="*/ 18 w 184"/>
                <a:gd name="T17" fmla="*/ 18 h 60"/>
                <a:gd name="T18" fmla="*/ 18 w 184"/>
                <a:gd name="T19" fmla="*/ 42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4" h="60">
                  <a:moveTo>
                    <a:pt x="184" y="60"/>
                  </a:moveTo>
                  <a:lnTo>
                    <a:pt x="0" y="60"/>
                  </a:lnTo>
                  <a:lnTo>
                    <a:pt x="0" y="0"/>
                  </a:lnTo>
                  <a:lnTo>
                    <a:pt x="184" y="0"/>
                  </a:lnTo>
                  <a:lnTo>
                    <a:pt x="184" y="60"/>
                  </a:lnTo>
                  <a:close/>
                  <a:moveTo>
                    <a:pt x="18" y="42"/>
                  </a:moveTo>
                  <a:lnTo>
                    <a:pt x="166" y="42"/>
                  </a:lnTo>
                  <a:lnTo>
                    <a:pt x="166" y="18"/>
                  </a:lnTo>
                  <a:lnTo>
                    <a:pt x="18" y="18"/>
                  </a:lnTo>
                  <a:lnTo>
                    <a:pt x="18" y="42"/>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41" name="Rectangle 93">
              <a:extLst>
                <a:ext uri="{FF2B5EF4-FFF2-40B4-BE49-F238E27FC236}">
                  <a16:creationId xmlns:a16="http://schemas.microsoft.com/office/drawing/2014/main" id="{C4649BD8-F94D-4783-94A8-B593AB9BB920}"/>
                </a:ext>
              </a:extLst>
            </p:cNvPr>
            <p:cNvSpPr>
              <a:spLocks noChangeArrowheads="1"/>
            </p:cNvSpPr>
            <p:nvPr/>
          </p:nvSpPr>
          <p:spPr bwMode="auto">
            <a:xfrm>
              <a:off x="3392488" y="1281113"/>
              <a:ext cx="28575" cy="952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42" name="Freeform 94">
              <a:extLst>
                <a:ext uri="{FF2B5EF4-FFF2-40B4-BE49-F238E27FC236}">
                  <a16:creationId xmlns:a16="http://schemas.microsoft.com/office/drawing/2014/main" id="{AE319291-11E2-4B27-8500-80F4DB91DB53}"/>
                </a:ext>
              </a:extLst>
            </p:cNvPr>
            <p:cNvSpPr>
              <a:spLocks/>
            </p:cNvSpPr>
            <p:nvPr/>
          </p:nvSpPr>
          <p:spPr bwMode="auto">
            <a:xfrm>
              <a:off x="3938588" y="2185988"/>
              <a:ext cx="133350" cy="273050"/>
            </a:xfrm>
            <a:custGeom>
              <a:avLst/>
              <a:gdLst>
                <a:gd name="T0" fmla="*/ 50 w 84"/>
                <a:gd name="T1" fmla="*/ 172 h 172"/>
                <a:gd name="T2" fmla="*/ 50 w 84"/>
                <a:gd name="T3" fmla="*/ 172 h 172"/>
                <a:gd name="T4" fmla="*/ 42 w 84"/>
                <a:gd name="T5" fmla="*/ 170 h 172"/>
                <a:gd name="T6" fmla="*/ 34 w 84"/>
                <a:gd name="T7" fmla="*/ 166 h 172"/>
                <a:gd name="T8" fmla="*/ 26 w 84"/>
                <a:gd name="T9" fmla="*/ 158 h 172"/>
                <a:gd name="T10" fmla="*/ 18 w 84"/>
                <a:gd name="T11" fmla="*/ 148 h 172"/>
                <a:gd name="T12" fmla="*/ 12 w 84"/>
                <a:gd name="T13" fmla="*/ 138 h 172"/>
                <a:gd name="T14" fmla="*/ 6 w 84"/>
                <a:gd name="T15" fmla="*/ 124 h 172"/>
                <a:gd name="T16" fmla="*/ 2 w 84"/>
                <a:gd name="T17" fmla="*/ 110 h 172"/>
                <a:gd name="T18" fmla="*/ 0 w 84"/>
                <a:gd name="T19" fmla="*/ 94 h 172"/>
                <a:gd name="T20" fmla="*/ 0 w 84"/>
                <a:gd name="T21" fmla="*/ 94 h 172"/>
                <a:gd name="T22" fmla="*/ 2 w 84"/>
                <a:gd name="T23" fmla="*/ 74 h 172"/>
                <a:gd name="T24" fmla="*/ 8 w 84"/>
                <a:gd name="T25" fmla="*/ 56 h 172"/>
                <a:gd name="T26" fmla="*/ 14 w 84"/>
                <a:gd name="T27" fmla="*/ 42 h 172"/>
                <a:gd name="T28" fmla="*/ 22 w 84"/>
                <a:gd name="T29" fmla="*/ 28 h 172"/>
                <a:gd name="T30" fmla="*/ 30 w 84"/>
                <a:gd name="T31" fmla="*/ 18 h 172"/>
                <a:gd name="T32" fmla="*/ 36 w 84"/>
                <a:gd name="T33" fmla="*/ 10 h 172"/>
                <a:gd name="T34" fmla="*/ 44 w 84"/>
                <a:gd name="T35" fmla="*/ 4 h 172"/>
                <a:gd name="T36" fmla="*/ 50 w 84"/>
                <a:gd name="T37" fmla="*/ 0 h 172"/>
                <a:gd name="T38" fmla="*/ 54 w 84"/>
                <a:gd name="T39" fmla="*/ 4 h 172"/>
                <a:gd name="T40" fmla="*/ 54 w 84"/>
                <a:gd name="T41" fmla="*/ 4 h 172"/>
                <a:gd name="T42" fmla="*/ 64 w 84"/>
                <a:gd name="T43" fmla="*/ 12 h 172"/>
                <a:gd name="T44" fmla="*/ 72 w 84"/>
                <a:gd name="T45" fmla="*/ 20 h 172"/>
                <a:gd name="T46" fmla="*/ 80 w 84"/>
                <a:gd name="T47" fmla="*/ 32 h 172"/>
                <a:gd name="T48" fmla="*/ 84 w 84"/>
                <a:gd name="T49" fmla="*/ 40 h 172"/>
                <a:gd name="T50" fmla="*/ 70 w 84"/>
                <a:gd name="T51" fmla="*/ 50 h 172"/>
                <a:gd name="T52" fmla="*/ 64 w 84"/>
                <a:gd name="T53" fmla="*/ 42 h 172"/>
                <a:gd name="T54" fmla="*/ 64 w 84"/>
                <a:gd name="T55" fmla="*/ 42 h 172"/>
                <a:gd name="T56" fmla="*/ 56 w 84"/>
                <a:gd name="T57" fmla="*/ 30 h 172"/>
                <a:gd name="T58" fmla="*/ 50 w 84"/>
                <a:gd name="T59" fmla="*/ 22 h 172"/>
                <a:gd name="T60" fmla="*/ 50 w 84"/>
                <a:gd name="T61" fmla="*/ 22 h 172"/>
                <a:gd name="T62" fmla="*/ 40 w 84"/>
                <a:gd name="T63" fmla="*/ 34 h 172"/>
                <a:gd name="T64" fmla="*/ 30 w 84"/>
                <a:gd name="T65" fmla="*/ 50 h 172"/>
                <a:gd name="T66" fmla="*/ 26 w 84"/>
                <a:gd name="T67" fmla="*/ 58 h 172"/>
                <a:gd name="T68" fmla="*/ 22 w 84"/>
                <a:gd name="T69" fmla="*/ 70 h 172"/>
                <a:gd name="T70" fmla="*/ 20 w 84"/>
                <a:gd name="T71" fmla="*/ 82 h 172"/>
                <a:gd name="T72" fmla="*/ 18 w 84"/>
                <a:gd name="T73" fmla="*/ 94 h 172"/>
                <a:gd name="T74" fmla="*/ 18 w 84"/>
                <a:gd name="T75" fmla="*/ 94 h 172"/>
                <a:gd name="T76" fmla="*/ 20 w 84"/>
                <a:gd name="T77" fmla="*/ 108 h 172"/>
                <a:gd name="T78" fmla="*/ 22 w 84"/>
                <a:gd name="T79" fmla="*/ 118 h 172"/>
                <a:gd name="T80" fmla="*/ 26 w 84"/>
                <a:gd name="T81" fmla="*/ 128 h 172"/>
                <a:gd name="T82" fmla="*/ 32 w 84"/>
                <a:gd name="T83" fmla="*/ 136 h 172"/>
                <a:gd name="T84" fmla="*/ 42 w 84"/>
                <a:gd name="T85" fmla="*/ 148 h 172"/>
                <a:gd name="T86" fmla="*/ 50 w 84"/>
                <a:gd name="T87" fmla="*/ 154 h 172"/>
                <a:gd name="T88" fmla="*/ 50 w 84"/>
                <a:gd name="T89" fmla="*/ 154 h 172"/>
                <a:gd name="T90" fmla="*/ 52 w 84"/>
                <a:gd name="T91" fmla="*/ 152 h 172"/>
                <a:gd name="T92" fmla="*/ 56 w 84"/>
                <a:gd name="T93" fmla="*/ 150 h 172"/>
                <a:gd name="T94" fmla="*/ 64 w 84"/>
                <a:gd name="T95" fmla="*/ 140 h 172"/>
                <a:gd name="T96" fmla="*/ 70 w 84"/>
                <a:gd name="T97" fmla="*/ 132 h 172"/>
                <a:gd name="T98" fmla="*/ 84 w 84"/>
                <a:gd name="T99" fmla="*/ 142 h 172"/>
                <a:gd name="T100" fmla="*/ 80 w 84"/>
                <a:gd name="T101" fmla="*/ 150 h 172"/>
                <a:gd name="T102" fmla="*/ 80 w 84"/>
                <a:gd name="T103" fmla="*/ 150 h 172"/>
                <a:gd name="T104" fmla="*/ 72 w 84"/>
                <a:gd name="T105" fmla="*/ 160 h 172"/>
                <a:gd name="T106" fmla="*/ 62 w 84"/>
                <a:gd name="T107" fmla="*/ 168 h 172"/>
                <a:gd name="T108" fmla="*/ 56 w 84"/>
                <a:gd name="T109" fmla="*/ 170 h 172"/>
                <a:gd name="T110" fmla="*/ 50 w 84"/>
                <a:gd name="T111" fmla="*/ 172 h 172"/>
                <a:gd name="T112" fmla="*/ 50 w 84"/>
                <a:gd name="T113" fmla="*/ 17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84" h="172">
                  <a:moveTo>
                    <a:pt x="50" y="172"/>
                  </a:moveTo>
                  <a:lnTo>
                    <a:pt x="50" y="172"/>
                  </a:lnTo>
                  <a:lnTo>
                    <a:pt x="42" y="170"/>
                  </a:lnTo>
                  <a:lnTo>
                    <a:pt x="34" y="166"/>
                  </a:lnTo>
                  <a:lnTo>
                    <a:pt x="26" y="158"/>
                  </a:lnTo>
                  <a:lnTo>
                    <a:pt x="18" y="148"/>
                  </a:lnTo>
                  <a:lnTo>
                    <a:pt x="12" y="138"/>
                  </a:lnTo>
                  <a:lnTo>
                    <a:pt x="6" y="124"/>
                  </a:lnTo>
                  <a:lnTo>
                    <a:pt x="2" y="110"/>
                  </a:lnTo>
                  <a:lnTo>
                    <a:pt x="0" y="94"/>
                  </a:lnTo>
                  <a:lnTo>
                    <a:pt x="0" y="94"/>
                  </a:lnTo>
                  <a:lnTo>
                    <a:pt x="2" y="74"/>
                  </a:lnTo>
                  <a:lnTo>
                    <a:pt x="8" y="56"/>
                  </a:lnTo>
                  <a:lnTo>
                    <a:pt x="14" y="42"/>
                  </a:lnTo>
                  <a:lnTo>
                    <a:pt x="22" y="28"/>
                  </a:lnTo>
                  <a:lnTo>
                    <a:pt x="30" y="18"/>
                  </a:lnTo>
                  <a:lnTo>
                    <a:pt x="36" y="10"/>
                  </a:lnTo>
                  <a:lnTo>
                    <a:pt x="44" y="4"/>
                  </a:lnTo>
                  <a:lnTo>
                    <a:pt x="50" y="0"/>
                  </a:lnTo>
                  <a:lnTo>
                    <a:pt x="54" y="4"/>
                  </a:lnTo>
                  <a:lnTo>
                    <a:pt x="54" y="4"/>
                  </a:lnTo>
                  <a:lnTo>
                    <a:pt x="64" y="12"/>
                  </a:lnTo>
                  <a:lnTo>
                    <a:pt x="72" y="20"/>
                  </a:lnTo>
                  <a:lnTo>
                    <a:pt x="80" y="32"/>
                  </a:lnTo>
                  <a:lnTo>
                    <a:pt x="84" y="40"/>
                  </a:lnTo>
                  <a:lnTo>
                    <a:pt x="70" y="50"/>
                  </a:lnTo>
                  <a:lnTo>
                    <a:pt x="64" y="42"/>
                  </a:lnTo>
                  <a:lnTo>
                    <a:pt x="64" y="42"/>
                  </a:lnTo>
                  <a:lnTo>
                    <a:pt x="56" y="30"/>
                  </a:lnTo>
                  <a:lnTo>
                    <a:pt x="50" y="22"/>
                  </a:lnTo>
                  <a:lnTo>
                    <a:pt x="50" y="22"/>
                  </a:lnTo>
                  <a:lnTo>
                    <a:pt x="40" y="34"/>
                  </a:lnTo>
                  <a:lnTo>
                    <a:pt x="30" y="50"/>
                  </a:lnTo>
                  <a:lnTo>
                    <a:pt x="26" y="58"/>
                  </a:lnTo>
                  <a:lnTo>
                    <a:pt x="22" y="70"/>
                  </a:lnTo>
                  <a:lnTo>
                    <a:pt x="20" y="82"/>
                  </a:lnTo>
                  <a:lnTo>
                    <a:pt x="18" y="94"/>
                  </a:lnTo>
                  <a:lnTo>
                    <a:pt x="18" y="94"/>
                  </a:lnTo>
                  <a:lnTo>
                    <a:pt x="20" y="108"/>
                  </a:lnTo>
                  <a:lnTo>
                    <a:pt x="22" y="118"/>
                  </a:lnTo>
                  <a:lnTo>
                    <a:pt x="26" y="128"/>
                  </a:lnTo>
                  <a:lnTo>
                    <a:pt x="32" y="136"/>
                  </a:lnTo>
                  <a:lnTo>
                    <a:pt x="42" y="148"/>
                  </a:lnTo>
                  <a:lnTo>
                    <a:pt x="50" y="154"/>
                  </a:lnTo>
                  <a:lnTo>
                    <a:pt x="50" y="154"/>
                  </a:lnTo>
                  <a:lnTo>
                    <a:pt x="52" y="152"/>
                  </a:lnTo>
                  <a:lnTo>
                    <a:pt x="56" y="150"/>
                  </a:lnTo>
                  <a:lnTo>
                    <a:pt x="64" y="140"/>
                  </a:lnTo>
                  <a:lnTo>
                    <a:pt x="70" y="132"/>
                  </a:lnTo>
                  <a:lnTo>
                    <a:pt x="84" y="142"/>
                  </a:lnTo>
                  <a:lnTo>
                    <a:pt x="80" y="150"/>
                  </a:lnTo>
                  <a:lnTo>
                    <a:pt x="80" y="150"/>
                  </a:lnTo>
                  <a:lnTo>
                    <a:pt x="72" y="160"/>
                  </a:lnTo>
                  <a:lnTo>
                    <a:pt x="62" y="168"/>
                  </a:lnTo>
                  <a:lnTo>
                    <a:pt x="56" y="170"/>
                  </a:lnTo>
                  <a:lnTo>
                    <a:pt x="50" y="172"/>
                  </a:lnTo>
                  <a:lnTo>
                    <a:pt x="50" y="172"/>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43" name="Rectangle 95">
              <a:extLst>
                <a:ext uri="{FF2B5EF4-FFF2-40B4-BE49-F238E27FC236}">
                  <a16:creationId xmlns:a16="http://schemas.microsoft.com/office/drawing/2014/main" id="{CBC39785-4FB3-4799-8317-C3A10FF0EC73}"/>
                </a:ext>
              </a:extLst>
            </p:cNvPr>
            <p:cNvSpPr>
              <a:spLocks noChangeArrowheads="1"/>
            </p:cNvSpPr>
            <p:nvPr/>
          </p:nvSpPr>
          <p:spPr bwMode="auto">
            <a:xfrm>
              <a:off x="2652713" y="2560638"/>
              <a:ext cx="1663700" cy="2857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44" name="Rectangle 96">
              <a:extLst>
                <a:ext uri="{FF2B5EF4-FFF2-40B4-BE49-F238E27FC236}">
                  <a16:creationId xmlns:a16="http://schemas.microsoft.com/office/drawing/2014/main" id="{BD2B4C05-8BB5-4518-A97D-E328B2A40E37}"/>
                </a:ext>
              </a:extLst>
            </p:cNvPr>
            <p:cNvSpPr>
              <a:spLocks noChangeArrowheads="1"/>
            </p:cNvSpPr>
            <p:nvPr/>
          </p:nvSpPr>
          <p:spPr bwMode="auto">
            <a:xfrm>
              <a:off x="4002088" y="2430463"/>
              <a:ext cx="28575" cy="1587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45" name="Freeform 97">
              <a:extLst>
                <a:ext uri="{FF2B5EF4-FFF2-40B4-BE49-F238E27FC236}">
                  <a16:creationId xmlns:a16="http://schemas.microsoft.com/office/drawing/2014/main" id="{914FC1A9-6856-4B16-B132-1761E9AA650D}"/>
                </a:ext>
              </a:extLst>
            </p:cNvPr>
            <p:cNvSpPr>
              <a:spLocks/>
            </p:cNvSpPr>
            <p:nvPr/>
          </p:nvSpPr>
          <p:spPr bwMode="auto">
            <a:xfrm>
              <a:off x="4021138" y="2185988"/>
              <a:ext cx="136525" cy="273050"/>
            </a:xfrm>
            <a:custGeom>
              <a:avLst/>
              <a:gdLst>
                <a:gd name="T0" fmla="*/ 50 w 86"/>
                <a:gd name="T1" fmla="*/ 172 h 172"/>
                <a:gd name="T2" fmla="*/ 50 w 86"/>
                <a:gd name="T3" fmla="*/ 172 h 172"/>
                <a:gd name="T4" fmla="*/ 42 w 86"/>
                <a:gd name="T5" fmla="*/ 170 h 172"/>
                <a:gd name="T6" fmla="*/ 34 w 86"/>
                <a:gd name="T7" fmla="*/ 166 h 172"/>
                <a:gd name="T8" fmla="*/ 26 w 86"/>
                <a:gd name="T9" fmla="*/ 158 h 172"/>
                <a:gd name="T10" fmla="*/ 18 w 86"/>
                <a:gd name="T11" fmla="*/ 148 h 172"/>
                <a:gd name="T12" fmla="*/ 12 w 86"/>
                <a:gd name="T13" fmla="*/ 138 h 172"/>
                <a:gd name="T14" fmla="*/ 6 w 86"/>
                <a:gd name="T15" fmla="*/ 124 h 172"/>
                <a:gd name="T16" fmla="*/ 2 w 86"/>
                <a:gd name="T17" fmla="*/ 110 h 172"/>
                <a:gd name="T18" fmla="*/ 0 w 86"/>
                <a:gd name="T19" fmla="*/ 94 h 172"/>
                <a:gd name="T20" fmla="*/ 0 w 86"/>
                <a:gd name="T21" fmla="*/ 94 h 172"/>
                <a:gd name="T22" fmla="*/ 2 w 86"/>
                <a:gd name="T23" fmla="*/ 74 h 172"/>
                <a:gd name="T24" fmla="*/ 8 w 86"/>
                <a:gd name="T25" fmla="*/ 56 h 172"/>
                <a:gd name="T26" fmla="*/ 14 w 86"/>
                <a:gd name="T27" fmla="*/ 42 h 172"/>
                <a:gd name="T28" fmla="*/ 22 w 86"/>
                <a:gd name="T29" fmla="*/ 28 h 172"/>
                <a:gd name="T30" fmla="*/ 30 w 86"/>
                <a:gd name="T31" fmla="*/ 18 h 172"/>
                <a:gd name="T32" fmla="*/ 36 w 86"/>
                <a:gd name="T33" fmla="*/ 10 h 172"/>
                <a:gd name="T34" fmla="*/ 44 w 86"/>
                <a:gd name="T35" fmla="*/ 4 h 172"/>
                <a:gd name="T36" fmla="*/ 50 w 86"/>
                <a:gd name="T37" fmla="*/ 0 h 172"/>
                <a:gd name="T38" fmla="*/ 54 w 86"/>
                <a:gd name="T39" fmla="*/ 4 h 172"/>
                <a:gd name="T40" fmla="*/ 54 w 86"/>
                <a:gd name="T41" fmla="*/ 4 h 172"/>
                <a:gd name="T42" fmla="*/ 64 w 86"/>
                <a:gd name="T43" fmla="*/ 12 h 172"/>
                <a:gd name="T44" fmla="*/ 72 w 86"/>
                <a:gd name="T45" fmla="*/ 22 h 172"/>
                <a:gd name="T46" fmla="*/ 80 w 86"/>
                <a:gd name="T47" fmla="*/ 34 h 172"/>
                <a:gd name="T48" fmla="*/ 86 w 86"/>
                <a:gd name="T49" fmla="*/ 42 h 172"/>
                <a:gd name="T50" fmla="*/ 70 w 86"/>
                <a:gd name="T51" fmla="*/ 52 h 172"/>
                <a:gd name="T52" fmla="*/ 66 w 86"/>
                <a:gd name="T53" fmla="*/ 44 h 172"/>
                <a:gd name="T54" fmla="*/ 66 w 86"/>
                <a:gd name="T55" fmla="*/ 44 h 172"/>
                <a:gd name="T56" fmla="*/ 56 w 86"/>
                <a:gd name="T57" fmla="*/ 32 h 172"/>
                <a:gd name="T58" fmla="*/ 50 w 86"/>
                <a:gd name="T59" fmla="*/ 22 h 172"/>
                <a:gd name="T60" fmla="*/ 50 w 86"/>
                <a:gd name="T61" fmla="*/ 22 h 172"/>
                <a:gd name="T62" fmla="*/ 40 w 86"/>
                <a:gd name="T63" fmla="*/ 34 h 172"/>
                <a:gd name="T64" fmla="*/ 30 w 86"/>
                <a:gd name="T65" fmla="*/ 50 h 172"/>
                <a:gd name="T66" fmla="*/ 26 w 86"/>
                <a:gd name="T67" fmla="*/ 58 h 172"/>
                <a:gd name="T68" fmla="*/ 22 w 86"/>
                <a:gd name="T69" fmla="*/ 70 h 172"/>
                <a:gd name="T70" fmla="*/ 20 w 86"/>
                <a:gd name="T71" fmla="*/ 82 h 172"/>
                <a:gd name="T72" fmla="*/ 18 w 86"/>
                <a:gd name="T73" fmla="*/ 94 h 172"/>
                <a:gd name="T74" fmla="*/ 18 w 86"/>
                <a:gd name="T75" fmla="*/ 94 h 172"/>
                <a:gd name="T76" fmla="*/ 20 w 86"/>
                <a:gd name="T77" fmla="*/ 108 h 172"/>
                <a:gd name="T78" fmla="*/ 22 w 86"/>
                <a:gd name="T79" fmla="*/ 118 h 172"/>
                <a:gd name="T80" fmla="*/ 26 w 86"/>
                <a:gd name="T81" fmla="*/ 128 h 172"/>
                <a:gd name="T82" fmla="*/ 32 w 86"/>
                <a:gd name="T83" fmla="*/ 136 h 172"/>
                <a:gd name="T84" fmla="*/ 42 w 86"/>
                <a:gd name="T85" fmla="*/ 148 h 172"/>
                <a:gd name="T86" fmla="*/ 50 w 86"/>
                <a:gd name="T87" fmla="*/ 154 h 172"/>
                <a:gd name="T88" fmla="*/ 50 w 86"/>
                <a:gd name="T89" fmla="*/ 154 h 172"/>
                <a:gd name="T90" fmla="*/ 54 w 86"/>
                <a:gd name="T91" fmla="*/ 150 h 172"/>
                <a:gd name="T92" fmla="*/ 64 w 86"/>
                <a:gd name="T93" fmla="*/ 140 h 172"/>
                <a:gd name="T94" fmla="*/ 70 w 86"/>
                <a:gd name="T95" fmla="*/ 134 h 172"/>
                <a:gd name="T96" fmla="*/ 84 w 86"/>
                <a:gd name="T97" fmla="*/ 144 h 172"/>
                <a:gd name="T98" fmla="*/ 78 w 86"/>
                <a:gd name="T99" fmla="*/ 152 h 172"/>
                <a:gd name="T100" fmla="*/ 78 w 86"/>
                <a:gd name="T101" fmla="*/ 152 h 172"/>
                <a:gd name="T102" fmla="*/ 72 w 86"/>
                <a:gd name="T103" fmla="*/ 160 h 172"/>
                <a:gd name="T104" fmla="*/ 64 w 86"/>
                <a:gd name="T105" fmla="*/ 166 h 172"/>
                <a:gd name="T106" fmla="*/ 56 w 86"/>
                <a:gd name="T107" fmla="*/ 170 h 172"/>
                <a:gd name="T108" fmla="*/ 50 w 86"/>
                <a:gd name="T109" fmla="*/ 172 h 172"/>
                <a:gd name="T110" fmla="*/ 50 w 86"/>
                <a:gd name="T111" fmla="*/ 17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86" h="172">
                  <a:moveTo>
                    <a:pt x="50" y="172"/>
                  </a:moveTo>
                  <a:lnTo>
                    <a:pt x="50" y="172"/>
                  </a:lnTo>
                  <a:lnTo>
                    <a:pt x="42" y="170"/>
                  </a:lnTo>
                  <a:lnTo>
                    <a:pt x="34" y="166"/>
                  </a:lnTo>
                  <a:lnTo>
                    <a:pt x="26" y="158"/>
                  </a:lnTo>
                  <a:lnTo>
                    <a:pt x="18" y="148"/>
                  </a:lnTo>
                  <a:lnTo>
                    <a:pt x="12" y="138"/>
                  </a:lnTo>
                  <a:lnTo>
                    <a:pt x="6" y="124"/>
                  </a:lnTo>
                  <a:lnTo>
                    <a:pt x="2" y="110"/>
                  </a:lnTo>
                  <a:lnTo>
                    <a:pt x="0" y="94"/>
                  </a:lnTo>
                  <a:lnTo>
                    <a:pt x="0" y="94"/>
                  </a:lnTo>
                  <a:lnTo>
                    <a:pt x="2" y="74"/>
                  </a:lnTo>
                  <a:lnTo>
                    <a:pt x="8" y="56"/>
                  </a:lnTo>
                  <a:lnTo>
                    <a:pt x="14" y="42"/>
                  </a:lnTo>
                  <a:lnTo>
                    <a:pt x="22" y="28"/>
                  </a:lnTo>
                  <a:lnTo>
                    <a:pt x="30" y="18"/>
                  </a:lnTo>
                  <a:lnTo>
                    <a:pt x="36" y="10"/>
                  </a:lnTo>
                  <a:lnTo>
                    <a:pt x="44" y="4"/>
                  </a:lnTo>
                  <a:lnTo>
                    <a:pt x="50" y="0"/>
                  </a:lnTo>
                  <a:lnTo>
                    <a:pt x="54" y="4"/>
                  </a:lnTo>
                  <a:lnTo>
                    <a:pt x="54" y="4"/>
                  </a:lnTo>
                  <a:lnTo>
                    <a:pt x="64" y="12"/>
                  </a:lnTo>
                  <a:lnTo>
                    <a:pt x="72" y="22"/>
                  </a:lnTo>
                  <a:lnTo>
                    <a:pt x="80" y="34"/>
                  </a:lnTo>
                  <a:lnTo>
                    <a:pt x="86" y="42"/>
                  </a:lnTo>
                  <a:lnTo>
                    <a:pt x="70" y="52"/>
                  </a:lnTo>
                  <a:lnTo>
                    <a:pt x="66" y="44"/>
                  </a:lnTo>
                  <a:lnTo>
                    <a:pt x="66" y="44"/>
                  </a:lnTo>
                  <a:lnTo>
                    <a:pt x="56" y="32"/>
                  </a:lnTo>
                  <a:lnTo>
                    <a:pt x="50" y="22"/>
                  </a:lnTo>
                  <a:lnTo>
                    <a:pt x="50" y="22"/>
                  </a:lnTo>
                  <a:lnTo>
                    <a:pt x="40" y="34"/>
                  </a:lnTo>
                  <a:lnTo>
                    <a:pt x="30" y="50"/>
                  </a:lnTo>
                  <a:lnTo>
                    <a:pt x="26" y="58"/>
                  </a:lnTo>
                  <a:lnTo>
                    <a:pt x="22" y="70"/>
                  </a:lnTo>
                  <a:lnTo>
                    <a:pt x="20" y="82"/>
                  </a:lnTo>
                  <a:lnTo>
                    <a:pt x="18" y="94"/>
                  </a:lnTo>
                  <a:lnTo>
                    <a:pt x="18" y="94"/>
                  </a:lnTo>
                  <a:lnTo>
                    <a:pt x="20" y="108"/>
                  </a:lnTo>
                  <a:lnTo>
                    <a:pt x="22" y="118"/>
                  </a:lnTo>
                  <a:lnTo>
                    <a:pt x="26" y="128"/>
                  </a:lnTo>
                  <a:lnTo>
                    <a:pt x="32" y="136"/>
                  </a:lnTo>
                  <a:lnTo>
                    <a:pt x="42" y="148"/>
                  </a:lnTo>
                  <a:lnTo>
                    <a:pt x="50" y="154"/>
                  </a:lnTo>
                  <a:lnTo>
                    <a:pt x="50" y="154"/>
                  </a:lnTo>
                  <a:lnTo>
                    <a:pt x="54" y="150"/>
                  </a:lnTo>
                  <a:lnTo>
                    <a:pt x="64" y="140"/>
                  </a:lnTo>
                  <a:lnTo>
                    <a:pt x="70" y="134"/>
                  </a:lnTo>
                  <a:lnTo>
                    <a:pt x="84" y="144"/>
                  </a:lnTo>
                  <a:lnTo>
                    <a:pt x="78" y="152"/>
                  </a:lnTo>
                  <a:lnTo>
                    <a:pt x="78" y="152"/>
                  </a:lnTo>
                  <a:lnTo>
                    <a:pt x="72" y="160"/>
                  </a:lnTo>
                  <a:lnTo>
                    <a:pt x="64" y="166"/>
                  </a:lnTo>
                  <a:lnTo>
                    <a:pt x="56" y="170"/>
                  </a:lnTo>
                  <a:lnTo>
                    <a:pt x="50" y="172"/>
                  </a:lnTo>
                  <a:lnTo>
                    <a:pt x="50" y="172"/>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46" name="Rectangle 98">
              <a:extLst>
                <a:ext uri="{FF2B5EF4-FFF2-40B4-BE49-F238E27FC236}">
                  <a16:creationId xmlns:a16="http://schemas.microsoft.com/office/drawing/2014/main" id="{716B76EB-5DC7-4D95-969F-82A446C26365}"/>
                </a:ext>
              </a:extLst>
            </p:cNvPr>
            <p:cNvSpPr>
              <a:spLocks noChangeArrowheads="1"/>
            </p:cNvSpPr>
            <p:nvPr/>
          </p:nvSpPr>
          <p:spPr bwMode="auto">
            <a:xfrm>
              <a:off x="4084638" y="2430463"/>
              <a:ext cx="28575" cy="1587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47" name="Freeform 99">
              <a:extLst>
                <a:ext uri="{FF2B5EF4-FFF2-40B4-BE49-F238E27FC236}">
                  <a16:creationId xmlns:a16="http://schemas.microsoft.com/office/drawing/2014/main" id="{5CED75C2-AA1A-45F8-BB4B-96681C9FA981}"/>
                </a:ext>
              </a:extLst>
            </p:cNvPr>
            <p:cNvSpPr>
              <a:spLocks noEditPoints="1"/>
            </p:cNvSpPr>
            <p:nvPr/>
          </p:nvSpPr>
          <p:spPr bwMode="auto">
            <a:xfrm>
              <a:off x="4103688" y="2185988"/>
              <a:ext cx="155575" cy="273050"/>
            </a:xfrm>
            <a:custGeom>
              <a:avLst/>
              <a:gdLst>
                <a:gd name="T0" fmla="*/ 50 w 98"/>
                <a:gd name="T1" fmla="*/ 172 h 172"/>
                <a:gd name="T2" fmla="*/ 34 w 98"/>
                <a:gd name="T3" fmla="*/ 166 h 172"/>
                <a:gd name="T4" fmla="*/ 18 w 98"/>
                <a:gd name="T5" fmla="*/ 148 h 172"/>
                <a:gd name="T6" fmla="*/ 6 w 98"/>
                <a:gd name="T7" fmla="*/ 124 h 172"/>
                <a:gd name="T8" fmla="*/ 0 w 98"/>
                <a:gd name="T9" fmla="*/ 94 h 172"/>
                <a:gd name="T10" fmla="*/ 2 w 98"/>
                <a:gd name="T11" fmla="*/ 74 h 172"/>
                <a:gd name="T12" fmla="*/ 14 w 98"/>
                <a:gd name="T13" fmla="*/ 42 h 172"/>
                <a:gd name="T14" fmla="*/ 30 w 98"/>
                <a:gd name="T15" fmla="*/ 18 h 172"/>
                <a:gd name="T16" fmla="*/ 44 w 98"/>
                <a:gd name="T17" fmla="*/ 4 h 172"/>
                <a:gd name="T18" fmla="*/ 54 w 98"/>
                <a:gd name="T19" fmla="*/ 4 h 172"/>
                <a:gd name="T20" fmla="*/ 62 w 98"/>
                <a:gd name="T21" fmla="*/ 10 h 172"/>
                <a:gd name="T22" fmla="*/ 78 w 98"/>
                <a:gd name="T23" fmla="*/ 28 h 172"/>
                <a:gd name="T24" fmla="*/ 92 w 98"/>
                <a:gd name="T25" fmla="*/ 56 h 172"/>
                <a:gd name="T26" fmla="*/ 98 w 98"/>
                <a:gd name="T27" fmla="*/ 94 h 172"/>
                <a:gd name="T28" fmla="*/ 96 w 98"/>
                <a:gd name="T29" fmla="*/ 110 h 172"/>
                <a:gd name="T30" fmla="*/ 88 w 98"/>
                <a:gd name="T31" fmla="*/ 138 h 172"/>
                <a:gd name="T32" fmla="*/ 72 w 98"/>
                <a:gd name="T33" fmla="*/ 158 h 172"/>
                <a:gd name="T34" fmla="*/ 56 w 98"/>
                <a:gd name="T35" fmla="*/ 170 h 172"/>
                <a:gd name="T36" fmla="*/ 50 w 98"/>
                <a:gd name="T37" fmla="*/ 172 h 172"/>
                <a:gd name="T38" fmla="*/ 50 w 98"/>
                <a:gd name="T39" fmla="*/ 22 h 172"/>
                <a:gd name="T40" fmla="*/ 30 w 98"/>
                <a:gd name="T41" fmla="*/ 50 h 172"/>
                <a:gd name="T42" fmla="*/ 22 w 98"/>
                <a:gd name="T43" fmla="*/ 70 h 172"/>
                <a:gd name="T44" fmla="*/ 18 w 98"/>
                <a:gd name="T45" fmla="*/ 94 h 172"/>
                <a:gd name="T46" fmla="*/ 20 w 98"/>
                <a:gd name="T47" fmla="*/ 108 h 172"/>
                <a:gd name="T48" fmla="*/ 26 w 98"/>
                <a:gd name="T49" fmla="*/ 128 h 172"/>
                <a:gd name="T50" fmla="*/ 42 w 98"/>
                <a:gd name="T51" fmla="*/ 148 h 172"/>
                <a:gd name="T52" fmla="*/ 50 w 98"/>
                <a:gd name="T53" fmla="*/ 154 h 172"/>
                <a:gd name="T54" fmla="*/ 66 w 98"/>
                <a:gd name="T55" fmla="*/ 136 h 172"/>
                <a:gd name="T56" fmla="*/ 76 w 98"/>
                <a:gd name="T57" fmla="*/ 118 h 172"/>
                <a:gd name="T58" fmla="*/ 80 w 98"/>
                <a:gd name="T59" fmla="*/ 94 h 172"/>
                <a:gd name="T60" fmla="*/ 80 w 98"/>
                <a:gd name="T61" fmla="*/ 82 h 172"/>
                <a:gd name="T62" fmla="*/ 72 w 98"/>
                <a:gd name="T63" fmla="*/ 58 h 172"/>
                <a:gd name="T64" fmla="*/ 58 w 98"/>
                <a:gd name="T65" fmla="*/ 34 h 172"/>
                <a:gd name="T66" fmla="*/ 50 w 98"/>
                <a:gd name="T67" fmla="*/ 2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8" h="172">
                  <a:moveTo>
                    <a:pt x="50" y="172"/>
                  </a:moveTo>
                  <a:lnTo>
                    <a:pt x="50" y="172"/>
                  </a:lnTo>
                  <a:lnTo>
                    <a:pt x="42" y="170"/>
                  </a:lnTo>
                  <a:lnTo>
                    <a:pt x="34" y="166"/>
                  </a:lnTo>
                  <a:lnTo>
                    <a:pt x="26" y="158"/>
                  </a:lnTo>
                  <a:lnTo>
                    <a:pt x="18" y="148"/>
                  </a:lnTo>
                  <a:lnTo>
                    <a:pt x="12" y="138"/>
                  </a:lnTo>
                  <a:lnTo>
                    <a:pt x="6" y="124"/>
                  </a:lnTo>
                  <a:lnTo>
                    <a:pt x="2" y="110"/>
                  </a:lnTo>
                  <a:lnTo>
                    <a:pt x="0" y="94"/>
                  </a:lnTo>
                  <a:lnTo>
                    <a:pt x="0" y="94"/>
                  </a:lnTo>
                  <a:lnTo>
                    <a:pt x="2" y="74"/>
                  </a:lnTo>
                  <a:lnTo>
                    <a:pt x="8" y="56"/>
                  </a:lnTo>
                  <a:lnTo>
                    <a:pt x="14" y="42"/>
                  </a:lnTo>
                  <a:lnTo>
                    <a:pt x="22" y="28"/>
                  </a:lnTo>
                  <a:lnTo>
                    <a:pt x="30" y="18"/>
                  </a:lnTo>
                  <a:lnTo>
                    <a:pt x="36" y="10"/>
                  </a:lnTo>
                  <a:lnTo>
                    <a:pt x="44" y="4"/>
                  </a:lnTo>
                  <a:lnTo>
                    <a:pt x="50" y="0"/>
                  </a:lnTo>
                  <a:lnTo>
                    <a:pt x="54" y="4"/>
                  </a:lnTo>
                  <a:lnTo>
                    <a:pt x="54" y="4"/>
                  </a:lnTo>
                  <a:lnTo>
                    <a:pt x="62" y="10"/>
                  </a:lnTo>
                  <a:lnTo>
                    <a:pt x="70" y="18"/>
                  </a:lnTo>
                  <a:lnTo>
                    <a:pt x="78" y="28"/>
                  </a:lnTo>
                  <a:lnTo>
                    <a:pt x="84" y="42"/>
                  </a:lnTo>
                  <a:lnTo>
                    <a:pt x="92" y="56"/>
                  </a:lnTo>
                  <a:lnTo>
                    <a:pt x="96" y="74"/>
                  </a:lnTo>
                  <a:lnTo>
                    <a:pt x="98" y="94"/>
                  </a:lnTo>
                  <a:lnTo>
                    <a:pt x="98" y="94"/>
                  </a:lnTo>
                  <a:lnTo>
                    <a:pt x="96" y="110"/>
                  </a:lnTo>
                  <a:lnTo>
                    <a:pt x="92" y="124"/>
                  </a:lnTo>
                  <a:lnTo>
                    <a:pt x="88" y="138"/>
                  </a:lnTo>
                  <a:lnTo>
                    <a:pt x="80" y="148"/>
                  </a:lnTo>
                  <a:lnTo>
                    <a:pt x="72" y="158"/>
                  </a:lnTo>
                  <a:lnTo>
                    <a:pt x="64" y="166"/>
                  </a:lnTo>
                  <a:lnTo>
                    <a:pt x="56" y="170"/>
                  </a:lnTo>
                  <a:lnTo>
                    <a:pt x="50" y="172"/>
                  </a:lnTo>
                  <a:lnTo>
                    <a:pt x="50" y="172"/>
                  </a:lnTo>
                  <a:close/>
                  <a:moveTo>
                    <a:pt x="50" y="22"/>
                  </a:moveTo>
                  <a:lnTo>
                    <a:pt x="50" y="22"/>
                  </a:lnTo>
                  <a:lnTo>
                    <a:pt x="40" y="34"/>
                  </a:lnTo>
                  <a:lnTo>
                    <a:pt x="30" y="50"/>
                  </a:lnTo>
                  <a:lnTo>
                    <a:pt x="26" y="58"/>
                  </a:lnTo>
                  <a:lnTo>
                    <a:pt x="22" y="70"/>
                  </a:lnTo>
                  <a:lnTo>
                    <a:pt x="20" y="82"/>
                  </a:lnTo>
                  <a:lnTo>
                    <a:pt x="18" y="94"/>
                  </a:lnTo>
                  <a:lnTo>
                    <a:pt x="18" y="94"/>
                  </a:lnTo>
                  <a:lnTo>
                    <a:pt x="20" y="108"/>
                  </a:lnTo>
                  <a:lnTo>
                    <a:pt x="22" y="118"/>
                  </a:lnTo>
                  <a:lnTo>
                    <a:pt x="26" y="128"/>
                  </a:lnTo>
                  <a:lnTo>
                    <a:pt x="32" y="136"/>
                  </a:lnTo>
                  <a:lnTo>
                    <a:pt x="42" y="148"/>
                  </a:lnTo>
                  <a:lnTo>
                    <a:pt x="50" y="154"/>
                  </a:lnTo>
                  <a:lnTo>
                    <a:pt x="50" y="154"/>
                  </a:lnTo>
                  <a:lnTo>
                    <a:pt x="56" y="148"/>
                  </a:lnTo>
                  <a:lnTo>
                    <a:pt x="66" y="136"/>
                  </a:lnTo>
                  <a:lnTo>
                    <a:pt x="72" y="128"/>
                  </a:lnTo>
                  <a:lnTo>
                    <a:pt x="76" y="118"/>
                  </a:lnTo>
                  <a:lnTo>
                    <a:pt x="78" y="108"/>
                  </a:lnTo>
                  <a:lnTo>
                    <a:pt x="80" y="94"/>
                  </a:lnTo>
                  <a:lnTo>
                    <a:pt x="80" y="94"/>
                  </a:lnTo>
                  <a:lnTo>
                    <a:pt x="80" y="82"/>
                  </a:lnTo>
                  <a:lnTo>
                    <a:pt x="76" y="70"/>
                  </a:lnTo>
                  <a:lnTo>
                    <a:pt x="72" y="58"/>
                  </a:lnTo>
                  <a:lnTo>
                    <a:pt x="68" y="50"/>
                  </a:lnTo>
                  <a:lnTo>
                    <a:pt x="58" y="34"/>
                  </a:lnTo>
                  <a:lnTo>
                    <a:pt x="50" y="22"/>
                  </a:lnTo>
                  <a:lnTo>
                    <a:pt x="50" y="22"/>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148" name="Rectangle 100">
              <a:extLst>
                <a:ext uri="{FF2B5EF4-FFF2-40B4-BE49-F238E27FC236}">
                  <a16:creationId xmlns:a16="http://schemas.microsoft.com/office/drawing/2014/main" id="{81EE83C8-ED62-4BD8-B707-CA4E980F8E3B}"/>
                </a:ext>
              </a:extLst>
            </p:cNvPr>
            <p:cNvSpPr>
              <a:spLocks noChangeArrowheads="1"/>
            </p:cNvSpPr>
            <p:nvPr/>
          </p:nvSpPr>
          <p:spPr bwMode="auto">
            <a:xfrm>
              <a:off x="4167188" y="2430463"/>
              <a:ext cx="28575" cy="158750"/>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grpSp>
      <p:grpSp>
        <p:nvGrpSpPr>
          <p:cNvPr id="246" name="Group 245">
            <a:extLst>
              <a:ext uri="{FF2B5EF4-FFF2-40B4-BE49-F238E27FC236}">
                <a16:creationId xmlns:a16="http://schemas.microsoft.com/office/drawing/2014/main" id="{DF28991A-5735-4BB0-89D0-55A2530B09FC}"/>
              </a:ext>
            </a:extLst>
          </p:cNvPr>
          <p:cNvGrpSpPr/>
          <p:nvPr/>
        </p:nvGrpSpPr>
        <p:grpSpPr>
          <a:xfrm>
            <a:off x="1637002" y="3316543"/>
            <a:ext cx="377722" cy="260527"/>
            <a:chOff x="788988" y="1417638"/>
            <a:chExt cx="1422400" cy="981075"/>
          </a:xfrm>
          <a:solidFill>
            <a:srgbClr val="D2BA00"/>
          </a:solidFill>
        </p:grpSpPr>
        <p:sp>
          <p:nvSpPr>
            <p:cNvPr id="247" name="Freeform 39">
              <a:extLst>
                <a:ext uri="{FF2B5EF4-FFF2-40B4-BE49-F238E27FC236}">
                  <a16:creationId xmlns:a16="http://schemas.microsoft.com/office/drawing/2014/main" id="{77EB3D4B-7AFC-4A18-BC57-ACE1161A3E89}"/>
                </a:ext>
              </a:extLst>
            </p:cNvPr>
            <p:cNvSpPr>
              <a:spLocks noEditPoints="1"/>
            </p:cNvSpPr>
            <p:nvPr/>
          </p:nvSpPr>
          <p:spPr bwMode="auto">
            <a:xfrm>
              <a:off x="1217613" y="1782763"/>
              <a:ext cx="130175" cy="212725"/>
            </a:xfrm>
            <a:custGeom>
              <a:avLst/>
              <a:gdLst>
                <a:gd name="T0" fmla="*/ 36 w 82"/>
                <a:gd name="T1" fmla="*/ 134 h 134"/>
                <a:gd name="T2" fmla="*/ 28 w 82"/>
                <a:gd name="T3" fmla="*/ 132 h 134"/>
                <a:gd name="T4" fmla="*/ 16 w 82"/>
                <a:gd name="T5" fmla="*/ 128 h 134"/>
                <a:gd name="T6" fmla="*/ 6 w 82"/>
                <a:gd name="T7" fmla="*/ 118 h 134"/>
                <a:gd name="T8" fmla="*/ 0 w 82"/>
                <a:gd name="T9" fmla="*/ 104 h 134"/>
                <a:gd name="T10" fmla="*/ 0 w 82"/>
                <a:gd name="T11" fmla="*/ 36 h 134"/>
                <a:gd name="T12" fmla="*/ 0 w 82"/>
                <a:gd name="T13" fmla="*/ 30 h 134"/>
                <a:gd name="T14" fmla="*/ 6 w 82"/>
                <a:gd name="T15" fmla="*/ 16 h 134"/>
                <a:gd name="T16" fmla="*/ 16 w 82"/>
                <a:gd name="T17" fmla="*/ 8 h 134"/>
                <a:gd name="T18" fmla="*/ 28 w 82"/>
                <a:gd name="T19" fmla="*/ 2 h 134"/>
                <a:gd name="T20" fmla="*/ 46 w 82"/>
                <a:gd name="T21" fmla="*/ 0 h 134"/>
                <a:gd name="T22" fmla="*/ 52 w 82"/>
                <a:gd name="T23" fmla="*/ 2 h 134"/>
                <a:gd name="T24" fmla="*/ 66 w 82"/>
                <a:gd name="T25" fmla="*/ 8 h 134"/>
                <a:gd name="T26" fmla="*/ 76 w 82"/>
                <a:gd name="T27" fmla="*/ 16 h 134"/>
                <a:gd name="T28" fmla="*/ 80 w 82"/>
                <a:gd name="T29" fmla="*/ 30 h 134"/>
                <a:gd name="T30" fmla="*/ 82 w 82"/>
                <a:gd name="T31" fmla="*/ 98 h 134"/>
                <a:gd name="T32" fmla="*/ 80 w 82"/>
                <a:gd name="T33" fmla="*/ 104 h 134"/>
                <a:gd name="T34" fmla="*/ 76 w 82"/>
                <a:gd name="T35" fmla="*/ 118 h 134"/>
                <a:gd name="T36" fmla="*/ 66 w 82"/>
                <a:gd name="T37" fmla="*/ 128 h 134"/>
                <a:gd name="T38" fmla="*/ 52 w 82"/>
                <a:gd name="T39" fmla="*/ 132 h 134"/>
                <a:gd name="T40" fmla="*/ 46 w 82"/>
                <a:gd name="T41" fmla="*/ 134 h 134"/>
                <a:gd name="T42" fmla="*/ 36 w 82"/>
                <a:gd name="T43" fmla="*/ 18 h 134"/>
                <a:gd name="T44" fmla="*/ 22 w 82"/>
                <a:gd name="T45" fmla="*/ 24 h 134"/>
                <a:gd name="T46" fmla="*/ 18 w 82"/>
                <a:gd name="T47" fmla="*/ 36 h 134"/>
                <a:gd name="T48" fmla="*/ 18 w 82"/>
                <a:gd name="T49" fmla="*/ 98 h 134"/>
                <a:gd name="T50" fmla="*/ 22 w 82"/>
                <a:gd name="T51" fmla="*/ 110 h 134"/>
                <a:gd name="T52" fmla="*/ 36 w 82"/>
                <a:gd name="T53" fmla="*/ 116 h 134"/>
                <a:gd name="T54" fmla="*/ 46 w 82"/>
                <a:gd name="T55" fmla="*/ 116 h 134"/>
                <a:gd name="T56" fmla="*/ 58 w 82"/>
                <a:gd name="T57" fmla="*/ 110 h 134"/>
                <a:gd name="T58" fmla="*/ 64 w 82"/>
                <a:gd name="T59" fmla="*/ 98 h 134"/>
                <a:gd name="T60" fmla="*/ 64 w 82"/>
                <a:gd name="T61" fmla="*/ 36 h 134"/>
                <a:gd name="T62" fmla="*/ 58 w 82"/>
                <a:gd name="T63" fmla="*/ 24 h 134"/>
                <a:gd name="T64" fmla="*/ 46 w 82"/>
                <a:gd name="T65" fmla="*/ 18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2" h="134">
                  <a:moveTo>
                    <a:pt x="46" y="134"/>
                  </a:moveTo>
                  <a:lnTo>
                    <a:pt x="36" y="134"/>
                  </a:lnTo>
                  <a:lnTo>
                    <a:pt x="36" y="134"/>
                  </a:lnTo>
                  <a:lnTo>
                    <a:pt x="28" y="132"/>
                  </a:lnTo>
                  <a:lnTo>
                    <a:pt x="22" y="130"/>
                  </a:lnTo>
                  <a:lnTo>
                    <a:pt x="16" y="128"/>
                  </a:lnTo>
                  <a:lnTo>
                    <a:pt x="10" y="124"/>
                  </a:lnTo>
                  <a:lnTo>
                    <a:pt x="6" y="118"/>
                  </a:lnTo>
                  <a:lnTo>
                    <a:pt x="2" y="112"/>
                  </a:lnTo>
                  <a:lnTo>
                    <a:pt x="0" y="104"/>
                  </a:lnTo>
                  <a:lnTo>
                    <a:pt x="0" y="98"/>
                  </a:lnTo>
                  <a:lnTo>
                    <a:pt x="0" y="36"/>
                  </a:lnTo>
                  <a:lnTo>
                    <a:pt x="0" y="36"/>
                  </a:lnTo>
                  <a:lnTo>
                    <a:pt x="0" y="30"/>
                  </a:lnTo>
                  <a:lnTo>
                    <a:pt x="2" y="22"/>
                  </a:lnTo>
                  <a:lnTo>
                    <a:pt x="6" y="16"/>
                  </a:lnTo>
                  <a:lnTo>
                    <a:pt x="10" y="12"/>
                  </a:lnTo>
                  <a:lnTo>
                    <a:pt x="16" y="8"/>
                  </a:lnTo>
                  <a:lnTo>
                    <a:pt x="22" y="4"/>
                  </a:lnTo>
                  <a:lnTo>
                    <a:pt x="28" y="2"/>
                  </a:lnTo>
                  <a:lnTo>
                    <a:pt x="36" y="0"/>
                  </a:lnTo>
                  <a:lnTo>
                    <a:pt x="46" y="0"/>
                  </a:lnTo>
                  <a:lnTo>
                    <a:pt x="46" y="0"/>
                  </a:lnTo>
                  <a:lnTo>
                    <a:pt x="52" y="2"/>
                  </a:lnTo>
                  <a:lnTo>
                    <a:pt x="60" y="4"/>
                  </a:lnTo>
                  <a:lnTo>
                    <a:pt x="66" y="8"/>
                  </a:lnTo>
                  <a:lnTo>
                    <a:pt x="70" y="12"/>
                  </a:lnTo>
                  <a:lnTo>
                    <a:pt x="76" y="16"/>
                  </a:lnTo>
                  <a:lnTo>
                    <a:pt x="78" y="22"/>
                  </a:lnTo>
                  <a:lnTo>
                    <a:pt x="80" y="30"/>
                  </a:lnTo>
                  <a:lnTo>
                    <a:pt x="82" y="36"/>
                  </a:lnTo>
                  <a:lnTo>
                    <a:pt x="82" y="98"/>
                  </a:lnTo>
                  <a:lnTo>
                    <a:pt x="82" y="98"/>
                  </a:lnTo>
                  <a:lnTo>
                    <a:pt x="80" y="104"/>
                  </a:lnTo>
                  <a:lnTo>
                    <a:pt x="78" y="112"/>
                  </a:lnTo>
                  <a:lnTo>
                    <a:pt x="76" y="118"/>
                  </a:lnTo>
                  <a:lnTo>
                    <a:pt x="70" y="124"/>
                  </a:lnTo>
                  <a:lnTo>
                    <a:pt x="66" y="128"/>
                  </a:lnTo>
                  <a:lnTo>
                    <a:pt x="60" y="130"/>
                  </a:lnTo>
                  <a:lnTo>
                    <a:pt x="52" y="132"/>
                  </a:lnTo>
                  <a:lnTo>
                    <a:pt x="46" y="134"/>
                  </a:lnTo>
                  <a:lnTo>
                    <a:pt x="46" y="134"/>
                  </a:lnTo>
                  <a:close/>
                  <a:moveTo>
                    <a:pt x="36" y="18"/>
                  </a:moveTo>
                  <a:lnTo>
                    <a:pt x="36" y="18"/>
                  </a:lnTo>
                  <a:lnTo>
                    <a:pt x="28" y="20"/>
                  </a:lnTo>
                  <a:lnTo>
                    <a:pt x="22" y="24"/>
                  </a:lnTo>
                  <a:lnTo>
                    <a:pt x="18" y="30"/>
                  </a:lnTo>
                  <a:lnTo>
                    <a:pt x="18" y="36"/>
                  </a:lnTo>
                  <a:lnTo>
                    <a:pt x="18" y="98"/>
                  </a:lnTo>
                  <a:lnTo>
                    <a:pt x="18" y="98"/>
                  </a:lnTo>
                  <a:lnTo>
                    <a:pt x="18" y="104"/>
                  </a:lnTo>
                  <a:lnTo>
                    <a:pt x="22" y="110"/>
                  </a:lnTo>
                  <a:lnTo>
                    <a:pt x="28" y="114"/>
                  </a:lnTo>
                  <a:lnTo>
                    <a:pt x="36" y="116"/>
                  </a:lnTo>
                  <a:lnTo>
                    <a:pt x="46" y="116"/>
                  </a:lnTo>
                  <a:lnTo>
                    <a:pt x="46" y="116"/>
                  </a:lnTo>
                  <a:lnTo>
                    <a:pt x="52" y="114"/>
                  </a:lnTo>
                  <a:lnTo>
                    <a:pt x="58" y="110"/>
                  </a:lnTo>
                  <a:lnTo>
                    <a:pt x="62" y="104"/>
                  </a:lnTo>
                  <a:lnTo>
                    <a:pt x="64" y="98"/>
                  </a:lnTo>
                  <a:lnTo>
                    <a:pt x="64" y="36"/>
                  </a:lnTo>
                  <a:lnTo>
                    <a:pt x="64" y="36"/>
                  </a:lnTo>
                  <a:lnTo>
                    <a:pt x="62" y="30"/>
                  </a:lnTo>
                  <a:lnTo>
                    <a:pt x="58" y="24"/>
                  </a:lnTo>
                  <a:lnTo>
                    <a:pt x="52" y="20"/>
                  </a:lnTo>
                  <a:lnTo>
                    <a:pt x="46" y="18"/>
                  </a:lnTo>
                  <a:lnTo>
                    <a:pt x="36" y="18"/>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48" name="Freeform 40">
              <a:extLst>
                <a:ext uri="{FF2B5EF4-FFF2-40B4-BE49-F238E27FC236}">
                  <a16:creationId xmlns:a16="http://schemas.microsoft.com/office/drawing/2014/main" id="{8EEC6A2E-D585-4679-ACE3-6978E2D22013}"/>
                </a:ext>
              </a:extLst>
            </p:cNvPr>
            <p:cNvSpPr>
              <a:spLocks noEditPoints="1"/>
            </p:cNvSpPr>
            <p:nvPr/>
          </p:nvSpPr>
          <p:spPr bwMode="auto">
            <a:xfrm>
              <a:off x="1665288" y="1782763"/>
              <a:ext cx="130175" cy="212725"/>
            </a:xfrm>
            <a:custGeom>
              <a:avLst/>
              <a:gdLst>
                <a:gd name="T0" fmla="*/ 36 w 82"/>
                <a:gd name="T1" fmla="*/ 134 h 134"/>
                <a:gd name="T2" fmla="*/ 30 w 82"/>
                <a:gd name="T3" fmla="*/ 132 h 134"/>
                <a:gd name="T4" fmla="*/ 16 w 82"/>
                <a:gd name="T5" fmla="*/ 128 h 134"/>
                <a:gd name="T6" fmla="*/ 6 w 82"/>
                <a:gd name="T7" fmla="*/ 118 h 134"/>
                <a:gd name="T8" fmla="*/ 2 w 82"/>
                <a:gd name="T9" fmla="*/ 104 h 134"/>
                <a:gd name="T10" fmla="*/ 0 w 82"/>
                <a:gd name="T11" fmla="*/ 36 h 134"/>
                <a:gd name="T12" fmla="*/ 2 w 82"/>
                <a:gd name="T13" fmla="*/ 30 h 134"/>
                <a:gd name="T14" fmla="*/ 6 w 82"/>
                <a:gd name="T15" fmla="*/ 16 h 134"/>
                <a:gd name="T16" fmla="*/ 16 w 82"/>
                <a:gd name="T17" fmla="*/ 8 h 134"/>
                <a:gd name="T18" fmla="*/ 30 w 82"/>
                <a:gd name="T19" fmla="*/ 2 h 134"/>
                <a:gd name="T20" fmla="*/ 46 w 82"/>
                <a:gd name="T21" fmla="*/ 0 h 134"/>
                <a:gd name="T22" fmla="*/ 54 w 82"/>
                <a:gd name="T23" fmla="*/ 2 h 134"/>
                <a:gd name="T24" fmla="*/ 66 w 82"/>
                <a:gd name="T25" fmla="*/ 8 h 134"/>
                <a:gd name="T26" fmla="*/ 76 w 82"/>
                <a:gd name="T27" fmla="*/ 16 h 134"/>
                <a:gd name="T28" fmla="*/ 82 w 82"/>
                <a:gd name="T29" fmla="*/ 30 h 134"/>
                <a:gd name="T30" fmla="*/ 82 w 82"/>
                <a:gd name="T31" fmla="*/ 98 h 134"/>
                <a:gd name="T32" fmla="*/ 82 w 82"/>
                <a:gd name="T33" fmla="*/ 104 h 134"/>
                <a:gd name="T34" fmla="*/ 76 w 82"/>
                <a:gd name="T35" fmla="*/ 118 h 134"/>
                <a:gd name="T36" fmla="*/ 66 w 82"/>
                <a:gd name="T37" fmla="*/ 128 h 134"/>
                <a:gd name="T38" fmla="*/ 54 w 82"/>
                <a:gd name="T39" fmla="*/ 132 h 134"/>
                <a:gd name="T40" fmla="*/ 46 w 82"/>
                <a:gd name="T41" fmla="*/ 134 h 134"/>
                <a:gd name="T42" fmla="*/ 36 w 82"/>
                <a:gd name="T43" fmla="*/ 18 h 134"/>
                <a:gd name="T44" fmla="*/ 24 w 82"/>
                <a:gd name="T45" fmla="*/ 24 h 134"/>
                <a:gd name="T46" fmla="*/ 18 w 82"/>
                <a:gd name="T47" fmla="*/ 36 h 134"/>
                <a:gd name="T48" fmla="*/ 18 w 82"/>
                <a:gd name="T49" fmla="*/ 98 h 134"/>
                <a:gd name="T50" fmla="*/ 24 w 82"/>
                <a:gd name="T51" fmla="*/ 110 h 134"/>
                <a:gd name="T52" fmla="*/ 36 w 82"/>
                <a:gd name="T53" fmla="*/ 116 h 134"/>
                <a:gd name="T54" fmla="*/ 46 w 82"/>
                <a:gd name="T55" fmla="*/ 116 h 134"/>
                <a:gd name="T56" fmla="*/ 60 w 82"/>
                <a:gd name="T57" fmla="*/ 110 h 134"/>
                <a:gd name="T58" fmla="*/ 64 w 82"/>
                <a:gd name="T59" fmla="*/ 98 h 134"/>
                <a:gd name="T60" fmla="*/ 64 w 82"/>
                <a:gd name="T61" fmla="*/ 36 h 134"/>
                <a:gd name="T62" fmla="*/ 60 w 82"/>
                <a:gd name="T63" fmla="*/ 24 h 134"/>
                <a:gd name="T64" fmla="*/ 46 w 82"/>
                <a:gd name="T65" fmla="*/ 18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2" h="134">
                  <a:moveTo>
                    <a:pt x="46" y="134"/>
                  </a:moveTo>
                  <a:lnTo>
                    <a:pt x="36" y="134"/>
                  </a:lnTo>
                  <a:lnTo>
                    <a:pt x="36" y="134"/>
                  </a:lnTo>
                  <a:lnTo>
                    <a:pt x="30" y="132"/>
                  </a:lnTo>
                  <a:lnTo>
                    <a:pt x="22" y="130"/>
                  </a:lnTo>
                  <a:lnTo>
                    <a:pt x="16" y="128"/>
                  </a:lnTo>
                  <a:lnTo>
                    <a:pt x="12" y="124"/>
                  </a:lnTo>
                  <a:lnTo>
                    <a:pt x="6" y="118"/>
                  </a:lnTo>
                  <a:lnTo>
                    <a:pt x="4" y="112"/>
                  </a:lnTo>
                  <a:lnTo>
                    <a:pt x="2" y="104"/>
                  </a:lnTo>
                  <a:lnTo>
                    <a:pt x="0" y="98"/>
                  </a:lnTo>
                  <a:lnTo>
                    <a:pt x="0" y="36"/>
                  </a:lnTo>
                  <a:lnTo>
                    <a:pt x="0" y="36"/>
                  </a:lnTo>
                  <a:lnTo>
                    <a:pt x="2" y="30"/>
                  </a:lnTo>
                  <a:lnTo>
                    <a:pt x="4" y="22"/>
                  </a:lnTo>
                  <a:lnTo>
                    <a:pt x="6" y="16"/>
                  </a:lnTo>
                  <a:lnTo>
                    <a:pt x="12" y="12"/>
                  </a:lnTo>
                  <a:lnTo>
                    <a:pt x="16" y="8"/>
                  </a:lnTo>
                  <a:lnTo>
                    <a:pt x="22" y="4"/>
                  </a:lnTo>
                  <a:lnTo>
                    <a:pt x="30" y="2"/>
                  </a:lnTo>
                  <a:lnTo>
                    <a:pt x="36" y="0"/>
                  </a:lnTo>
                  <a:lnTo>
                    <a:pt x="46" y="0"/>
                  </a:lnTo>
                  <a:lnTo>
                    <a:pt x="46" y="0"/>
                  </a:lnTo>
                  <a:lnTo>
                    <a:pt x="54" y="2"/>
                  </a:lnTo>
                  <a:lnTo>
                    <a:pt x="60" y="4"/>
                  </a:lnTo>
                  <a:lnTo>
                    <a:pt x="66" y="8"/>
                  </a:lnTo>
                  <a:lnTo>
                    <a:pt x="72" y="12"/>
                  </a:lnTo>
                  <a:lnTo>
                    <a:pt x="76" y="16"/>
                  </a:lnTo>
                  <a:lnTo>
                    <a:pt x="80" y="22"/>
                  </a:lnTo>
                  <a:lnTo>
                    <a:pt x="82" y="30"/>
                  </a:lnTo>
                  <a:lnTo>
                    <a:pt x="82" y="36"/>
                  </a:lnTo>
                  <a:lnTo>
                    <a:pt x="82" y="98"/>
                  </a:lnTo>
                  <a:lnTo>
                    <a:pt x="82" y="98"/>
                  </a:lnTo>
                  <a:lnTo>
                    <a:pt x="82" y="104"/>
                  </a:lnTo>
                  <a:lnTo>
                    <a:pt x="80" y="112"/>
                  </a:lnTo>
                  <a:lnTo>
                    <a:pt x="76" y="118"/>
                  </a:lnTo>
                  <a:lnTo>
                    <a:pt x="72" y="124"/>
                  </a:lnTo>
                  <a:lnTo>
                    <a:pt x="66" y="128"/>
                  </a:lnTo>
                  <a:lnTo>
                    <a:pt x="60" y="130"/>
                  </a:lnTo>
                  <a:lnTo>
                    <a:pt x="54" y="132"/>
                  </a:lnTo>
                  <a:lnTo>
                    <a:pt x="46" y="134"/>
                  </a:lnTo>
                  <a:lnTo>
                    <a:pt x="46" y="134"/>
                  </a:lnTo>
                  <a:close/>
                  <a:moveTo>
                    <a:pt x="36" y="18"/>
                  </a:moveTo>
                  <a:lnTo>
                    <a:pt x="36" y="18"/>
                  </a:lnTo>
                  <a:lnTo>
                    <a:pt x="30" y="20"/>
                  </a:lnTo>
                  <a:lnTo>
                    <a:pt x="24" y="24"/>
                  </a:lnTo>
                  <a:lnTo>
                    <a:pt x="20" y="30"/>
                  </a:lnTo>
                  <a:lnTo>
                    <a:pt x="18" y="36"/>
                  </a:lnTo>
                  <a:lnTo>
                    <a:pt x="18" y="98"/>
                  </a:lnTo>
                  <a:lnTo>
                    <a:pt x="18" y="98"/>
                  </a:lnTo>
                  <a:lnTo>
                    <a:pt x="20" y="104"/>
                  </a:lnTo>
                  <a:lnTo>
                    <a:pt x="24" y="110"/>
                  </a:lnTo>
                  <a:lnTo>
                    <a:pt x="30" y="114"/>
                  </a:lnTo>
                  <a:lnTo>
                    <a:pt x="36" y="116"/>
                  </a:lnTo>
                  <a:lnTo>
                    <a:pt x="46" y="116"/>
                  </a:lnTo>
                  <a:lnTo>
                    <a:pt x="46" y="116"/>
                  </a:lnTo>
                  <a:lnTo>
                    <a:pt x="54" y="114"/>
                  </a:lnTo>
                  <a:lnTo>
                    <a:pt x="60" y="110"/>
                  </a:lnTo>
                  <a:lnTo>
                    <a:pt x="64" y="104"/>
                  </a:lnTo>
                  <a:lnTo>
                    <a:pt x="64" y="98"/>
                  </a:lnTo>
                  <a:lnTo>
                    <a:pt x="64" y="36"/>
                  </a:lnTo>
                  <a:lnTo>
                    <a:pt x="64" y="36"/>
                  </a:lnTo>
                  <a:lnTo>
                    <a:pt x="64" y="30"/>
                  </a:lnTo>
                  <a:lnTo>
                    <a:pt x="60" y="24"/>
                  </a:lnTo>
                  <a:lnTo>
                    <a:pt x="54" y="20"/>
                  </a:lnTo>
                  <a:lnTo>
                    <a:pt x="46" y="18"/>
                  </a:lnTo>
                  <a:lnTo>
                    <a:pt x="36" y="18"/>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49" name="Freeform 41">
              <a:extLst>
                <a:ext uri="{FF2B5EF4-FFF2-40B4-BE49-F238E27FC236}">
                  <a16:creationId xmlns:a16="http://schemas.microsoft.com/office/drawing/2014/main" id="{CB12A5B5-E250-491D-AF2B-A5607A5E6A56}"/>
                </a:ext>
              </a:extLst>
            </p:cNvPr>
            <p:cNvSpPr>
              <a:spLocks/>
            </p:cNvSpPr>
            <p:nvPr/>
          </p:nvSpPr>
          <p:spPr bwMode="auto">
            <a:xfrm>
              <a:off x="1001713" y="1563688"/>
              <a:ext cx="1009650" cy="342900"/>
            </a:xfrm>
            <a:custGeom>
              <a:avLst/>
              <a:gdLst>
                <a:gd name="T0" fmla="*/ 566 w 636"/>
                <a:gd name="T1" fmla="*/ 216 h 216"/>
                <a:gd name="T2" fmla="*/ 500 w 636"/>
                <a:gd name="T3" fmla="*/ 216 h 216"/>
                <a:gd name="T4" fmla="*/ 500 w 636"/>
                <a:gd name="T5" fmla="*/ 198 h 216"/>
                <a:gd name="T6" fmla="*/ 566 w 636"/>
                <a:gd name="T7" fmla="*/ 198 h 216"/>
                <a:gd name="T8" fmla="*/ 566 w 636"/>
                <a:gd name="T9" fmla="*/ 198 h 216"/>
                <a:gd name="T10" fmla="*/ 576 w 636"/>
                <a:gd name="T11" fmla="*/ 198 h 216"/>
                <a:gd name="T12" fmla="*/ 586 w 636"/>
                <a:gd name="T13" fmla="*/ 194 h 216"/>
                <a:gd name="T14" fmla="*/ 596 w 636"/>
                <a:gd name="T15" fmla="*/ 190 h 216"/>
                <a:gd name="T16" fmla="*/ 604 w 636"/>
                <a:gd name="T17" fmla="*/ 182 h 216"/>
                <a:gd name="T18" fmla="*/ 610 w 636"/>
                <a:gd name="T19" fmla="*/ 176 h 216"/>
                <a:gd name="T20" fmla="*/ 614 w 636"/>
                <a:gd name="T21" fmla="*/ 166 h 216"/>
                <a:gd name="T22" fmla="*/ 618 w 636"/>
                <a:gd name="T23" fmla="*/ 156 h 216"/>
                <a:gd name="T24" fmla="*/ 618 w 636"/>
                <a:gd name="T25" fmla="*/ 146 h 216"/>
                <a:gd name="T26" fmla="*/ 618 w 636"/>
                <a:gd name="T27" fmla="*/ 18 h 216"/>
                <a:gd name="T28" fmla="*/ 18 w 636"/>
                <a:gd name="T29" fmla="*/ 18 h 216"/>
                <a:gd name="T30" fmla="*/ 18 w 636"/>
                <a:gd name="T31" fmla="*/ 146 h 216"/>
                <a:gd name="T32" fmla="*/ 18 w 636"/>
                <a:gd name="T33" fmla="*/ 146 h 216"/>
                <a:gd name="T34" fmla="*/ 18 w 636"/>
                <a:gd name="T35" fmla="*/ 156 h 216"/>
                <a:gd name="T36" fmla="*/ 22 w 636"/>
                <a:gd name="T37" fmla="*/ 166 h 216"/>
                <a:gd name="T38" fmla="*/ 26 w 636"/>
                <a:gd name="T39" fmla="*/ 176 h 216"/>
                <a:gd name="T40" fmla="*/ 32 w 636"/>
                <a:gd name="T41" fmla="*/ 182 h 216"/>
                <a:gd name="T42" fmla="*/ 40 w 636"/>
                <a:gd name="T43" fmla="*/ 190 h 216"/>
                <a:gd name="T44" fmla="*/ 50 w 636"/>
                <a:gd name="T45" fmla="*/ 194 h 216"/>
                <a:gd name="T46" fmla="*/ 60 w 636"/>
                <a:gd name="T47" fmla="*/ 198 h 216"/>
                <a:gd name="T48" fmla="*/ 70 w 636"/>
                <a:gd name="T49" fmla="*/ 198 h 216"/>
                <a:gd name="T50" fmla="*/ 136 w 636"/>
                <a:gd name="T51" fmla="*/ 198 h 216"/>
                <a:gd name="T52" fmla="*/ 136 w 636"/>
                <a:gd name="T53" fmla="*/ 216 h 216"/>
                <a:gd name="T54" fmla="*/ 70 w 636"/>
                <a:gd name="T55" fmla="*/ 216 h 216"/>
                <a:gd name="T56" fmla="*/ 70 w 636"/>
                <a:gd name="T57" fmla="*/ 216 h 216"/>
                <a:gd name="T58" fmla="*/ 56 w 636"/>
                <a:gd name="T59" fmla="*/ 214 h 216"/>
                <a:gd name="T60" fmla="*/ 42 w 636"/>
                <a:gd name="T61" fmla="*/ 210 h 216"/>
                <a:gd name="T62" fmla="*/ 30 w 636"/>
                <a:gd name="T63" fmla="*/ 204 h 216"/>
                <a:gd name="T64" fmla="*/ 20 w 636"/>
                <a:gd name="T65" fmla="*/ 196 h 216"/>
                <a:gd name="T66" fmla="*/ 12 w 636"/>
                <a:gd name="T67" fmla="*/ 186 h 216"/>
                <a:gd name="T68" fmla="*/ 6 w 636"/>
                <a:gd name="T69" fmla="*/ 174 h 216"/>
                <a:gd name="T70" fmla="*/ 2 w 636"/>
                <a:gd name="T71" fmla="*/ 160 h 216"/>
                <a:gd name="T72" fmla="*/ 0 w 636"/>
                <a:gd name="T73" fmla="*/ 146 h 216"/>
                <a:gd name="T74" fmla="*/ 0 w 636"/>
                <a:gd name="T75" fmla="*/ 0 h 216"/>
                <a:gd name="T76" fmla="*/ 636 w 636"/>
                <a:gd name="T77" fmla="*/ 0 h 216"/>
                <a:gd name="T78" fmla="*/ 636 w 636"/>
                <a:gd name="T79" fmla="*/ 146 h 216"/>
                <a:gd name="T80" fmla="*/ 636 w 636"/>
                <a:gd name="T81" fmla="*/ 146 h 216"/>
                <a:gd name="T82" fmla="*/ 634 w 636"/>
                <a:gd name="T83" fmla="*/ 160 h 216"/>
                <a:gd name="T84" fmla="*/ 630 w 636"/>
                <a:gd name="T85" fmla="*/ 174 h 216"/>
                <a:gd name="T86" fmla="*/ 624 w 636"/>
                <a:gd name="T87" fmla="*/ 186 h 216"/>
                <a:gd name="T88" fmla="*/ 616 w 636"/>
                <a:gd name="T89" fmla="*/ 196 h 216"/>
                <a:gd name="T90" fmla="*/ 606 w 636"/>
                <a:gd name="T91" fmla="*/ 204 h 216"/>
                <a:gd name="T92" fmla="*/ 594 w 636"/>
                <a:gd name="T93" fmla="*/ 210 h 216"/>
                <a:gd name="T94" fmla="*/ 580 w 636"/>
                <a:gd name="T95" fmla="*/ 214 h 216"/>
                <a:gd name="T96" fmla="*/ 566 w 636"/>
                <a:gd name="T97" fmla="*/ 216 h 216"/>
                <a:gd name="T98" fmla="*/ 566 w 636"/>
                <a:gd name="T99" fmla="*/ 21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636" h="216">
                  <a:moveTo>
                    <a:pt x="566" y="216"/>
                  </a:moveTo>
                  <a:lnTo>
                    <a:pt x="500" y="216"/>
                  </a:lnTo>
                  <a:lnTo>
                    <a:pt x="500" y="198"/>
                  </a:lnTo>
                  <a:lnTo>
                    <a:pt x="566" y="198"/>
                  </a:lnTo>
                  <a:lnTo>
                    <a:pt x="566" y="198"/>
                  </a:lnTo>
                  <a:lnTo>
                    <a:pt x="576" y="198"/>
                  </a:lnTo>
                  <a:lnTo>
                    <a:pt x="586" y="194"/>
                  </a:lnTo>
                  <a:lnTo>
                    <a:pt x="596" y="190"/>
                  </a:lnTo>
                  <a:lnTo>
                    <a:pt x="604" y="182"/>
                  </a:lnTo>
                  <a:lnTo>
                    <a:pt x="610" y="176"/>
                  </a:lnTo>
                  <a:lnTo>
                    <a:pt x="614" y="166"/>
                  </a:lnTo>
                  <a:lnTo>
                    <a:pt x="618" y="156"/>
                  </a:lnTo>
                  <a:lnTo>
                    <a:pt x="618" y="146"/>
                  </a:lnTo>
                  <a:lnTo>
                    <a:pt x="618" y="18"/>
                  </a:lnTo>
                  <a:lnTo>
                    <a:pt x="18" y="18"/>
                  </a:lnTo>
                  <a:lnTo>
                    <a:pt x="18" y="146"/>
                  </a:lnTo>
                  <a:lnTo>
                    <a:pt x="18" y="146"/>
                  </a:lnTo>
                  <a:lnTo>
                    <a:pt x="18" y="156"/>
                  </a:lnTo>
                  <a:lnTo>
                    <a:pt x="22" y="166"/>
                  </a:lnTo>
                  <a:lnTo>
                    <a:pt x="26" y="176"/>
                  </a:lnTo>
                  <a:lnTo>
                    <a:pt x="32" y="182"/>
                  </a:lnTo>
                  <a:lnTo>
                    <a:pt x="40" y="190"/>
                  </a:lnTo>
                  <a:lnTo>
                    <a:pt x="50" y="194"/>
                  </a:lnTo>
                  <a:lnTo>
                    <a:pt x="60" y="198"/>
                  </a:lnTo>
                  <a:lnTo>
                    <a:pt x="70" y="198"/>
                  </a:lnTo>
                  <a:lnTo>
                    <a:pt x="136" y="198"/>
                  </a:lnTo>
                  <a:lnTo>
                    <a:pt x="136" y="216"/>
                  </a:lnTo>
                  <a:lnTo>
                    <a:pt x="70" y="216"/>
                  </a:lnTo>
                  <a:lnTo>
                    <a:pt x="70" y="216"/>
                  </a:lnTo>
                  <a:lnTo>
                    <a:pt x="56" y="214"/>
                  </a:lnTo>
                  <a:lnTo>
                    <a:pt x="42" y="210"/>
                  </a:lnTo>
                  <a:lnTo>
                    <a:pt x="30" y="204"/>
                  </a:lnTo>
                  <a:lnTo>
                    <a:pt x="20" y="196"/>
                  </a:lnTo>
                  <a:lnTo>
                    <a:pt x="12" y="186"/>
                  </a:lnTo>
                  <a:lnTo>
                    <a:pt x="6" y="174"/>
                  </a:lnTo>
                  <a:lnTo>
                    <a:pt x="2" y="160"/>
                  </a:lnTo>
                  <a:lnTo>
                    <a:pt x="0" y="146"/>
                  </a:lnTo>
                  <a:lnTo>
                    <a:pt x="0" y="0"/>
                  </a:lnTo>
                  <a:lnTo>
                    <a:pt x="636" y="0"/>
                  </a:lnTo>
                  <a:lnTo>
                    <a:pt x="636" y="146"/>
                  </a:lnTo>
                  <a:lnTo>
                    <a:pt x="636" y="146"/>
                  </a:lnTo>
                  <a:lnTo>
                    <a:pt x="634" y="160"/>
                  </a:lnTo>
                  <a:lnTo>
                    <a:pt x="630" y="174"/>
                  </a:lnTo>
                  <a:lnTo>
                    <a:pt x="624" y="186"/>
                  </a:lnTo>
                  <a:lnTo>
                    <a:pt x="616" y="196"/>
                  </a:lnTo>
                  <a:lnTo>
                    <a:pt x="606" y="204"/>
                  </a:lnTo>
                  <a:lnTo>
                    <a:pt x="594" y="210"/>
                  </a:lnTo>
                  <a:lnTo>
                    <a:pt x="580" y="214"/>
                  </a:lnTo>
                  <a:lnTo>
                    <a:pt x="566" y="216"/>
                  </a:lnTo>
                  <a:lnTo>
                    <a:pt x="566" y="216"/>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50" name="Rectangle 42">
              <a:extLst>
                <a:ext uri="{FF2B5EF4-FFF2-40B4-BE49-F238E27FC236}">
                  <a16:creationId xmlns:a16="http://schemas.microsoft.com/office/drawing/2014/main" id="{0E4B4A24-1B8B-49F3-93FB-D6FBC4978A6E}"/>
                </a:ext>
              </a:extLst>
            </p:cNvPr>
            <p:cNvSpPr>
              <a:spLocks noChangeArrowheads="1"/>
            </p:cNvSpPr>
            <p:nvPr/>
          </p:nvSpPr>
          <p:spPr bwMode="auto">
            <a:xfrm>
              <a:off x="1344613" y="1878013"/>
              <a:ext cx="323850" cy="2857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51" name="Line 43">
              <a:extLst>
                <a:ext uri="{FF2B5EF4-FFF2-40B4-BE49-F238E27FC236}">
                  <a16:creationId xmlns:a16="http://schemas.microsoft.com/office/drawing/2014/main" id="{89F3F7D2-2E6F-4821-B59F-DDD672B43642}"/>
                </a:ext>
              </a:extLst>
            </p:cNvPr>
            <p:cNvSpPr>
              <a:spLocks noChangeShapeType="1"/>
            </p:cNvSpPr>
            <p:nvPr/>
          </p:nvSpPr>
          <p:spPr bwMode="auto">
            <a:xfrm>
              <a:off x="1360488" y="1893888"/>
              <a:ext cx="0" cy="0"/>
            </a:xfrm>
            <a:prstGeom prst="lin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52" name="Line 44">
              <a:extLst>
                <a:ext uri="{FF2B5EF4-FFF2-40B4-BE49-F238E27FC236}">
                  <a16:creationId xmlns:a16="http://schemas.microsoft.com/office/drawing/2014/main" id="{2040953F-1A3C-4D6A-969C-61D8E218C330}"/>
                </a:ext>
              </a:extLst>
            </p:cNvPr>
            <p:cNvSpPr>
              <a:spLocks noChangeShapeType="1"/>
            </p:cNvSpPr>
            <p:nvPr/>
          </p:nvSpPr>
          <p:spPr bwMode="auto">
            <a:xfrm>
              <a:off x="1360488" y="1893888"/>
              <a:ext cx="0" cy="0"/>
            </a:xfrm>
            <a:prstGeom prst="line">
              <a:avLst/>
            </a:prstGeom>
            <a:grpFill/>
            <a:ln w="1270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53" name="Line 45">
              <a:extLst>
                <a:ext uri="{FF2B5EF4-FFF2-40B4-BE49-F238E27FC236}">
                  <a16:creationId xmlns:a16="http://schemas.microsoft.com/office/drawing/2014/main" id="{21F126BD-908C-44EF-82E9-2F3ADEECBC10}"/>
                </a:ext>
              </a:extLst>
            </p:cNvPr>
            <p:cNvSpPr>
              <a:spLocks noChangeShapeType="1"/>
            </p:cNvSpPr>
            <p:nvPr/>
          </p:nvSpPr>
          <p:spPr bwMode="auto">
            <a:xfrm>
              <a:off x="1204913" y="1893888"/>
              <a:ext cx="0" cy="0"/>
            </a:xfrm>
            <a:prstGeom prst="lin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54" name="Line 46">
              <a:extLst>
                <a:ext uri="{FF2B5EF4-FFF2-40B4-BE49-F238E27FC236}">
                  <a16:creationId xmlns:a16="http://schemas.microsoft.com/office/drawing/2014/main" id="{239E1844-7547-4008-BE9A-FEDCD95362E9}"/>
                </a:ext>
              </a:extLst>
            </p:cNvPr>
            <p:cNvSpPr>
              <a:spLocks noChangeShapeType="1"/>
            </p:cNvSpPr>
            <p:nvPr/>
          </p:nvSpPr>
          <p:spPr bwMode="auto">
            <a:xfrm>
              <a:off x="1204913" y="1893888"/>
              <a:ext cx="0" cy="0"/>
            </a:xfrm>
            <a:prstGeom prst="line">
              <a:avLst/>
            </a:prstGeom>
            <a:grpFill/>
            <a:ln w="1270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55" name="Freeform 47">
              <a:extLst>
                <a:ext uri="{FF2B5EF4-FFF2-40B4-BE49-F238E27FC236}">
                  <a16:creationId xmlns:a16="http://schemas.microsoft.com/office/drawing/2014/main" id="{2702EE51-18FE-4C81-8E8B-BA95E5117C1F}"/>
                </a:ext>
              </a:extLst>
            </p:cNvPr>
            <p:cNvSpPr>
              <a:spLocks noEditPoints="1"/>
            </p:cNvSpPr>
            <p:nvPr/>
          </p:nvSpPr>
          <p:spPr bwMode="auto">
            <a:xfrm>
              <a:off x="1258888" y="1417638"/>
              <a:ext cx="485775" cy="174625"/>
            </a:xfrm>
            <a:custGeom>
              <a:avLst/>
              <a:gdLst>
                <a:gd name="T0" fmla="*/ 306 w 306"/>
                <a:gd name="T1" fmla="*/ 110 h 110"/>
                <a:gd name="T2" fmla="*/ 0 w 306"/>
                <a:gd name="T3" fmla="*/ 110 h 110"/>
                <a:gd name="T4" fmla="*/ 0 w 306"/>
                <a:gd name="T5" fmla="*/ 86 h 110"/>
                <a:gd name="T6" fmla="*/ 0 w 306"/>
                <a:gd name="T7" fmla="*/ 86 h 110"/>
                <a:gd name="T8" fmla="*/ 2 w 306"/>
                <a:gd name="T9" fmla="*/ 68 h 110"/>
                <a:gd name="T10" fmla="*/ 6 w 306"/>
                <a:gd name="T11" fmla="*/ 52 h 110"/>
                <a:gd name="T12" fmla="*/ 14 w 306"/>
                <a:gd name="T13" fmla="*/ 38 h 110"/>
                <a:gd name="T14" fmla="*/ 24 w 306"/>
                <a:gd name="T15" fmla="*/ 24 h 110"/>
                <a:gd name="T16" fmla="*/ 38 w 306"/>
                <a:gd name="T17" fmla="*/ 14 h 110"/>
                <a:gd name="T18" fmla="*/ 52 w 306"/>
                <a:gd name="T19" fmla="*/ 6 h 110"/>
                <a:gd name="T20" fmla="*/ 68 w 306"/>
                <a:gd name="T21" fmla="*/ 2 h 110"/>
                <a:gd name="T22" fmla="*/ 86 w 306"/>
                <a:gd name="T23" fmla="*/ 0 h 110"/>
                <a:gd name="T24" fmla="*/ 220 w 306"/>
                <a:gd name="T25" fmla="*/ 0 h 110"/>
                <a:gd name="T26" fmla="*/ 220 w 306"/>
                <a:gd name="T27" fmla="*/ 0 h 110"/>
                <a:gd name="T28" fmla="*/ 238 w 306"/>
                <a:gd name="T29" fmla="*/ 2 h 110"/>
                <a:gd name="T30" fmla="*/ 254 w 306"/>
                <a:gd name="T31" fmla="*/ 6 h 110"/>
                <a:gd name="T32" fmla="*/ 268 w 306"/>
                <a:gd name="T33" fmla="*/ 14 h 110"/>
                <a:gd name="T34" fmla="*/ 282 w 306"/>
                <a:gd name="T35" fmla="*/ 24 h 110"/>
                <a:gd name="T36" fmla="*/ 292 w 306"/>
                <a:gd name="T37" fmla="*/ 38 h 110"/>
                <a:gd name="T38" fmla="*/ 300 w 306"/>
                <a:gd name="T39" fmla="*/ 52 h 110"/>
                <a:gd name="T40" fmla="*/ 304 w 306"/>
                <a:gd name="T41" fmla="*/ 68 h 110"/>
                <a:gd name="T42" fmla="*/ 306 w 306"/>
                <a:gd name="T43" fmla="*/ 86 h 110"/>
                <a:gd name="T44" fmla="*/ 306 w 306"/>
                <a:gd name="T45" fmla="*/ 110 h 110"/>
                <a:gd name="T46" fmla="*/ 18 w 306"/>
                <a:gd name="T47" fmla="*/ 92 h 110"/>
                <a:gd name="T48" fmla="*/ 288 w 306"/>
                <a:gd name="T49" fmla="*/ 92 h 110"/>
                <a:gd name="T50" fmla="*/ 288 w 306"/>
                <a:gd name="T51" fmla="*/ 86 h 110"/>
                <a:gd name="T52" fmla="*/ 288 w 306"/>
                <a:gd name="T53" fmla="*/ 86 h 110"/>
                <a:gd name="T54" fmla="*/ 288 w 306"/>
                <a:gd name="T55" fmla="*/ 72 h 110"/>
                <a:gd name="T56" fmla="*/ 284 w 306"/>
                <a:gd name="T57" fmla="*/ 60 h 110"/>
                <a:gd name="T58" fmla="*/ 278 w 306"/>
                <a:gd name="T59" fmla="*/ 48 h 110"/>
                <a:gd name="T60" fmla="*/ 268 w 306"/>
                <a:gd name="T61" fmla="*/ 38 h 110"/>
                <a:gd name="T62" fmla="*/ 258 w 306"/>
                <a:gd name="T63" fmla="*/ 30 h 110"/>
                <a:gd name="T64" fmla="*/ 246 w 306"/>
                <a:gd name="T65" fmla="*/ 22 h 110"/>
                <a:gd name="T66" fmla="*/ 234 w 306"/>
                <a:gd name="T67" fmla="*/ 18 h 110"/>
                <a:gd name="T68" fmla="*/ 220 w 306"/>
                <a:gd name="T69" fmla="*/ 18 h 110"/>
                <a:gd name="T70" fmla="*/ 86 w 306"/>
                <a:gd name="T71" fmla="*/ 18 h 110"/>
                <a:gd name="T72" fmla="*/ 86 w 306"/>
                <a:gd name="T73" fmla="*/ 18 h 110"/>
                <a:gd name="T74" fmla="*/ 72 w 306"/>
                <a:gd name="T75" fmla="*/ 18 h 110"/>
                <a:gd name="T76" fmla="*/ 60 w 306"/>
                <a:gd name="T77" fmla="*/ 22 h 110"/>
                <a:gd name="T78" fmla="*/ 48 w 306"/>
                <a:gd name="T79" fmla="*/ 30 h 110"/>
                <a:gd name="T80" fmla="*/ 38 w 306"/>
                <a:gd name="T81" fmla="*/ 38 h 110"/>
                <a:gd name="T82" fmla="*/ 30 w 306"/>
                <a:gd name="T83" fmla="*/ 48 h 110"/>
                <a:gd name="T84" fmla="*/ 22 w 306"/>
                <a:gd name="T85" fmla="*/ 60 h 110"/>
                <a:gd name="T86" fmla="*/ 18 w 306"/>
                <a:gd name="T87" fmla="*/ 72 h 110"/>
                <a:gd name="T88" fmla="*/ 18 w 306"/>
                <a:gd name="T89" fmla="*/ 86 h 110"/>
                <a:gd name="T90" fmla="*/ 18 w 306"/>
                <a:gd name="T91" fmla="*/ 92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06" h="110">
                  <a:moveTo>
                    <a:pt x="306" y="110"/>
                  </a:moveTo>
                  <a:lnTo>
                    <a:pt x="0" y="110"/>
                  </a:lnTo>
                  <a:lnTo>
                    <a:pt x="0" y="86"/>
                  </a:lnTo>
                  <a:lnTo>
                    <a:pt x="0" y="86"/>
                  </a:lnTo>
                  <a:lnTo>
                    <a:pt x="2" y="68"/>
                  </a:lnTo>
                  <a:lnTo>
                    <a:pt x="6" y="52"/>
                  </a:lnTo>
                  <a:lnTo>
                    <a:pt x="14" y="38"/>
                  </a:lnTo>
                  <a:lnTo>
                    <a:pt x="24" y="24"/>
                  </a:lnTo>
                  <a:lnTo>
                    <a:pt x="38" y="14"/>
                  </a:lnTo>
                  <a:lnTo>
                    <a:pt x="52" y="6"/>
                  </a:lnTo>
                  <a:lnTo>
                    <a:pt x="68" y="2"/>
                  </a:lnTo>
                  <a:lnTo>
                    <a:pt x="86" y="0"/>
                  </a:lnTo>
                  <a:lnTo>
                    <a:pt x="220" y="0"/>
                  </a:lnTo>
                  <a:lnTo>
                    <a:pt x="220" y="0"/>
                  </a:lnTo>
                  <a:lnTo>
                    <a:pt x="238" y="2"/>
                  </a:lnTo>
                  <a:lnTo>
                    <a:pt x="254" y="6"/>
                  </a:lnTo>
                  <a:lnTo>
                    <a:pt x="268" y="14"/>
                  </a:lnTo>
                  <a:lnTo>
                    <a:pt x="282" y="24"/>
                  </a:lnTo>
                  <a:lnTo>
                    <a:pt x="292" y="38"/>
                  </a:lnTo>
                  <a:lnTo>
                    <a:pt x="300" y="52"/>
                  </a:lnTo>
                  <a:lnTo>
                    <a:pt x="304" y="68"/>
                  </a:lnTo>
                  <a:lnTo>
                    <a:pt x="306" y="86"/>
                  </a:lnTo>
                  <a:lnTo>
                    <a:pt x="306" y="110"/>
                  </a:lnTo>
                  <a:close/>
                  <a:moveTo>
                    <a:pt x="18" y="92"/>
                  </a:moveTo>
                  <a:lnTo>
                    <a:pt x="288" y="92"/>
                  </a:lnTo>
                  <a:lnTo>
                    <a:pt x="288" y="86"/>
                  </a:lnTo>
                  <a:lnTo>
                    <a:pt x="288" y="86"/>
                  </a:lnTo>
                  <a:lnTo>
                    <a:pt x="288" y="72"/>
                  </a:lnTo>
                  <a:lnTo>
                    <a:pt x="284" y="60"/>
                  </a:lnTo>
                  <a:lnTo>
                    <a:pt x="278" y="48"/>
                  </a:lnTo>
                  <a:lnTo>
                    <a:pt x="268" y="38"/>
                  </a:lnTo>
                  <a:lnTo>
                    <a:pt x="258" y="30"/>
                  </a:lnTo>
                  <a:lnTo>
                    <a:pt x="246" y="22"/>
                  </a:lnTo>
                  <a:lnTo>
                    <a:pt x="234" y="18"/>
                  </a:lnTo>
                  <a:lnTo>
                    <a:pt x="220" y="18"/>
                  </a:lnTo>
                  <a:lnTo>
                    <a:pt x="86" y="18"/>
                  </a:lnTo>
                  <a:lnTo>
                    <a:pt x="86" y="18"/>
                  </a:lnTo>
                  <a:lnTo>
                    <a:pt x="72" y="18"/>
                  </a:lnTo>
                  <a:lnTo>
                    <a:pt x="60" y="22"/>
                  </a:lnTo>
                  <a:lnTo>
                    <a:pt x="48" y="30"/>
                  </a:lnTo>
                  <a:lnTo>
                    <a:pt x="38" y="38"/>
                  </a:lnTo>
                  <a:lnTo>
                    <a:pt x="30" y="48"/>
                  </a:lnTo>
                  <a:lnTo>
                    <a:pt x="22" y="60"/>
                  </a:lnTo>
                  <a:lnTo>
                    <a:pt x="18" y="72"/>
                  </a:lnTo>
                  <a:lnTo>
                    <a:pt x="18" y="86"/>
                  </a:lnTo>
                  <a:lnTo>
                    <a:pt x="18" y="92"/>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56" name="Freeform 48">
              <a:extLst>
                <a:ext uri="{FF2B5EF4-FFF2-40B4-BE49-F238E27FC236}">
                  <a16:creationId xmlns:a16="http://schemas.microsoft.com/office/drawing/2014/main" id="{74748159-09D2-4738-BC11-5969BE4DF3F6}"/>
                </a:ext>
              </a:extLst>
            </p:cNvPr>
            <p:cNvSpPr>
              <a:spLocks noEditPoints="1"/>
            </p:cNvSpPr>
            <p:nvPr/>
          </p:nvSpPr>
          <p:spPr bwMode="auto">
            <a:xfrm>
              <a:off x="909638" y="2071688"/>
              <a:ext cx="1209675" cy="161925"/>
            </a:xfrm>
            <a:custGeom>
              <a:avLst/>
              <a:gdLst>
                <a:gd name="T0" fmla="*/ 754 w 762"/>
                <a:gd name="T1" fmla="*/ 102 h 102"/>
                <a:gd name="T2" fmla="*/ 8 w 762"/>
                <a:gd name="T3" fmla="*/ 102 h 102"/>
                <a:gd name="T4" fmla="*/ 8 w 762"/>
                <a:gd name="T5" fmla="*/ 102 h 102"/>
                <a:gd name="T6" fmla="*/ 6 w 762"/>
                <a:gd name="T7" fmla="*/ 100 h 102"/>
                <a:gd name="T8" fmla="*/ 2 w 762"/>
                <a:gd name="T9" fmla="*/ 98 h 102"/>
                <a:gd name="T10" fmla="*/ 0 w 762"/>
                <a:gd name="T11" fmla="*/ 96 h 102"/>
                <a:gd name="T12" fmla="*/ 0 w 762"/>
                <a:gd name="T13" fmla="*/ 92 h 102"/>
                <a:gd name="T14" fmla="*/ 0 w 762"/>
                <a:gd name="T15" fmla="*/ 8 h 102"/>
                <a:gd name="T16" fmla="*/ 0 w 762"/>
                <a:gd name="T17" fmla="*/ 8 h 102"/>
                <a:gd name="T18" fmla="*/ 0 w 762"/>
                <a:gd name="T19" fmla="*/ 6 h 102"/>
                <a:gd name="T20" fmla="*/ 2 w 762"/>
                <a:gd name="T21" fmla="*/ 2 h 102"/>
                <a:gd name="T22" fmla="*/ 6 w 762"/>
                <a:gd name="T23" fmla="*/ 0 h 102"/>
                <a:gd name="T24" fmla="*/ 8 w 762"/>
                <a:gd name="T25" fmla="*/ 0 h 102"/>
                <a:gd name="T26" fmla="*/ 754 w 762"/>
                <a:gd name="T27" fmla="*/ 0 h 102"/>
                <a:gd name="T28" fmla="*/ 754 w 762"/>
                <a:gd name="T29" fmla="*/ 0 h 102"/>
                <a:gd name="T30" fmla="*/ 756 w 762"/>
                <a:gd name="T31" fmla="*/ 0 h 102"/>
                <a:gd name="T32" fmla="*/ 760 w 762"/>
                <a:gd name="T33" fmla="*/ 2 h 102"/>
                <a:gd name="T34" fmla="*/ 762 w 762"/>
                <a:gd name="T35" fmla="*/ 6 h 102"/>
                <a:gd name="T36" fmla="*/ 762 w 762"/>
                <a:gd name="T37" fmla="*/ 8 h 102"/>
                <a:gd name="T38" fmla="*/ 762 w 762"/>
                <a:gd name="T39" fmla="*/ 92 h 102"/>
                <a:gd name="T40" fmla="*/ 762 w 762"/>
                <a:gd name="T41" fmla="*/ 92 h 102"/>
                <a:gd name="T42" fmla="*/ 762 w 762"/>
                <a:gd name="T43" fmla="*/ 96 h 102"/>
                <a:gd name="T44" fmla="*/ 760 w 762"/>
                <a:gd name="T45" fmla="*/ 98 h 102"/>
                <a:gd name="T46" fmla="*/ 756 w 762"/>
                <a:gd name="T47" fmla="*/ 100 h 102"/>
                <a:gd name="T48" fmla="*/ 754 w 762"/>
                <a:gd name="T49" fmla="*/ 102 h 102"/>
                <a:gd name="T50" fmla="*/ 754 w 762"/>
                <a:gd name="T51" fmla="*/ 102 h 102"/>
                <a:gd name="T52" fmla="*/ 18 w 762"/>
                <a:gd name="T53" fmla="*/ 84 h 102"/>
                <a:gd name="T54" fmla="*/ 744 w 762"/>
                <a:gd name="T55" fmla="*/ 84 h 102"/>
                <a:gd name="T56" fmla="*/ 744 w 762"/>
                <a:gd name="T57" fmla="*/ 18 h 102"/>
                <a:gd name="T58" fmla="*/ 18 w 762"/>
                <a:gd name="T59" fmla="*/ 18 h 102"/>
                <a:gd name="T60" fmla="*/ 18 w 762"/>
                <a:gd name="T61" fmla="*/ 84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762" h="102">
                  <a:moveTo>
                    <a:pt x="754" y="102"/>
                  </a:moveTo>
                  <a:lnTo>
                    <a:pt x="8" y="102"/>
                  </a:lnTo>
                  <a:lnTo>
                    <a:pt x="8" y="102"/>
                  </a:lnTo>
                  <a:lnTo>
                    <a:pt x="6" y="100"/>
                  </a:lnTo>
                  <a:lnTo>
                    <a:pt x="2" y="98"/>
                  </a:lnTo>
                  <a:lnTo>
                    <a:pt x="0" y="96"/>
                  </a:lnTo>
                  <a:lnTo>
                    <a:pt x="0" y="92"/>
                  </a:lnTo>
                  <a:lnTo>
                    <a:pt x="0" y="8"/>
                  </a:lnTo>
                  <a:lnTo>
                    <a:pt x="0" y="8"/>
                  </a:lnTo>
                  <a:lnTo>
                    <a:pt x="0" y="6"/>
                  </a:lnTo>
                  <a:lnTo>
                    <a:pt x="2" y="2"/>
                  </a:lnTo>
                  <a:lnTo>
                    <a:pt x="6" y="0"/>
                  </a:lnTo>
                  <a:lnTo>
                    <a:pt x="8" y="0"/>
                  </a:lnTo>
                  <a:lnTo>
                    <a:pt x="754" y="0"/>
                  </a:lnTo>
                  <a:lnTo>
                    <a:pt x="754" y="0"/>
                  </a:lnTo>
                  <a:lnTo>
                    <a:pt x="756" y="0"/>
                  </a:lnTo>
                  <a:lnTo>
                    <a:pt x="760" y="2"/>
                  </a:lnTo>
                  <a:lnTo>
                    <a:pt x="762" y="6"/>
                  </a:lnTo>
                  <a:lnTo>
                    <a:pt x="762" y="8"/>
                  </a:lnTo>
                  <a:lnTo>
                    <a:pt x="762" y="92"/>
                  </a:lnTo>
                  <a:lnTo>
                    <a:pt x="762" y="92"/>
                  </a:lnTo>
                  <a:lnTo>
                    <a:pt x="762" y="96"/>
                  </a:lnTo>
                  <a:lnTo>
                    <a:pt x="760" y="98"/>
                  </a:lnTo>
                  <a:lnTo>
                    <a:pt x="756" y="100"/>
                  </a:lnTo>
                  <a:lnTo>
                    <a:pt x="754" y="102"/>
                  </a:lnTo>
                  <a:lnTo>
                    <a:pt x="754" y="102"/>
                  </a:lnTo>
                  <a:close/>
                  <a:moveTo>
                    <a:pt x="18" y="84"/>
                  </a:moveTo>
                  <a:lnTo>
                    <a:pt x="744" y="84"/>
                  </a:lnTo>
                  <a:lnTo>
                    <a:pt x="744" y="18"/>
                  </a:lnTo>
                  <a:lnTo>
                    <a:pt x="18" y="18"/>
                  </a:lnTo>
                  <a:lnTo>
                    <a:pt x="18" y="84"/>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57" name="Freeform 49">
              <a:extLst>
                <a:ext uri="{FF2B5EF4-FFF2-40B4-BE49-F238E27FC236}">
                  <a16:creationId xmlns:a16="http://schemas.microsoft.com/office/drawing/2014/main" id="{5E7C76D0-A1B1-4FF0-AECD-0A8A1730A00E}"/>
                </a:ext>
              </a:extLst>
            </p:cNvPr>
            <p:cNvSpPr>
              <a:spLocks noEditPoints="1"/>
            </p:cNvSpPr>
            <p:nvPr/>
          </p:nvSpPr>
          <p:spPr bwMode="auto">
            <a:xfrm>
              <a:off x="2090738" y="2090738"/>
              <a:ext cx="120650" cy="127000"/>
            </a:xfrm>
            <a:custGeom>
              <a:avLst/>
              <a:gdLst>
                <a:gd name="T0" fmla="*/ 76 w 76"/>
                <a:gd name="T1" fmla="*/ 80 h 80"/>
                <a:gd name="T2" fmla="*/ 0 w 76"/>
                <a:gd name="T3" fmla="*/ 80 h 80"/>
                <a:gd name="T4" fmla="*/ 0 w 76"/>
                <a:gd name="T5" fmla="*/ 0 h 80"/>
                <a:gd name="T6" fmla="*/ 76 w 76"/>
                <a:gd name="T7" fmla="*/ 0 h 80"/>
                <a:gd name="T8" fmla="*/ 76 w 76"/>
                <a:gd name="T9" fmla="*/ 80 h 80"/>
                <a:gd name="T10" fmla="*/ 18 w 76"/>
                <a:gd name="T11" fmla="*/ 62 h 80"/>
                <a:gd name="T12" fmla="*/ 58 w 76"/>
                <a:gd name="T13" fmla="*/ 62 h 80"/>
                <a:gd name="T14" fmla="*/ 58 w 76"/>
                <a:gd name="T15" fmla="*/ 18 h 80"/>
                <a:gd name="T16" fmla="*/ 18 w 76"/>
                <a:gd name="T17" fmla="*/ 18 h 80"/>
                <a:gd name="T18" fmla="*/ 18 w 76"/>
                <a:gd name="T19" fmla="*/ 62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6" h="80">
                  <a:moveTo>
                    <a:pt x="76" y="80"/>
                  </a:moveTo>
                  <a:lnTo>
                    <a:pt x="0" y="80"/>
                  </a:lnTo>
                  <a:lnTo>
                    <a:pt x="0" y="0"/>
                  </a:lnTo>
                  <a:lnTo>
                    <a:pt x="76" y="0"/>
                  </a:lnTo>
                  <a:lnTo>
                    <a:pt x="76" y="80"/>
                  </a:lnTo>
                  <a:close/>
                  <a:moveTo>
                    <a:pt x="18" y="62"/>
                  </a:moveTo>
                  <a:lnTo>
                    <a:pt x="58" y="62"/>
                  </a:lnTo>
                  <a:lnTo>
                    <a:pt x="58" y="18"/>
                  </a:lnTo>
                  <a:lnTo>
                    <a:pt x="18" y="18"/>
                  </a:lnTo>
                  <a:lnTo>
                    <a:pt x="18" y="62"/>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58" name="Freeform 50">
              <a:extLst>
                <a:ext uri="{FF2B5EF4-FFF2-40B4-BE49-F238E27FC236}">
                  <a16:creationId xmlns:a16="http://schemas.microsoft.com/office/drawing/2014/main" id="{80C96181-F021-4E72-B831-C5E884B70BD7}"/>
                </a:ext>
              </a:extLst>
            </p:cNvPr>
            <p:cNvSpPr>
              <a:spLocks noEditPoints="1"/>
            </p:cNvSpPr>
            <p:nvPr/>
          </p:nvSpPr>
          <p:spPr bwMode="auto">
            <a:xfrm>
              <a:off x="788988" y="2071688"/>
              <a:ext cx="149225" cy="161925"/>
            </a:xfrm>
            <a:custGeom>
              <a:avLst/>
              <a:gdLst>
                <a:gd name="T0" fmla="*/ 84 w 94"/>
                <a:gd name="T1" fmla="*/ 102 h 102"/>
                <a:gd name="T2" fmla="*/ 84 w 94"/>
                <a:gd name="T3" fmla="*/ 102 h 102"/>
                <a:gd name="T4" fmla="*/ 80 w 94"/>
                <a:gd name="T5" fmla="*/ 100 h 102"/>
                <a:gd name="T6" fmla="*/ 4 w 94"/>
                <a:gd name="T7" fmla="*/ 58 h 102"/>
                <a:gd name="T8" fmla="*/ 4 w 94"/>
                <a:gd name="T9" fmla="*/ 58 h 102"/>
                <a:gd name="T10" fmla="*/ 2 w 94"/>
                <a:gd name="T11" fmla="*/ 56 h 102"/>
                <a:gd name="T12" fmla="*/ 0 w 94"/>
                <a:gd name="T13" fmla="*/ 50 h 102"/>
                <a:gd name="T14" fmla="*/ 0 w 94"/>
                <a:gd name="T15" fmla="*/ 50 h 102"/>
                <a:gd name="T16" fmla="*/ 2 w 94"/>
                <a:gd name="T17" fmla="*/ 46 h 102"/>
                <a:gd name="T18" fmla="*/ 4 w 94"/>
                <a:gd name="T19" fmla="*/ 42 h 102"/>
                <a:gd name="T20" fmla="*/ 80 w 94"/>
                <a:gd name="T21" fmla="*/ 0 h 102"/>
                <a:gd name="T22" fmla="*/ 80 w 94"/>
                <a:gd name="T23" fmla="*/ 0 h 102"/>
                <a:gd name="T24" fmla="*/ 86 w 94"/>
                <a:gd name="T25" fmla="*/ 0 h 102"/>
                <a:gd name="T26" fmla="*/ 90 w 94"/>
                <a:gd name="T27" fmla="*/ 0 h 102"/>
                <a:gd name="T28" fmla="*/ 90 w 94"/>
                <a:gd name="T29" fmla="*/ 0 h 102"/>
                <a:gd name="T30" fmla="*/ 92 w 94"/>
                <a:gd name="T31" fmla="*/ 4 h 102"/>
                <a:gd name="T32" fmla="*/ 94 w 94"/>
                <a:gd name="T33" fmla="*/ 8 h 102"/>
                <a:gd name="T34" fmla="*/ 94 w 94"/>
                <a:gd name="T35" fmla="*/ 92 h 102"/>
                <a:gd name="T36" fmla="*/ 94 w 94"/>
                <a:gd name="T37" fmla="*/ 92 h 102"/>
                <a:gd name="T38" fmla="*/ 92 w 94"/>
                <a:gd name="T39" fmla="*/ 96 h 102"/>
                <a:gd name="T40" fmla="*/ 90 w 94"/>
                <a:gd name="T41" fmla="*/ 100 h 102"/>
                <a:gd name="T42" fmla="*/ 90 w 94"/>
                <a:gd name="T43" fmla="*/ 100 h 102"/>
                <a:gd name="T44" fmla="*/ 84 w 94"/>
                <a:gd name="T45" fmla="*/ 102 h 102"/>
                <a:gd name="T46" fmla="*/ 84 w 94"/>
                <a:gd name="T47" fmla="*/ 102 h 102"/>
                <a:gd name="T48" fmla="*/ 28 w 94"/>
                <a:gd name="T49" fmla="*/ 50 h 102"/>
                <a:gd name="T50" fmla="*/ 76 w 94"/>
                <a:gd name="T51" fmla="*/ 78 h 102"/>
                <a:gd name="T52" fmla="*/ 76 w 94"/>
                <a:gd name="T53" fmla="*/ 24 h 102"/>
                <a:gd name="T54" fmla="*/ 28 w 94"/>
                <a:gd name="T55" fmla="*/ 50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4" h="102">
                  <a:moveTo>
                    <a:pt x="84" y="102"/>
                  </a:moveTo>
                  <a:lnTo>
                    <a:pt x="84" y="102"/>
                  </a:lnTo>
                  <a:lnTo>
                    <a:pt x="80" y="100"/>
                  </a:lnTo>
                  <a:lnTo>
                    <a:pt x="4" y="58"/>
                  </a:lnTo>
                  <a:lnTo>
                    <a:pt x="4" y="58"/>
                  </a:lnTo>
                  <a:lnTo>
                    <a:pt x="2" y="56"/>
                  </a:lnTo>
                  <a:lnTo>
                    <a:pt x="0" y="50"/>
                  </a:lnTo>
                  <a:lnTo>
                    <a:pt x="0" y="50"/>
                  </a:lnTo>
                  <a:lnTo>
                    <a:pt x="2" y="46"/>
                  </a:lnTo>
                  <a:lnTo>
                    <a:pt x="4" y="42"/>
                  </a:lnTo>
                  <a:lnTo>
                    <a:pt x="80" y="0"/>
                  </a:lnTo>
                  <a:lnTo>
                    <a:pt x="80" y="0"/>
                  </a:lnTo>
                  <a:lnTo>
                    <a:pt x="86" y="0"/>
                  </a:lnTo>
                  <a:lnTo>
                    <a:pt x="90" y="0"/>
                  </a:lnTo>
                  <a:lnTo>
                    <a:pt x="90" y="0"/>
                  </a:lnTo>
                  <a:lnTo>
                    <a:pt x="92" y="4"/>
                  </a:lnTo>
                  <a:lnTo>
                    <a:pt x="94" y="8"/>
                  </a:lnTo>
                  <a:lnTo>
                    <a:pt x="94" y="92"/>
                  </a:lnTo>
                  <a:lnTo>
                    <a:pt x="94" y="92"/>
                  </a:lnTo>
                  <a:lnTo>
                    <a:pt x="92" y="96"/>
                  </a:lnTo>
                  <a:lnTo>
                    <a:pt x="90" y="100"/>
                  </a:lnTo>
                  <a:lnTo>
                    <a:pt x="90" y="100"/>
                  </a:lnTo>
                  <a:lnTo>
                    <a:pt x="84" y="102"/>
                  </a:lnTo>
                  <a:lnTo>
                    <a:pt x="84" y="102"/>
                  </a:lnTo>
                  <a:close/>
                  <a:moveTo>
                    <a:pt x="28" y="50"/>
                  </a:moveTo>
                  <a:lnTo>
                    <a:pt x="76" y="78"/>
                  </a:lnTo>
                  <a:lnTo>
                    <a:pt x="76" y="24"/>
                  </a:lnTo>
                  <a:lnTo>
                    <a:pt x="28" y="50"/>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59" name="Rectangle 51">
              <a:extLst>
                <a:ext uri="{FF2B5EF4-FFF2-40B4-BE49-F238E27FC236}">
                  <a16:creationId xmlns:a16="http://schemas.microsoft.com/office/drawing/2014/main" id="{2A43568F-5D3C-4DA3-B4F4-CC0C7997F5A1}"/>
                </a:ext>
              </a:extLst>
            </p:cNvPr>
            <p:cNvSpPr>
              <a:spLocks noChangeArrowheads="1"/>
            </p:cNvSpPr>
            <p:nvPr/>
          </p:nvSpPr>
          <p:spPr bwMode="auto">
            <a:xfrm>
              <a:off x="985838" y="2071688"/>
              <a:ext cx="28575" cy="161925"/>
            </a:xfrm>
            <a:prstGeom prst="rect">
              <a:avLst/>
            </a:pr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60" name="Freeform 52">
              <a:extLst>
                <a:ext uri="{FF2B5EF4-FFF2-40B4-BE49-F238E27FC236}">
                  <a16:creationId xmlns:a16="http://schemas.microsoft.com/office/drawing/2014/main" id="{944459D0-1E83-422A-BD5B-5561E21339B3}"/>
                </a:ext>
              </a:extLst>
            </p:cNvPr>
            <p:cNvSpPr>
              <a:spLocks/>
            </p:cNvSpPr>
            <p:nvPr/>
          </p:nvSpPr>
          <p:spPr bwMode="auto">
            <a:xfrm>
              <a:off x="1512888" y="2071688"/>
              <a:ext cx="412750" cy="209550"/>
            </a:xfrm>
            <a:custGeom>
              <a:avLst/>
              <a:gdLst>
                <a:gd name="T0" fmla="*/ 216 w 260"/>
                <a:gd name="T1" fmla="*/ 132 h 132"/>
                <a:gd name="T2" fmla="*/ 0 w 260"/>
                <a:gd name="T3" fmla="*/ 132 h 132"/>
                <a:gd name="T4" fmla="*/ 0 w 260"/>
                <a:gd name="T5" fmla="*/ 114 h 132"/>
                <a:gd name="T6" fmla="*/ 216 w 260"/>
                <a:gd name="T7" fmla="*/ 114 h 132"/>
                <a:gd name="T8" fmla="*/ 216 w 260"/>
                <a:gd name="T9" fmla="*/ 114 h 132"/>
                <a:gd name="T10" fmla="*/ 226 w 260"/>
                <a:gd name="T11" fmla="*/ 112 h 132"/>
                <a:gd name="T12" fmla="*/ 234 w 260"/>
                <a:gd name="T13" fmla="*/ 106 h 132"/>
                <a:gd name="T14" fmla="*/ 240 w 260"/>
                <a:gd name="T15" fmla="*/ 98 h 132"/>
                <a:gd name="T16" fmla="*/ 242 w 260"/>
                <a:gd name="T17" fmla="*/ 88 h 132"/>
                <a:gd name="T18" fmla="*/ 242 w 260"/>
                <a:gd name="T19" fmla="*/ 0 h 132"/>
                <a:gd name="T20" fmla="*/ 260 w 260"/>
                <a:gd name="T21" fmla="*/ 0 h 132"/>
                <a:gd name="T22" fmla="*/ 260 w 260"/>
                <a:gd name="T23" fmla="*/ 88 h 132"/>
                <a:gd name="T24" fmla="*/ 260 w 260"/>
                <a:gd name="T25" fmla="*/ 88 h 132"/>
                <a:gd name="T26" fmla="*/ 260 w 260"/>
                <a:gd name="T27" fmla="*/ 96 h 132"/>
                <a:gd name="T28" fmla="*/ 258 w 260"/>
                <a:gd name="T29" fmla="*/ 104 h 132"/>
                <a:gd name="T30" fmla="*/ 254 w 260"/>
                <a:gd name="T31" fmla="*/ 112 h 132"/>
                <a:gd name="T32" fmla="*/ 248 w 260"/>
                <a:gd name="T33" fmla="*/ 118 h 132"/>
                <a:gd name="T34" fmla="*/ 242 w 260"/>
                <a:gd name="T35" fmla="*/ 124 h 132"/>
                <a:gd name="T36" fmla="*/ 234 w 260"/>
                <a:gd name="T37" fmla="*/ 128 h 132"/>
                <a:gd name="T38" fmla="*/ 226 w 260"/>
                <a:gd name="T39" fmla="*/ 130 h 132"/>
                <a:gd name="T40" fmla="*/ 216 w 260"/>
                <a:gd name="T41" fmla="*/ 132 h 132"/>
                <a:gd name="T42" fmla="*/ 216 w 260"/>
                <a:gd name="T43" fmla="*/ 13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60" h="132">
                  <a:moveTo>
                    <a:pt x="216" y="132"/>
                  </a:moveTo>
                  <a:lnTo>
                    <a:pt x="0" y="132"/>
                  </a:lnTo>
                  <a:lnTo>
                    <a:pt x="0" y="114"/>
                  </a:lnTo>
                  <a:lnTo>
                    <a:pt x="216" y="114"/>
                  </a:lnTo>
                  <a:lnTo>
                    <a:pt x="216" y="114"/>
                  </a:lnTo>
                  <a:lnTo>
                    <a:pt x="226" y="112"/>
                  </a:lnTo>
                  <a:lnTo>
                    <a:pt x="234" y="106"/>
                  </a:lnTo>
                  <a:lnTo>
                    <a:pt x="240" y="98"/>
                  </a:lnTo>
                  <a:lnTo>
                    <a:pt x="242" y="88"/>
                  </a:lnTo>
                  <a:lnTo>
                    <a:pt x="242" y="0"/>
                  </a:lnTo>
                  <a:lnTo>
                    <a:pt x="260" y="0"/>
                  </a:lnTo>
                  <a:lnTo>
                    <a:pt x="260" y="88"/>
                  </a:lnTo>
                  <a:lnTo>
                    <a:pt x="260" y="88"/>
                  </a:lnTo>
                  <a:lnTo>
                    <a:pt x="260" y="96"/>
                  </a:lnTo>
                  <a:lnTo>
                    <a:pt x="258" y="104"/>
                  </a:lnTo>
                  <a:lnTo>
                    <a:pt x="254" y="112"/>
                  </a:lnTo>
                  <a:lnTo>
                    <a:pt x="248" y="118"/>
                  </a:lnTo>
                  <a:lnTo>
                    <a:pt x="242" y="124"/>
                  </a:lnTo>
                  <a:lnTo>
                    <a:pt x="234" y="128"/>
                  </a:lnTo>
                  <a:lnTo>
                    <a:pt x="226" y="130"/>
                  </a:lnTo>
                  <a:lnTo>
                    <a:pt x="216" y="132"/>
                  </a:lnTo>
                  <a:lnTo>
                    <a:pt x="216" y="132"/>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61" name="Freeform 53">
              <a:extLst>
                <a:ext uri="{FF2B5EF4-FFF2-40B4-BE49-F238E27FC236}">
                  <a16:creationId xmlns:a16="http://schemas.microsoft.com/office/drawing/2014/main" id="{9FC4AB2F-71D3-480F-9F91-8B3A704A4A0C}"/>
                </a:ext>
              </a:extLst>
            </p:cNvPr>
            <p:cNvSpPr>
              <a:spLocks/>
            </p:cNvSpPr>
            <p:nvPr/>
          </p:nvSpPr>
          <p:spPr bwMode="auto">
            <a:xfrm>
              <a:off x="1001713" y="1563688"/>
              <a:ext cx="1009650" cy="469900"/>
            </a:xfrm>
            <a:custGeom>
              <a:avLst/>
              <a:gdLst>
                <a:gd name="T0" fmla="*/ 636 w 636"/>
                <a:gd name="T1" fmla="*/ 296 h 296"/>
                <a:gd name="T2" fmla="*/ 618 w 636"/>
                <a:gd name="T3" fmla="*/ 296 h 296"/>
                <a:gd name="T4" fmla="*/ 618 w 636"/>
                <a:gd name="T5" fmla="*/ 18 h 296"/>
                <a:gd name="T6" fmla="*/ 18 w 636"/>
                <a:gd name="T7" fmla="*/ 18 h 296"/>
                <a:gd name="T8" fmla="*/ 18 w 636"/>
                <a:gd name="T9" fmla="*/ 296 h 296"/>
                <a:gd name="T10" fmla="*/ 0 w 636"/>
                <a:gd name="T11" fmla="*/ 296 h 296"/>
                <a:gd name="T12" fmla="*/ 0 w 636"/>
                <a:gd name="T13" fmla="*/ 8 h 296"/>
                <a:gd name="T14" fmla="*/ 0 w 636"/>
                <a:gd name="T15" fmla="*/ 8 h 296"/>
                <a:gd name="T16" fmla="*/ 0 w 636"/>
                <a:gd name="T17" fmla="*/ 6 h 296"/>
                <a:gd name="T18" fmla="*/ 2 w 636"/>
                <a:gd name="T19" fmla="*/ 2 h 296"/>
                <a:gd name="T20" fmla="*/ 6 w 636"/>
                <a:gd name="T21" fmla="*/ 0 h 296"/>
                <a:gd name="T22" fmla="*/ 8 w 636"/>
                <a:gd name="T23" fmla="*/ 0 h 296"/>
                <a:gd name="T24" fmla="*/ 628 w 636"/>
                <a:gd name="T25" fmla="*/ 0 h 296"/>
                <a:gd name="T26" fmla="*/ 628 w 636"/>
                <a:gd name="T27" fmla="*/ 0 h 296"/>
                <a:gd name="T28" fmla="*/ 630 w 636"/>
                <a:gd name="T29" fmla="*/ 0 h 296"/>
                <a:gd name="T30" fmla="*/ 634 w 636"/>
                <a:gd name="T31" fmla="*/ 2 h 296"/>
                <a:gd name="T32" fmla="*/ 636 w 636"/>
                <a:gd name="T33" fmla="*/ 6 h 296"/>
                <a:gd name="T34" fmla="*/ 636 w 636"/>
                <a:gd name="T35" fmla="*/ 8 h 296"/>
                <a:gd name="T36" fmla="*/ 636 w 636"/>
                <a:gd name="T37" fmla="*/ 296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36" h="296">
                  <a:moveTo>
                    <a:pt x="636" y="296"/>
                  </a:moveTo>
                  <a:lnTo>
                    <a:pt x="618" y="296"/>
                  </a:lnTo>
                  <a:lnTo>
                    <a:pt x="618" y="18"/>
                  </a:lnTo>
                  <a:lnTo>
                    <a:pt x="18" y="18"/>
                  </a:lnTo>
                  <a:lnTo>
                    <a:pt x="18" y="296"/>
                  </a:lnTo>
                  <a:lnTo>
                    <a:pt x="0" y="296"/>
                  </a:lnTo>
                  <a:lnTo>
                    <a:pt x="0" y="8"/>
                  </a:lnTo>
                  <a:lnTo>
                    <a:pt x="0" y="8"/>
                  </a:lnTo>
                  <a:lnTo>
                    <a:pt x="0" y="6"/>
                  </a:lnTo>
                  <a:lnTo>
                    <a:pt x="2" y="2"/>
                  </a:lnTo>
                  <a:lnTo>
                    <a:pt x="6" y="0"/>
                  </a:lnTo>
                  <a:lnTo>
                    <a:pt x="8" y="0"/>
                  </a:lnTo>
                  <a:lnTo>
                    <a:pt x="628" y="0"/>
                  </a:lnTo>
                  <a:lnTo>
                    <a:pt x="628" y="0"/>
                  </a:lnTo>
                  <a:lnTo>
                    <a:pt x="630" y="0"/>
                  </a:lnTo>
                  <a:lnTo>
                    <a:pt x="634" y="2"/>
                  </a:lnTo>
                  <a:lnTo>
                    <a:pt x="636" y="6"/>
                  </a:lnTo>
                  <a:lnTo>
                    <a:pt x="636" y="8"/>
                  </a:lnTo>
                  <a:lnTo>
                    <a:pt x="636" y="296"/>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sp>
          <p:nvSpPr>
            <p:cNvPr id="262" name="Freeform 54">
              <a:extLst>
                <a:ext uri="{FF2B5EF4-FFF2-40B4-BE49-F238E27FC236}">
                  <a16:creationId xmlns:a16="http://schemas.microsoft.com/office/drawing/2014/main" id="{76E1342B-1C5D-488C-BAC9-B16AB8E6109C}"/>
                </a:ext>
              </a:extLst>
            </p:cNvPr>
            <p:cNvSpPr>
              <a:spLocks/>
            </p:cNvSpPr>
            <p:nvPr/>
          </p:nvSpPr>
          <p:spPr bwMode="auto">
            <a:xfrm>
              <a:off x="1001713" y="2281238"/>
              <a:ext cx="1009650" cy="117475"/>
            </a:xfrm>
            <a:custGeom>
              <a:avLst/>
              <a:gdLst>
                <a:gd name="T0" fmla="*/ 628 w 636"/>
                <a:gd name="T1" fmla="*/ 74 h 74"/>
                <a:gd name="T2" fmla="*/ 8 w 636"/>
                <a:gd name="T3" fmla="*/ 74 h 74"/>
                <a:gd name="T4" fmla="*/ 8 w 636"/>
                <a:gd name="T5" fmla="*/ 74 h 74"/>
                <a:gd name="T6" fmla="*/ 6 w 636"/>
                <a:gd name="T7" fmla="*/ 72 h 74"/>
                <a:gd name="T8" fmla="*/ 2 w 636"/>
                <a:gd name="T9" fmla="*/ 70 h 74"/>
                <a:gd name="T10" fmla="*/ 0 w 636"/>
                <a:gd name="T11" fmla="*/ 68 h 74"/>
                <a:gd name="T12" fmla="*/ 0 w 636"/>
                <a:gd name="T13" fmla="*/ 64 h 74"/>
                <a:gd name="T14" fmla="*/ 0 w 636"/>
                <a:gd name="T15" fmla="*/ 0 h 74"/>
                <a:gd name="T16" fmla="*/ 18 w 636"/>
                <a:gd name="T17" fmla="*/ 0 h 74"/>
                <a:gd name="T18" fmla="*/ 18 w 636"/>
                <a:gd name="T19" fmla="*/ 56 h 74"/>
                <a:gd name="T20" fmla="*/ 618 w 636"/>
                <a:gd name="T21" fmla="*/ 56 h 74"/>
                <a:gd name="T22" fmla="*/ 618 w 636"/>
                <a:gd name="T23" fmla="*/ 0 h 74"/>
                <a:gd name="T24" fmla="*/ 636 w 636"/>
                <a:gd name="T25" fmla="*/ 0 h 74"/>
                <a:gd name="T26" fmla="*/ 636 w 636"/>
                <a:gd name="T27" fmla="*/ 64 h 74"/>
                <a:gd name="T28" fmla="*/ 636 w 636"/>
                <a:gd name="T29" fmla="*/ 64 h 74"/>
                <a:gd name="T30" fmla="*/ 636 w 636"/>
                <a:gd name="T31" fmla="*/ 68 h 74"/>
                <a:gd name="T32" fmla="*/ 634 w 636"/>
                <a:gd name="T33" fmla="*/ 70 h 74"/>
                <a:gd name="T34" fmla="*/ 630 w 636"/>
                <a:gd name="T35" fmla="*/ 72 h 74"/>
                <a:gd name="T36" fmla="*/ 628 w 636"/>
                <a:gd name="T37" fmla="*/ 74 h 74"/>
                <a:gd name="T38" fmla="*/ 628 w 636"/>
                <a:gd name="T39" fmla="*/ 74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36" h="74">
                  <a:moveTo>
                    <a:pt x="628" y="74"/>
                  </a:moveTo>
                  <a:lnTo>
                    <a:pt x="8" y="74"/>
                  </a:lnTo>
                  <a:lnTo>
                    <a:pt x="8" y="74"/>
                  </a:lnTo>
                  <a:lnTo>
                    <a:pt x="6" y="72"/>
                  </a:lnTo>
                  <a:lnTo>
                    <a:pt x="2" y="70"/>
                  </a:lnTo>
                  <a:lnTo>
                    <a:pt x="0" y="68"/>
                  </a:lnTo>
                  <a:lnTo>
                    <a:pt x="0" y="64"/>
                  </a:lnTo>
                  <a:lnTo>
                    <a:pt x="0" y="0"/>
                  </a:lnTo>
                  <a:lnTo>
                    <a:pt x="18" y="0"/>
                  </a:lnTo>
                  <a:lnTo>
                    <a:pt x="18" y="56"/>
                  </a:lnTo>
                  <a:lnTo>
                    <a:pt x="618" y="56"/>
                  </a:lnTo>
                  <a:lnTo>
                    <a:pt x="618" y="0"/>
                  </a:lnTo>
                  <a:lnTo>
                    <a:pt x="636" y="0"/>
                  </a:lnTo>
                  <a:lnTo>
                    <a:pt x="636" y="64"/>
                  </a:lnTo>
                  <a:lnTo>
                    <a:pt x="636" y="64"/>
                  </a:lnTo>
                  <a:lnTo>
                    <a:pt x="636" y="68"/>
                  </a:lnTo>
                  <a:lnTo>
                    <a:pt x="634" y="70"/>
                  </a:lnTo>
                  <a:lnTo>
                    <a:pt x="630" y="72"/>
                  </a:lnTo>
                  <a:lnTo>
                    <a:pt x="628" y="74"/>
                  </a:lnTo>
                  <a:lnTo>
                    <a:pt x="628" y="74"/>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rgbClr val="2E2E38"/>
                </a:solidFill>
                <a:effectLst/>
                <a:uLnTx/>
                <a:uFillTx/>
                <a:latin typeface="EYInterstate Light"/>
              </a:endParaRPr>
            </a:p>
          </p:txBody>
        </p:sp>
      </p:grpSp>
    </p:spTree>
    <p:extLst>
      <p:ext uri="{BB962C8B-B14F-4D97-AF65-F5344CB8AC3E}">
        <p14:creationId xmlns:p14="http://schemas.microsoft.com/office/powerpoint/2010/main" val="533705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D829C3B-E202-4961-9CDD-C81E359FB4B0}"/>
              </a:ext>
            </a:extLst>
          </p:cNvPr>
          <p:cNvSpPr txBox="1">
            <a:spLocks/>
          </p:cNvSpPr>
          <p:nvPr/>
        </p:nvSpPr>
        <p:spPr>
          <a:xfrm>
            <a:off x="609600" y="354000"/>
            <a:ext cx="8232775" cy="860400"/>
          </a:xfrm>
          <a:prstGeom prst="rect">
            <a:avLst/>
          </a:prstGeom>
        </p:spPr>
        <p:txBody>
          <a:bodyPr vert="horz" lIns="0" tIns="0" rIns="0" bIns="0" rtlCol="0" anchor="t" anchorCtr="0">
            <a:noAutofit/>
          </a:bodyPr>
          <a:lstStyle>
            <a:lvl1pPr algn="l" defTabSz="914400" rtl="0" eaLnBrk="1" latinLnBrk="0" hangingPunct="1">
              <a:lnSpc>
                <a:spcPct val="85000"/>
              </a:lnSpc>
              <a:spcBef>
                <a:spcPct val="0"/>
              </a:spcBef>
              <a:buNone/>
              <a:defRPr sz="3000" b="1" kern="1200">
                <a:solidFill>
                  <a:schemeClr val="bg1"/>
                </a:solidFill>
                <a:latin typeface="+mn-lt"/>
                <a:ea typeface="+mj-ea"/>
                <a:cs typeface="Arial" pitchFamily="34" charset="0"/>
              </a:defRPr>
            </a:lvl1pPr>
          </a:lstStyle>
          <a:p>
            <a:r>
              <a:rPr lang="en-US" sz="2400" dirty="0"/>
              <a:t>Key results: Economic activity supported by like-kind rules</a:t>
            </a:r>
          </a:p>
        </p:txBody>
      </p:sp>
      <p:sp>
        <p:nvSpPr>
          <p:cNvPr id="5" name="Rectangle 4">
            <a:extLst>
              <a:ext uri="{FF2B5EF4-FFF2-40B4-BE49-F238E27FC236}">
                <a16:creationId xmlns:a16="http://schemas.microsoft.com/office/drawing/2014/main" id="{769C4E8F-DB6B-4F70-9077-55A549030859}"/>
              </a:ext>
            </a:extLst>
          </p:cNvPr>
          <p:cNvSpPr/>
          <p:nvPr/>
        </p:nvSpPr>
        <p:spPr>
          <a:xfrm>
            <a:off x="1066800" y="1981200"/>
            <a:ext cx="6629400" cy="566758"/>
          </a:xfrm>
          <a:prstGeom prst="rect">
            <a:avLst/>
          </a:prstGeom>
        </p:spPr>
        <p:txBody>
          <a:bodyPr wrap="square">
            <a:spAutoFit/>
          </a:bodyPr>
          <a:lstStyle/>
          <a:p>
            <a:pPr algn="ctr">
              <a:lnSpc>
                <a:spcPct val="115000"/>
              </a:lnSpc>
            </a:pPr>
            <a:r>
              <a:rPr lang="en-US" sz="1400" b="1" dirty="0">
                <a:latin typeface="Arial" panose="020B0604020202020204" pitchFamily="34" charset="0"/>
                <a:ea typeface="Arial" panose="020B0604020202020204" pitchFamily="34" charset="0"/>
                <a:cs typeface="Arial" panose="020B0604020202020204" pitchFamily="34" charset="0"/>
              </a:rPr>
              <a:t>Economic activity supported by the like-kind investment at </a:t>
            </a:r>
            <a:endParaRPr lang="en-US" sz="1400" dirty="0">
              <a:latin typeface="Arial" panose="020B0604020202020204" pitchFamily="34" charset="0"/>
              <a:ea typeface="Arial" panose="020B0604020202020204" pitchFamily="34" charset="0"/>
              <a:cs typeface="Times New Roman" panose="02020603050405020304" pitchFamily="18" charset="0"/>
            </a:endParaRPr>
          </a:p>
          <a:p>
            <a:pPr algn="ctr">
              <a:lnSpc>
                <a:spcPct val="115000"/>
              </a:lnSpc>
            </a:pPr>
            <a:r>
              <a:rPr lang="en-US" sz="1400" b="1" dirty="0">
                <a:latin typeface="Arial" panose="020B0604020202020204" pitchFamily="34" charset="0"/>
                <a:ea typeface="Arial" panose="020B0604020202020204" pitchFamily="34" charset="0"/>
                <a:cs typeface="Arial" panose="020B0604020202020204" pitchFamily="34" charset="0"/>
              </a:rPr>
              <a:t>businesses that make use of the like-kind exchange rules</a:t>
            </a:r>
            <a:endParaRPr lang="en-US" sz="1400" dirty="0">
              <a:latin typeface="Arial" panose="020B0604020202020204" pitchFamily="34" charset="0"/>
              <a:ea typeface="Arial" panose="020B0604020202020204" pitchFamily="34" charset="0"/>
              <a:cs typeface="Times New Roman" panose="02020603050405020304" pitchFamily="18" charset="0"/>
            </a:endParaRPr>
          </a:p>
        </p:txBody>
      </p:sp>
      <p:graphicFrame>
        <p:nvGraphicFramePr>
          <p:cNvPr id="7" name="Table 6">
            <a:extLst>
              <a:ext uri="{FF2B5EF4-FFF2-40B4-BE49-F238E27FC236}">
                <a16:creationId xmlns:a16="http://schemas.microsoft.com/office/drawing/2014/main" id="{4432B954-82EC-40FA-B73F-D6250B7D3FB3}"/>
              </a:ext>
            </a:extLst>
          </p:cNvPr>
          <p:cNvGraphicFramePr>
            <a:graphicFrameLocks noGrp="1"/>
          </p:cNvGraphicFramePr>
          <p:nvPr>
            <p:extLst>
              <p:ext uri="{D42A27DB-BD31-4B8C-83A1-F6EECF244321}">
                <p14:modId xmlns:p14="http://schemas.microsoft.com/office/powerpoint/2010/main" val="3891557363"/>
              </p:ext>
            </p:extLst>
          </p:nvPr>
        </p:nvGraphicFramePr>
        <p:xfrm>
          <a:off x="1066800" y="2558843"/>
          <a:ext cx="6756491" cy="1593281"/>
        </p:xfrm>
        <a:graphic>
          <a:graphicData uri="http://schemas.openxmlformats.org/drawingml/2006/table">
            <a:tbl>
              <a:tblPr firstRow="1" firstCol="1" bandRow="1"/>
              <a:tblGrid>
                <a:gridCol w="1598075">
                  <a:extLst>
                    <a:ext uri="{9D8B030D-6E8A-4147-A177-3AD203B41FA5}">
                      <a16:colId xmlns:a16="http://schemas.microsoft.com/office/drawing/2014/main" val="4083037570"/>
                    </a:ext>
                  </a:extLst>
                </a:gridCol>
                <a:gridCol w="1805617">
                  <a:extLst>
                    <a:ext uri="{9D8B030D-6E8A-4147-A177-3AD203B41FA5}">
                      <a16:colId xmlns:a16="http://schemas.microsoft.com/office/drawing/2014/main" val="3606660164"/>
                    </a:ext>
                  </a:extLst>
                </a:gridCol>
                <a:gridCol w="1752600">
                  <a:extLst>
                    <a:ext uri="{9D8B030D-6E8A-4147-A177-3AD203B41FA5}">
                      <a16:colId xmlns:a16="http://schemas.microsoft.com/office/drawing/2014/main" val="712428589"/>
                    </a:ext>
                  </a:extLst>
                </a:gridCol>
                <a:gridCol w="1600199">
                  <a:extLst>
                    <a:ext uri="{9D8B030D-6E8A-4147-A177-3AD203B41FA5}">
                      <a16:colId xmlns:a16="http://schemas.microsoft.com/office/drawing/2014/main" val="958284696"/>
                    </a:ext>
                  </a:extLst>
                </a:gridCol>
              </a:tblGrid>
              <a:tr h="91440">
                <a:tc>
                  <a:txBody>
                    <a:bodyPr/>
                    <a:lstStyle/>
                    <a:p>
                      <a:pPr marL="0" marR="0">
                        <a:lnSpc>
                          <a:spcPct val="115000"/>
                        </a:lnSpc>
                        <a:spcBef>
                          <a:spcPts val="0"/>
                        </a:spcBef>
                        <a:spcAft>
                          <a:spcPts val="0"/>
                        </a:spcAft>
                      </a:pPr>
                      <a:r>
                        <a:rPr lang="en-US" sz="1200" dirty="0">
                          <a:solidFill>
                            <a:srgbClr val="2E2E38"/>
                          </a:solidFill>
                          <a:effectLst/>
                          <a:latin typeface="Arial" panose="020B0604020202020204" pitchFamily="34" charset="0"/>
                          <a:ea typeface="Times New Roman" panose="02020603050405020304" pitchFamily="18" charset="0"/>
                          <a:cs typeface="Arial" panose="020B0604020202020204" pitchFamily="34" charset="0"/>
                        </a:rPr>
                        <a:t> </a:t>
                      </a:r>
                      <a:endParaRPr lang="en-US" sz="16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b="1">
                          <a:solidFill>
                            <a:srgbClr val="2E2E38"/>
                          </a:solidFill>
                          <a:effectLst/>
                          <a:latin typeface="Arial" panose="020B0604020202020204" pitchFamily="34" charset="0"/>
                          <a:ea typeface="Times New Roman" panose="02020603050405020304" pitchFamily="18" charset="0"/>
                          <a:cs typeface="Arial" panose="020B0604020202020204" pitchFamily="34" charset="0"/>
                        </a:rPr>
                        <a:t>Businesses that make use of the like-kind exchange rules</a:t>
                      </a:r>
                      <a:endParaRPr lang="en-US" sz="16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b="1">
                          <a:solidFill>
                            <a:srgbClr val="2E2E38"/>
                          </a:solidFill>
                          <a:effectLst/>
                          <a:latin typeface="Arial" panose="020B0604020202020204" pitchFamily="34" charset="0"/>
                          <a:ea typeface="Times New Roman" panose="02020603050405020304" pitchFamily="18" charset="0"/>
                          <a:cs typeface="Arial" panose="020B0604020202020204" pitchFamily="34" charset="0"/>
                        </a:rPr>
                        <a:t>Suppliers and related consumer spending</a:t>
                      </a:r>
                      <a:endParaRPr lang="en-US" sz="16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b="1">
                          <a:solidFill>
                            <a:srgbClr val="2E2E38"/>
                          </a:solidFill>
                          <a:effectLst/>
                          <a:latin typeface="Arial" panose="020B0604020202020204" pitchFamily="34" charset="0"/>
                          <a:ea typeface="Times New Roman" panose="02020603050405020304" pitchFamily="18" charset="0"/>
                          <a:cs typeface="Arial" panose="020B0604020202020204" pitchFamily="34" charset="0"/>
                        </a:rPr>
                        <a:t>Total</a:t>
                      </a:r>
                      <a:endParaRPr lang="en-US" sz="16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4182773"/>
                  </a:ext>
                </a:extLst>
              </a:tr>
              <a:tr h="91440">
                <a:tc>
                  <a:txBody>
                    <a:bodyPr/>
                    <a:lstStyle/>
                    <a:p>
                      <a:pPr marL="0" marR="0">
                        <a:lnSpc>
                          <a:spcPct val="115000"/>
                        </a:lnSpc>
                        <a:spcBef>
                          <a:spcPts val="0"/>
                        </a:spcBef>
                        <a:spcAft>
                          <a:spcPts val="0"/>
                        </a:spcAft>
                      </a:pPr>
                      <a:r>
                        <a:rPr lang="en-US" sz="1200">
                          <a:solidFill>
                            <a:srgbClr val="2E2E38"/>
                          </a:solidFill>
                          <a:effectLst/>
                          <a:latin typeface="Arial" panose="020B0604020202020204" pitchFamily="34" charset="0"/>
                          <a:ea typeface="Times New Roman" panose="02020603050405020304" pitchFamily="18" charset="0"/>
                          <a:cs typeface="Arial" panose="020B0604020202020204" pitchFamily="34" charset="0"/>
                        </a:rPr>
                        <a:t>Employment</a:t>
                      </a:r>
                      <a:endParaRPr lang="en-US" sz="16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200">
                          <a:solidFill>
                            <a:srgbClr val="2E2E38"/>
                          </a:solidFill>
                          <a:effectLst/>
                          <a:latin typeface="Arial" panose="020B0604020202020204" pitchFamily="34" charset="0"/>
                          <a:ea typeface="Times New Roman" panose="02020603050405020304" pitchFamily="18" charset="0"/>
                          <a:cs typeface="Arial" panose="020B0604020202020204" pitchFamily="34" charset="0"/>
                        </a:rPr>
                        <a:t>                                       260,000 </a:t>
                      </a:r>
                      <a:endParaRPr lang="en-US" sz="16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200">
                          <a:solidFill>
                            <a:srgbClr val="2E2E38"/>
                          </a:solidFill>
                          <a:effectLst/>
                          <a:latin typeface="Arial" panose="020B0604020202020204" pitchFamily="34" charset="0"/>
                          <a:ea typeface="Times New Roman" panose="02020603050405020304" pitchFamily="18" charset="0"/>
                          <a:cs typeface="Arial" panose="020B0604020202020204" pitchFamily="34" charset="0"/>
                        </a:rPr>
                        <a:t>                                 308,000 </a:t>
                      </a:r>
                      <a:endParaRPr lang="en-US" sz="16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200">
                          <a:solidFill>
                            <a:srgbClr val="2E2E38"/>
                          </a:solidFill>
                          <a:effectLst/>
                          <a:latin typeface="Arial" panose="020B0604020202020204" pitchFamily="34" charset="0"/>
                          <a:ea typeface="Times New Roman" panose="02020603050405020304" pitchFamily="18" charset="0"/>
                          <a:cs typeface="Arial" panose="020B0604020202020204" pitchFamily="34" charset="0"/>
                        </a:rPr>
                        <a:t>                 568,000 </a:t>
                      </a:r>
                      <a:endParaRPr lang="en-US" sz="16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160084275"/>
                  </a:ext>
                </a:extLst>
              </a:tr>
              <a:tr h="91440">
                <a:tc>
                  <a:txBody>
                    <a:bodyPr/>
                    <a:lstStyle/>
                    <a:p>
                      <a:pPr marL="0" marR="0">
                        <a:lnSpc>
                          <a:spcPct val="115000"/>
                        </a:lnSpc>
                        <a:spcBef>
                          <a:spcPts val="0"/>
                        </a:spcBef>
                        <a:spcAft>
                          <a:spcPts val="0"/>
                        </a:spcAft>
                      </a:pPr>
                      <a:r>
                        <a:rPr lang="en-US" sz="1200">
                          <a:solidFill>
                            <a:srgbClr val="2E2E38"/>
                          </a:solidFill>
                          <a:effectLst/>
                          <a:latin typeface="Arial" panose="020B0604020202020204" pitchFamily="34" charset="0"/>
                          <a:ea typeface="Times New Roman" panose="02020603050405020304" pitchFamily="18" charset="0"/>
                          <a:cs typeface="Arial" panose="020B0604020202020204" pitchFamily="34" charset="0"/>
                        </a:rPr>
                        <a:t>Labor Income</a:t>
                      </a:r>
                      <a:endParaRPr lang="en-US" sz="16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200">
                          <a:solidFill>
                            <a:srgbClr val="2E2E38"/>
                          </a:solidFill>
                          <a:effectLst/>
                          <a:latin typeface="Arial" panose="020B0604020202020204" pitchFamily="34" charset="0"/>
                          <a:ea typeface="Times New Roman" panose="02020603050405020304" pitchFamily="18" charset="0"/>
                          <a:cs typeface="Arial" panose="020B0604020202020204" pitchFamily="34" charset="0"/>
                        </a:rPr>
                        <a:t>$11 billion</a:t>
                      </a:r>
                      <a:endParaRPr lang="en-US" sz="16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200">
                          <a:solidFill>
                            <a:srgbClr val="2E2E38"/>
                          </a:solidFill>
                          <a:effectLst/>
                          <a:latin typeface="Arial" panose="020B0604020202020204" pitchFamily="34" charset="0"/>
                          <a:ea typeface="Times New Roman" panose="02020603050405020304" pitchFamily="18" charset="0"/>
                          <a:cs typeface="Arial" panose="020B0604020202020204" pitchFamily="34" charset="0"/>
                        </a:rPr>
                        <a:t>$16.5 billion</a:t>
                      </a:r>
                      <a:endParaRPr lang="en-US" sz="16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200">
                          <a:solidFill>
                            <a:srgbClr val="2E2E38"/>
                          </a:solidFill>
                          <a:effectLst/>
                          <a:latin typeface="Arial" panose="020B0604020202020204" pitchFamily="34" charset="0"/>
                          <a:ea typeface="Times New Roman" panose="02020603050405020304" pitchFamily="18" charset="0"/>
                          <a:cs typeface="Arial" panose="020B0604020202020204" pitchFamily="34" charset="0"/>
                        </a:rPr>
                        <a:t>$27.5 billion</a:t>
                      </a:r>
                      <a:endParaRPr lang="en-US" sz="16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val="3547044742"/>
                  </a:ext>
                </a:extLst>
              </a:tr>
              <a:tr h="91440">
                <a:tc>
                  <a:txBody>
                    <a:bodyPr/>
                    <a:lstStyle/>
                    <a:p>
                      <a:pPr marL="0" marR="0">
                        <a:lnSpc>
                          <a:spcPct val="115000"/>
                        </a:lnSpc>
                        <a:spcBef>
                          <a:spcPts val="0"/>
                        </a:spcBef>
                        <a:spcAft>
                          <a:spcPts val="0"/>
                        </a:spcAft>
                      </a:pPr>
                      <a:r>
                        <a:rPr lang="en-US" sz="1200">
                          <a:solidFill>
                            <a:srgbClr val="2E2E38"/>
                          </a:solidFill>
                          <a:effectLst/>
                          <a:latin typeface="Arial" panose="020B0604020202020204" pitchFamily="34" charset="0"/>
                          <a:ea typeface="Times New Roman" panose="02020603050405020304" pitchFamily="18" charset="0"/>
                          <a:cs typeface="Arial" panose="020B0604020202020204" pitchFamily="34" charset="0"/>
                        </a:rPr>
                        <a:t>Value Added</a:t>
                      </a:r>
                      <a:endParaRPr lang="en-US" sz="16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200">
                          <a:solidFill>
                            <a:srgbClr val="2E2E38"/>
                          </a:solidFill>
                          <a:effectLst/>
                          <a:latin typeface="Arial" panose="020B0604020202020204" pitchFamily="34" charset="0"/>
                          <a:ea typeface="Times New Roman" panose="02020603050405020304" pitchFamily="18" charset="0"/>
                          <a:cs typeface="Arial" panose="020B0604020202020204" pitchFamily="34" charset="0"/>
                        </a:rPr>
                        <a:t>$22.4 billion</a:t>
                      </a:r>
                      <a:endParaRPr lang="en-US" sz="16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200">
                          <a:solidFill>
                            <a:srgbClr val="2E2E38"/>
                          </a:solidFill>
                          <a:effectLst/>
                          <a:latin typeface="Arial" panose="020B0604020202020204" pitchFamily="34" charset="0"/>
                          <a:ea typeface="Times New Roman" panose="02020603050405020304" pitchFamily="18" charset="0"/>
                          <a:cs typeface="Arial" panose="020B0604020202020204" pitchFamily="34" charset="0"/>
                        </a:rPr>
                        <a:t>$32.9 billion</a:t>
                      </a:r>
                      <a:endParaRPr lang="en-US" sz="16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200">
                          <a:solidFill>
                            <a:srgbClr val="2E2E38"/>
                          </a:solidFill>
                          <a:effectLst/>
                          <a:latin typeface="Arial" panose="020B0604020202020204" pitchFamily="34" charset="0"/>
                          <a:ea typeface="Times New Roman" panose="02020603050405020304" pitchFamily="18" charset="0"/>
                          <a:cs typeface="Arial" panose="020B0604020202020204" pitchFamily="34" charset="0"/>
                        </a:rPr>
                        <a:t>$55.3 billion</a:t>
                      </a:r>
                      <a:endParaRPr lang="en-US" sz="16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val="3623661300"/>
                  </a:ext>
                </a:extLst>
              </a:tr>
              <a:tr h="91440">
                <a:tc>
                  <a:txBody>
                    <a:bodyPr/>
                    <a:lstStyle/>
                    <a:p>
                      <a:pPr marL="0" marR="0">
                        <a:lnSpc>
                          <a:spcPct val="115000"/>
                        </a:lnSpc>
                        <a:spcBef>
                          <a:spcPts val="0"/>
                        </a:spcBef>
                        <a:spcAft>
                          <a:spcPts val="0"/>
                        </a:spcAft>
                      </a:pPr>
                      <a:r>
                        <a:rPr lang="en-US" sz="1200">
                          <a:solidFill>
                            <a:srgbClr val="2E2E38"/>
                          </a:solidFill>
                          <a:effectLst/>
                          <a:latin typeface="Arial" panose="020B0604020202020204" pitchFamily="34" charset="0"/>
                          <a:ea typeface="Times New Roman" panose="02020603050405020304" pitchFamily="18" charset="0"/>
                          <a:cs typeface="Arial" panose="020B0604020202020204" pitchFamily="34" charset="0"/>
                        </a:rPr>
                        <a:t> </a:t>
                      </a:r>
                      <a:endParaRPr lang="en-US" sz="16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2E2E38"/>
                          </a:solidFill>
                          <a:effectLst/>
                          <a:latin typeface="Arial" panose="020B0604020202020204" pitchFamily="34" charset="0"/>
                          <a:ea typeface="Times New Roman" panose="02020603050405020304" pitchFamily="18" charset="0"/>
                          <a:cs typeface="Arial" panose="020B0604020202020204" pitchFamily="34" charset="0"/>
                        </a:rPr>
                        <a:t> </a:t>
                      </a:r>
                      <a:endParaRPr lang="en-US" sz="16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2E2E38"/>
                          </a:solidFill>
                          <a:effectLst/>
                          <a:latin typeface="Arial" panose="020B0604020202020204" pitchFamily="34" charset="0"/>
                          <a:ea typeface="Times New Roman" panose="02020603050405020304" pitchFamily="18" charset="0"/>
                          <a:cs typeface="Arial" panose="020B0604020202020204" pitchFamily="34" charset="0"/>
                        </a:rPr>
                        <a:t> </a:t>
                      </a:r>
                      <a:endParaRPr lang="en-US" sz="16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solidFill>
                            <a:srgbClr val="2E2E38"/>
                          </a:solidFill>
                          <a:effectLst/>
                          <a:latin typeface="Arial" panose="020B0604020202020204" pitchFamily="34" charset="0"/>
                          <a:ea typeface="Times New Roman" panose="02020603050405020304" pitchFamily="18" charset="0"/>
                          <a:cs typeface="Arial" panose="020B0604020202020204" pitchFamily="34" charset="0"/>
                        </a:rPr>
                        <a:t> </a:t>
                      </a:r>
                      <a:endParaRPr lang="en-US" sz="16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9803645"/>
                  </a:ext>
                </a:extLst>
              </a:tr>
            </a:tbl>
          </a:graphicData>
        </a:graphic>
      </p:graphicFrame>
      <p:sp>
        <p:nvSpPr>
          <p:cNvPr id="8" name="TextBox 7">
            <a:extLst>
              <a:ext uri="{FF2B5EF4-FFF2-40B4-BE49-F238E27FC236}">
                <a16:creationId xmlns:a16="http://schemas.microsoft.com/office/drawing/2014/main" id="{F2DFDFCB-DE93-453B-B5F3-E2BD0B1B2556}"/>
              </a:ext>
            </a:extLst>
          </p:cNvPr>
          <p:cNvSpPr txBox="1"/>
          <p:nvPr/>
        </p:nvSpPr>
        <p:spPr>
          <a:xfrm>
            <a:off x="1066800" y="4189135"/>
            <a:ext cx="6756491" cy="661720"/>
          </a:xfrm>
          <a:prstGeom prst="rect">
            <a:avLst/>
          </a:prstGeom>
          <a:noFill/>
        </p:spPr>
        <p:txBody>
          <a:bodyPr wrap="square" lIns="0" tIns="36576" rIns="0" bIns="0" rtlCol="0">
            <a:spAutoFit/>
          </a:bodyPr>
          <a:lstStyle/>
          <a:p>
            <a:pPr>
              <a:lnSpc>
                <a:spcPct val="85000"/>
              </a:lnSpc>
              <a:spcAft>
                <a:spcPts val="600"/>
              </a:spcAft>
              <a:buClr>
                <a:schemeClr val="accent2"/>
              </a:buClr>
              <a:buSzPct val="70000"/>
            </a:pPr>
            <a:r>
              <a:rPr lang="en-US" sz="900" dirty="0">
                <a:solidFill>
                  <a:schemeClr val="bg1"/>
                </a:solidFill>
              </a:rPr>
              <a:t>Note: All estimates are for economic activity in the United States and are relative to the US economy in 2021. Labor income is a component of value added. Figures are rounded.</a:t>
            </a:r>
          </a:p>
          <a:p>
            <a:pPr>
              <a:lnSpc>
                <a:spcPct val="85000"/>
              </a:lnSpc>
              <a:spcAft>
                <a:spcPts val="600"/>
              </a:spcAft>
              <a:buClr>
                <a:schemeClr val="accent2"/>
              </a:buClr>
              <a:buSzPct val="70000"/>
            </a:pPr>
            <a:r>
              <a:rPr lang="en-US" sz="900" dirty="0">
                <a:solidFill>
                  <a:schemeClr val="bg1"/>
                </a:solidFill>
              </a:rPr>
              <a:t>Source: EY analysis.</a:t>
            </a:r>
          </a:p>
          <a:p>
            <a:pPr marL="356616" indent="-356616">
              <a:lnSpc>
                <a:spcPct val="85000"/>
              </a:lnSpc>
              <a:spcAft>
                <a:spcPts val="600"/>
              </a:spcAft>
              <a:buClr>
                <a:schemeClr val="accent2"/>
              </a:buClr>
              <a:buSzPct val="70000"/>
              <a:buFont typeface="Arial" pitchFamily="34" charset="0"/>
              <a:buChar char="►"/>
            </a:pPr>
            <a:endParaRPr lang="en-US" sz="900" dirty="0" err="1">
              <a:solidFill>
                <a:schemeClr val="bg1"/>
              </a:solidFill>
            </a:endParaRPr>
          </a:p>
        </p:txBody>
      </p:sp>
    </p:spTree>
    <p:extLst>
      <p:ext uri="{BB962C8B-B14F-4D97-AF65-F5344CB8AC3E}">
        <p14:creationId xmlns:p14="http://schemas.microsoft.com/office/powerpoint/2010/main" val="1095322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D829C3B-E202-4961-9CDD-C81E359FB4B0}"/>
              </a:ext>
            </a:extLst>
          </p:cNvPr>
          <p:cNvSpPr txBox="1">
            <a:spLocks/>
          </p:cNvSpPr>
          <p:nvPr/>
        </p:nvSpPr>
        <p:spPr>
          <a:xfrm>
            <a:off x="457201" y="354000"/>
            <a:ext cx="8153400" cy="636600"/>
          </a:xfrm>
          <a:prstGeom prst="rect">
            <a:avLst/>
          </a:prstGeom>
        </p:spPr>
        <p:txBody>
          <a:bodyPr vert="horz" lIns="0" tIns="0" rIns="0" bIns="0" rtlCol="0" anchor="t" anchorCtr="0">
            <a:noAutofit/>
          </a:bodyPr>
          <a:lstStyle>
            <a:lvl1pPr algn="l" defTabSz="914400" rtl="0" eaLnBrk="1" latinLnBrk="0" hangingPunct="1">
              <a:lnSpc>
                <a:spcPct val="85000"/>
              </a:lnSpc>
              <a:spcBef>
                <a:spcPct val="0"/>
              </a:spcBef>
              <a:buNone/>
              <a:defRPr sz="3000" b="1" kern="1200">
                <a:solidFill>
                  <a:schemeClr val="bg1"/>
                </a:solidFill>
                <a:latin typeface="+mn-lt"/>
                <a:ea typeface="+mj-ea"/>
                <a:cs typeface="Arial" pitchFamily="34" charset="0"/>
              </a:defRPr>
            </a:lvl1pPr>
          </a:lstStyle>
          <a:p>
            <a:r>
              <a:rPr lang="en-US" sz="2400" dirty="0"/>
              <a:t>Employment supported by the like-kind exchange rules, by industry, 2021</a:t>
            </a:r>
          </a:p>
        </p:txBody>
      </p:sp>
      <p:graphicFrame>
        <p:nvGraphicFramePr>
          <p:cNvPr id="5" name="Table 4">
            <a:extLst>
              <a:ext uri="{FF2B5EF4-FFF2-40B4-BE49-F238E27FC236}">
                <a16:creationId xmlns:a16="http://schemas.microsoft.com/office/drawing/2014/main" id="{4E52DD8A-AFCA-4E28-8E58-ACD957784538}"/>
              </a:ext>
            </a:extLst>
          </p:cNvPr>
          <p:cNvGraphicFramePr>
            <a:graphicFrameLocks noGrp="1"/>
          </p:cNvGraphicFramePr>
          <p:nvPr>
            <p:extLst>
              <p:ext uri="{D42A27DB-BD31-4B8C-83A1-F6EECF244321}">
                <p14:modId xmlns:p14="http://schemas.microsoft.com/office/powerpoint/2010/main" val="2233750174"/>
              </p:ext>
            </p:extLst>
          </p:nvPr>
        </p:nvGraphicFramePr>
        <p:xfrm>
          <a:off x="533402" y="1400019"/>
          <a:ext cx="8077199" cy="4057961"/>
        </p:xfrm>
        <a:graphic>
          <a:graphicData uri="http://schemas.openxmlformats.org/drawingml/2006/table">
            <a:tbl>
              <a:tblPr firstRow="1" firstCol="1" bandRow="1"/>
              <a:tblGrid>
                <a:gridCol w="3030759">
                  <a:extLst>
                    <a:ext uri="{9D8B030D-6E8A-4147-A177-3AD203B41FA5}">
                      <a16:colId xmlns:a16="http://schemas.microsoft.com/office/drawing/2014/main" val="3191250749"/>
                    </a:ext>
                  </a:extLst>
                </a:gridCol>
                <a:gridCol w="2260590">
                  <a:extLst>
                    <a:ext uri="{9D8B030D-6E8A-4147-A177-3AD203B41FA5}">
                      <a16:colId xmlns:a16="http://schemas.microsoft.com/office/drawing/2014/main" val="4255194163"/>
                    </a:ext>
                  </a:extLst>
                </a:gridCol>
                <a:gridCol w="1668172">
                  <a:extLst>
                    <a:ext uri="{9D8B030D-6E8A-4147-A177-3AD203B41FA5}">
                      <a16:colId xmlns:a16="http://schemas.microsoft.com/office/drawing/2014/main" val="2946282348"/>
                    </a:ext>
                  </a:extLst>
                </a:gridCol>
                <a:gridCol w="1117678">
                  <a:extLst>
                    <a:ext uri="{9D8B030D-6E8A-4147-A177-3AD203B41FA5}">
                      <a16:colId xmlns:a16="http://schemas.microsoft.com/office/drawing/2014/main" val="3658942280"/>
                    </a:ext>
                  </a:extLst>
                </a:gridCol>
              </a:tblGrid>
              <a:tr h="838200">
                <a:tc>
                  <a:txBody>
                    <a:bodyPr/>
                    <a:lstStyle/>
                    <a:p>
                      <a:pPr marL="0" marR="0">
                        <a:lnSpc>
                          <a:spcPct val="115000"/>
                        </a:lnSpc>
                        <a:spcBef>
                          <a:spcPts val="0"/>
                        </a:spcBef>
                        <a:spcAft>
                          <a:spcPts val="0"/>
                        </a:spcAft>
                      </a:pPr>
                      <a:r>
                        <a:rPr lang="en-US" sz="1400" b="1" dirty="0">
                          <a:solidFill>
                            <a:srgbClr val="2E2E38"/>
                          </a:solidFill>
                          <a:effectLst/>
                          <a:latin typeface="Arial" panose="020B0604020202020204" pitchFamily="34" charset="0"/>
                          <a:ea typeface="Times New Roman" panose="02020603050405020304" pitchFamily="18" charset="0"/>
                          <a:cs typeface="Arial" panose="020B0604020202020204" pitchFamily="34" charset="0"/>
                        </a:rPr>
                        <a:t>NAICS description</a:t>
                      </a: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b="1" dirty="0">
                          <a:solidFill>
                            <a:srgbClr val="2E2E38"/>
                          </a:solidFill>
                          <a:effectLst/>
                          <a:latin typeface="Arial" panose="020B0604020202020204" pitchFamily="34" charset="0"/>
                          <a:ea typeface="Times New Roman" panose="02020603050405020304" pitchFamily="18" charset="0"/>
                          <a:cs typeface="Arial" panose="020B0604020202020204" pitchFamily="34" charset="0"/>
                        </a:rPr>
                        <a:t>Companies that make use of the like-kind exchange rules</a:t>
                      </a: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b="1" dirty="0">
                          <a:solidFill>
                            <a:srgbClr val="2E2E38"/>
                          </a:solidFill>
                          <a:effectLst/>
                          <a:latin typeface="Arial" panose="020B0604020202020204" pitchFamily="34" charset="0"/>
                          <a:ea typeface="Times New Roman" panose="02020603050405020304" pitchFamily="18" charset="0"/>
                          <a:cs typeface="Arial" panose="020B0604020202020204" pitchFamily="34" charset="0"/>
                        </a:rPr>
                        <a:t>Suppliers and related consumer spending</a:t>
                      </a: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b="1" dirty="0">
                          <a:solidFill>
                            <a:srgbClr val="2E2E38"/>
                          </a:solidFill>
                          <a:effectLst/>
                          <a:latin typeface="Arial" panose="020B0604020202020204" pitchFamily="34" charset="0"/>
                          <a:ea typeface="Times New Roman" panose="02020603050405020304" pitchFamily="18" charset="0"/>
                          <a:cs typeface="Arial" panose="020B0604020202020204" pitchFamily="34" charset="0"/>
                        </a:rPr>
                        <a:t>Total</a:t>
                      </a: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61843276"/>
                  </a:ext>
                </a:extLst>
              </a:tr>
              <a:tr h="292913">
                <a:tc>
                  <a:txBody>
                    <a:bodyPr/>
                    <a:lstStyle/>
                    <a:p>
                      <a:pPr marL="0" marR="0">
                        <a:lnSpc>
                          <a:spcPct val="115000"/>
                        </a:lnSpc>
                        <a:spcBef>
                          <a:spcPts val="0"/>
                        </a:spcBef>
                        <a:spcAft>
                          <a:spcPts val="0"/>
                        </a:spcAft>
                      </a:pPr>
                      <a:r>
                        <a:rPr lang="en-US" sz="1400" dirty="0">
                          <a:solidFill>
                            <a:srgbClr val="2E2E38"/>
                          </a:solidFill>
                          <a:effectLst/>
                          <a:latin typeface="Arial" panose="020B0604020202020204" pitchFamily="34" charset="0"/>
                          <a:ea typeface="Times New Roman" panose="02020603050405020304" pitchFamily="18" charset="0"/>
                          <a:cs typeface="Arial" panose="020B0604020202020204" pitchFamily="34" charset="0"/>
                        </a:rPr>
                        <a:t>Leisure and hospitality</a:t>
                      </a: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400">
                          <a:solidFill>
                            <a:srgbClr val="2E2E38"/>
                          </a:solidFill>
                          <a:effectLst/>
                          <a:latin typeface="Arial" panose="020B0604020202020204" pitchFamily="34" charset="0"/>
                          <a:ea typeface="Times New Roman" panose="02020603050405020304" pitchFamily="18" charset="0"/>
                          <a:cs typeface="Arial" panose="020B0604020202020204" pitchFamily="34" charset="0"/>
                        </a:rPr>
                        <a:t>                    84,000 </a:t>
                      </a:r>
                      <a:endParaRPr lang="en-US" sz="14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400">
                          <a:solidFill>
                            <a:srgbClr val="2E2E38"/>
                          </a:solidFill>
                          <a:effectLst/>
                          <a:latin typeface="Arial" panose="020B0604020202020204" pitchFamily="34" charset="0"/>
                          <a:ea typeface="Times New Roman" panose="02020603050405020304" pitchFamily="18" charset="0"/>
                          <a:cs typeface="Arial" panose="020B0604020202020204" pitchFamily="34" charset="0"/>
                        </a:rPr>
                        <a:t>        36,000 </a:t>
                      </a:r>
                      <a:endParaRPr lang="en-US" sz="14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400" dirty="0">
                          <a:solidFill>
                            <a:srgbClr val="2E2E38"/>
                          </a:solidFill>
                          <a:effectLst/>
                          <a:latin typeface="Arial" panose="020B0604020202020204" pitchFamily="34" charset="0"/>
                          <a:ea typeface="Times New Roman" panose="02020603050405020304" pitchFamily="18" charset="0"/>
                          <a:cs typeface="Arial" panose="020B0604020202020204" pitchFamily="34" charset="0"/>
                        </a:rPr>
                        <a:t>   120,000 </a:t>
                      </a: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31816181"/>
                  </a:ext>
                </a:extLst>
              </a:tr>
              <a:tr h="292913">
                <a:tc>
                  <a:txBody>
                    <a:bodyPr/>
                    <a:lstStyle/>
                    <a:p>
                      <a:pPr marL="0" marR="0">
                        <a:lnSpc>
                          <a:spcPct val="115000"/>
                        </a:lnSpc>
                        <a:spcBef>
                          <a:spcPts val="0"/>
                        </a:spcBef>
                        <a:spcAft>
                          <a:spcPts val="0"/>
                        </a:spcAft>
                      </a:pPr>
                      <a:r>
                        <a:rPr lang="en-US" sz="1400" dirty="0">
                          <a:solidFill>
                            <a:srgbClr val="2E2E38"/>
                          </a:solidFill>
                          <a:effectLst/>
                          <a:latin typeface="Arial" panose="020B0604020202020204" pitchFamily="34" charset="0"/>
                          <a:ea typeface="Times New Roman" panose="02020603050405020304" pitchFamily="18" charset="0"/>
                          <a:cs typeface="Arial" panose="020B0604020202020204" pitchFamily="34" charset="0"/>
                        </a:rPr>
                        <a:t>Trade, transportation, and utilities</a:t>
                      </a: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400">
                          <a:solidFill>
                            <a:srgbClr val="2E2E38"/>
                          </a:solidFill>
                          <a:effectLst/>
                          <a:latin typeface="Arial" panose="020B0604020202020204" pitchFamily="34" charset="0"/>
                          <a:ea typeface="Times New Roman" panose="02020603050405020304" pitchFamily="18" charset="0"/>
                          <a:cs typeface="Arial" panose="020B0604020202020204" pitchFamily="34" charset="0"/>
                        </a:rPr>
                        <a:t>                    73,100 </a:t>
                      </a:r>
                      <a:endParaRPr lang="en-US" sz="14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400">
                          <a:solidFill>
                            <a:srgbClr val="2E2E38"/>
                          </a:solidFill>
                          <a:effectLst/>
                          <a:latin typeface="Arial" panose="020B0604020202020204" pitchFamily="34" charset="0"/>
                          <a:ea typeface="Times New Roman" panose="02020603050405020304" pitchFamily="18" charset="0"/>
                          <a:cs typeface="Arial" panose="020B0604020202020204" pitchFamily="34" charset="0"/>
                        </a:rPr>
                        <a:t>        52,700 </a:t>
                      </a:r>
                      <a:endParaRPr lang="en-US" sz="14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400" dirty="0">
                          <a:solidFill>
                            <a:srgbClr val="2E2E38"/>
                          </a:solidFill>
                          <a:effectLst/>
                          <a:latin typeface="Arial" panose="020B0604020202020204" pitchFamily="34" charset="0"/>
                          <a:ea typeface="Times New Roman" panose="02020603050405020304" pitchFamily="18" charset="0"/>
                          <a:cs typeface="Arial" panose="020B0604020202020204" pitchFamily="34" charset="0"/>
                        </a:rPr>
                        <a:t>   125,800 </a:t>
                      </a: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val="3655630628"/>
                  </a:ext>
                </a:extLst>
              </a:tr>
              <a:tr h="292913">
                <a:tc>
                  <a:txBody>
                    <a:bodyPr/>
                    <a:lstStyle/>
                    <a:p>
                      <a:pPr marL="0" marR="0">
                        <a:lnSpc>
                          <a:spcPct val="115000"/>
                        </a:lnSpc>
                        <a:spcBef>
                          <a:spcPts val="0"/>
                        </a:spcBef>
                        <a:spcAft>
                          <a:spcPts val="0"/>
                        </a:spcAft>
                      </a:pPr>
                      <a:r>
                        <a:rPr lang="en-US" sz="1400" dirty="0">
                          <a:solidFill>
                            <a:srgbClr val="2E2E38"/>
                          </a:solidFill>
                          <a:effectLst/>
                          <a:latin typeface="Arial" panose="020B0604020202020204" pitchFamily="34" charset="0"/>
                          <a:ea typeface="Times New Roman" panose="02020603050405020304" pitchFamily="18" charset="0"/>
                          <a:cs typeface="Arial" panose="020B0604020202020204" pitchFamily="34" charset="0"/>
                        </a:rPr>
                        <a:t>Financial activities</a:t>
                      </a: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400">
                          <a:solidFill>
                            <a:srgbClr val="2E2E38"/>
                          </a:solidFill>
                          <a:effectLst/>
                          <a:latin typeface="Arial" panose="020B0604020202020204" pitchFamily="34" charset="0"/>
                          <a:ea typeface="Times New Roman" panose="02020603050405020304" pitchFamily="18" charset="0"/>
                          <a:cs typeface="Arial" panose="020B0604020202020204" pitchFamily="34" charset="0"/>
                        </a:rPr>
                        <a:t>                    28,700 </a:t>
                      </a:r>
                      <a:endParaRPr lang="en-US" sz="14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400">
                          <a:solidFill>
                            <a:srgbClr val="2E2E38"/>
                          </a:solidFill>
                          <a:effectLst/>
                          <a:latin typeface="Arial" panose="020B0604020202020204" pitchFamily="34" charset="0"/>
                          <a:ea typeface="Times New Roman" panose="02020603050405020304" pitchFamily="18" charset="0"/>
                          <a:cs typeface="Arial" panose="020B0604020202020204" pitchFamily="34" charset="0"/>
                        </a:rPr>
                        <a:t>        44,000 </a:t>
                      </a:r>
                      <a:endParaRPr lang="en-US" sz="14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400" dirty="0">
                          <a:solidFill>
                            <a:srgbClr val="2E2E38"/>
                          </a:solidFill>
                          <a:effectLst/>
                          <a:latin typeface="Arial" panose="020B0604020202020204" pitchFamily="34" charset="0"/>
                          <a:ea typeface="Times New Roman" panose="02020603050405020304" pitchFamily="18" charset="0"/>
                          <a:cs typeface="Arial" panose="020B0604020202020204" pitchFamily="34" charset="0"/>
                        </a:rPr>
                        <a:t>     72,700 </a:t>
                      </a: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val="623726678"/>
                  </a:ext>
                </a:extLst>
              </a:tr>
              <a:tr h="292913">
                <a:tc>
                  <a:txBody>
                    <a:bodyPr/>
                    <a:lstStyle/>
                    <a:p>
                      <a:pPr marL="0" marR="0">
                        <a:lnSpc>
                          <a:spcPct val="115000"/>
                        </a:lnSpc>
                        <a:spcBef>
                          <a:spcPts val="0"/>
                        </a:spcBef>
                        <a:spcAft>
                          <a:spcPts val="0"/>
                        </a:spcAft>
                      </a:pPr>
                      <a:r>
                        <a:rPr lang="en-US" sz="1400" dirty="0">
                          <a:solidFill>
                            <a:srgbClr val="2E2E38"/>
                          </a:solidFill>
                          <a:effectLst/>
                          <a:latin typeface="Arial" panose="020B0604020202020204" pitchFamily="34" charset="0"/>
                          <a:ea typeface="Times New Roman" panose="02020603050405020304" pitchFamily="18" charset="0"/>
                          <a:cs typeface="Arial" panose="020B0604020202020204" pitchFamily="34" charset="0"/>
                        </a:rPr>
                        <a:t>Education and health services</a:t>
                      </a: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400">
                          <a:solidFill>
                            <a:srgbClr val="2E2E38"/>
                          </a:solidFill>
                          <a:effectLst/>
                          <a:latin typeface="Arial" panose="020B0604020202020204" pitchFamily="34" charset="0"/>
                          <a:ea typeface="Times New Roman" panose="02020603050405020304" pitchFamily="18" charset="0"/>
                          <a:cs typeface="Arial" panose="020B0604020202020204" pitchFamily="34" charset="0"/>
                        </a:rPr>
                        <a:t>                    25,200 </a:t>
                      </a:r>
                      <a:endParaRPr lang="en-US" sz="14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400">
                          <a:solidFill>
                            <a:srgbClr val="2E2E38"/>
                          </a:solidFill>
                          <a:effectLst/>
                          <a:latin typeface="Arial" panose="020B0604020202020204" pitchFamily="34" charset="0"/>
                          <a:ea typeface="Times New Roman" panose="02020603050405020304" pitchFamily="18" charset="0"/>
                          <a:cs typeface="Arial" panose="020B0604020202020204" pitchFamily="34" charset="0"/>
                        </a:rPr>
                        <a:t>        38,000 </a:t>
                      </a:r>
                      <a:endParaRPr lang="en-US" sz="14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400" dirty="0">
                          <a:solidFill>
                            <a:srgbClr val="2E2E38"/>
                          </a:solidFill>
                          <a:effectLst/>
                          <a:latin typeface="Arial" panose="020B0604020202020204" pitchFamily="34" charset="0"/>
                          <a:ea typeface="Times New Roman" panose="02020603050405020304" pitchFamily="18" charset="0"/>
                          <a:cs typeface="Arial" panose="020B0604020202020204" pitchFamily="34" charset="0"/>
                        </a:rPr>
                        <a:t>     63,200 </a:t>
                      </a: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val="1979907008"/>
                  </a:ext>
                </a:extLst>
              </a:tr>
              <a:tr h="292913">
                <a:tc>
                  <a:txBody>
                    <a:bodyPr/>
                    <a:lstStyle/>
                    <a:p>
                      <a:pPr marL="0" marR="0">
                        <a:lnSpc>
                          <a:spcPct val="115000"/>
                        </a:lnSpc>
                        <a:spcBef>
                          <a:spcPts val="0"/>
                        </a:spcBef>
                        <a:spcAft>
                          <a:spcPts val="0"/>
                        </a:spcAft>
                      </a:pPr>
                      <a:r>
                        <a:rPr lang="en-US" sz="1400" dirty="0">
                          <a:solidFill>
                            <a:srgbClr val="2E2E38"/>
                          </a:solidFill>
                          <a:effectLst/>
                          <a:latin typeface="Arial" panose="020B0604020202020204" pitchFamily="34" charset="0"/>
                          <a:ea typeface="Times New Roman" panose="02020603050405020304" pitchFamily="18" charset="0"/>
                          <a:cs typeface="Arial" panose="020B0604020202020204" pitchFamily="34" charset="0"/>
                        </a:rPr>
                        <a:t>Professional and business services</a:t>
                      </a: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400" dirty="0">
                          <a:solidFill>
                            <a:srgbClr val="2E2E38"/>
                          </a:solidFill>
                          <a:effectLst/>
                          <a:latin typeface="Arial" panose="020B0604020202020204" pitchFamily="34" charset="0"/>
                          <a:ea typeface="Times New Roman" panose="02020603050405020304" pitchFamily="18" charset="0"/>
                          <a:cs typeface="Arial" panose="020B0604020202020204" pitchFamily="34" charset="0"/>
                        </a:rPr>
                        <a:t>                    24,400 </a:t>
                      </a: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400">
                          <a:solidFill>
                            <a:srgbClr val="2E2E38"/>
                          </a:solidFill>
                          <a:effectLst/>
                          <a:latin typeface="Arial" panose="020B0604020202020204" pitchFamily="34" charset="0"/>
                          <a:ea typeface="Times New Roman" panose="02020603050405020304" pitchFamily="18" charset="0"/>
                          <a:cs typeface="Arial" panose="020B0604020202020204" pitchFamily="34" charset="0"/>
                        </a:rPr>
                        <a:t>        65,000 </a:t>
                      </a:r>
                      <a:endParaRPr lang="en-US" sz="14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400" dirty="0">
                          <a:solidFill>
                            <a:srgbClr val="2E2E38"/>
                          </a:solidFill>
                          <a:effectLst/>
                          <a:latin typeface="Arial" panose="020B0604020202020204" pitchFamily="34" charset="0"/>
                          <a:ea typeface="Times New Roman" panose="02020603050405020304" pitchFamily="18" charset="0"/>
                          <a:cs typeface="Arial" panose="020B0604020202020204" pitchFamily="34" charset="0"/>
                        </a:rPr>
                        <a:t>     89,400 </a:t>
                      </a: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val="643131548"/>
                  </a:ext>
                </a:extLst>
              </a:tr>
              <a:tr h="292913">
                <a:tc>
                  <a:txBody>
                    <a:bodyPr/>
                    <a:lstStyle/>
                    <a:p>
                      <a:pPr marL="0" marR="0">
                        <a:lnSpc>
                          <a:spcPct val="115000"/>
                        </a:lnSpc>
                        <a:spcBef>
                          <a:spcPts val="0"/>
                        </a:spcBef>
                        <a:spcAft>
                          <a:spcPts val="0"/>
                        </a:spcAft>
                      </a:pPr>
                      <a:r>
                        <a:rPr lang="en-US" sz="1400" dirty="0">
                          <a:solidFill>
                            <a:srgbClr val="2E2E38"/>
                          </a:solidFill>
                          <a:effectLst/>
                          <a:latin typeface="Arial" panose="020B0604020202020204" pitchFamily="34" charset="0"/>
                          <a:ea typeface="Times New Roman" panose="02020603050405020304" pitchFamily="18" charset="0"/>
                          <a:cs typeface="Arial" panose="020B0604020202020204" pitchFamily="34" charset="0"/>
                        </a:rPr>
                        <a:t>Manufacturing</a:t>
                      </a: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400">
                          <a:solidFill>
                            <a:srgbClr val="2E2E38"/>
                          </a:solidFill>
                          <a:effectLst/>
                          <a:latin typeface="Arial" panose="020B0604020202020204" pitchFamily="34" charset="0"/>
                          <a:ea typeface="Times New Roman" panose="02020603050405020304" pitchFamily="18" charset="0"/>
                          <a:cs typeface="Arial" panose="020B0604020202020204" pitchFamily="34" charset="0"/>
                        </a:rPr>
                        <a:t>                    10,100 </a:t>
                      </a:r>
                      <a:endParaRPr lang="en-US" sz="14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400">
                          <a:solidFill>
                            <a:srgbClr val="2E2E38"/>
                          </a:solidFill>
                          <a:effectLst/>
                          <a:latin typeface="Arial" panose="020B0604020202020204" pitchFamily="34" charset="0"/>
                          <a:ea typeface="Times New Roman" panose="02020603050405020304" pitchFamily="18" charset="0"/>
                          <a:cs typeface="Arial" panose="020B0604020202020204" pitchFamily="34" charset="0"/>
                        </a:rPr>
                        <a:t>        17,400 </a:t>
                      </a:r>
                      <a:endParaRPr lang="en-US" sz="14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400" dirty="0">
                          <a:solidFill>
                            <a:srgbClr val="2E2E38"/>
                          </a:solidFill>
                          <a:effectLst/>
                          <a:latin typeface="Arial" panose="020B0604020202020204" pitchFamily="34" charset="0"/>
                          <a:ea typeface="Times New Roman" panose="02020603050405020304" pitchFamily="18" charset="0"/>
                          <a:cs typeface="Arial" panose="020B0604020202020204" pitchFamily="34" charset="0"/>
                        </a:rPr>
                        <a:t>     27,500 </a:t>
                      </a: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val="2840456734"/>
                  </a:ext>
                </a:extLst>
              </a:tr>
              <a:tr h="292913">
                <a:tc>
                  <a:txBody>
                    <a:bodyPr/>
                    <a:lstStyle/>
                    <a:p>
                      <a:pPr marL="0" marR="0">
                        <a:lnSpc>
                          <a:spcPct val="115000"/>
                        </a:lnSpc>
                        <a:spcBef>
                          <a:spcPts val="0"/>
                        </a:spcBef>
                        <a:spcAft>
                          <a:spcPts val="0"/>
                        </a:spcAft>
                      </a:pPr>
                      <a:r>
                        <a:rPr lang="en-US" sz="1400" dirty="0">
                          <a:solidFill>
                            <a:srgbClr val="2E2E38"/>
                          </a:solidFill>
                          <a:effectLst/>
                          <a:latin typeface="Arial" panose="020B0604020202020204" pitchFamily="34" charset="0"/>
                          <a:ea typeface="Times New Roman" panose="02020603050405020304" pitchFamily="18" charset="0"/>
                          <a:cs typeface="Arial" panose="020B0604020202020204" pitchFamily="34" charset="0"/>
                        </a:rPr>
                        <a:t>Other Services</a:t>
                      </a: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400" dirty="0">
                          <a:solidFill>
                            <a:srgbClr val="2E2E38"/>
                          </a:solidFill>
                          <a:effectLst/>
                          <a:latin typeface="Arial" panose="020B0604020202020204" pitchFamily="34" charset="0"/>
                          <a:ea typeface="Times New Roman" panose="02020603050405020304" pitchFamily="18" charset="0"/>
                          <a:cs typeface="Arial" panose="020B0604020202020204" pitchFamily="34" charset="0"/>
                        </a:rPr>
                        <a:t>                      8,600 </a:t>
                      </a: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400">
                          <a:solidFill>
                            <a:srgbClr val="2E2E38"/>
                          </a:solidFill>
                          <a:effectLst/>
                          <a:latin typeface="Arial" panose="020B0604020202020204" pitchFamily="34" charset="0"/>
                          <a:ea typeface="Times New Roman" panose="02020603050405020304" pitchFamily="18" charset="0"/>
                          <a:cs typeface="Arial" panose="020B0604020202020204" pitchFamily="34" charset="0"/>
                        </a:rPr>
                        <a:t>        34,900 </a:t>
                      </a:r>
                      <a:endParaRPr lang="en-US" sz="14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400" dirty="0">
                          <a:solidFill>
                            <a:srgbClr val="2E2E38"/>
                          </a:solidFill>
                          <a:effectLst/>
                          <a:latin typeface="Arial" panose="020B0604020202020204" pitchFamily="34" charset="0"/>
                          <a:ea typeface="Times New Roman" panose="02020603050405020304" pitchFamily="18" charset="0"/>
                          <a:cs typeface="Arial" panose="020B0604020202020204" pitchFamily="34" charset="0"/>
                        </a:rPr>
                        <a:t>     43,500 </a:t>
                      </a: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val="2234334195"/>
                  </a:ext>
                </a:extLst>
              </a:tr>
              <a:tr h="292913">
                <a:tc>
                  <a:txBody>
                    <a:bodyPr/>
                    <a:lstStyle/>
                    <a:p>
                      <a:pPr marL="0" marR="0">
                        <a:lnSpc>
                          <a:spcPct val="115000"/>
                        </a:lnSpc>
                        <a:spcBef>
                          <a:spcPts val="0"/>
                        </a:spcBef>
                        <a:spcAft>
                          <a:spcPts val="0"/>
                        </a:spcAft>
                      </a:pPr>
                      <a:r>
                        <a:rPr lang="en-US" sz="1400" dirty="0">
                          <a:solidFill>
                            <a:srgbClr val="2E2E38"/>
                          </a:solidFill>
                          <a:effectLst/>
                          <a:latin typeface="Arial" panose="020B0604020202020204" pitchFamily="34" charset="0"/>
                          <a:ea typeface="Times New Roman" panose="02020603050405020304" pitchFamily="18" charset="0"/>
                          <a:cs typeface="Arial" panose="020B0604020202020204" pitchFamily="34" charset="0"/>
                        </a:rPr>
                        <a:t>Construction</a:t>
                      </a: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400">
                          <a:solidFill>
                            <a:srgbClr val="2E2E38"/>
                          </a:solidFill>
                          <a:effectLst/>
                          <a:latin typeface="Arial" panose="020B0604020202020204" pitchFamily="34" charset="0"/>
                          <a:ea typeface="Times New Roman" panose="02020603050405020304" pitchFamily="18" charset="0"/>
                          <a:cs typeface="Arial" panose="020B0604020202020204" pitchFamily="34" charset="0"/>
                        </a:rPr>
                        <a:t>                      3,900 </a:t>
                      </a:r>
                      <a:endParaRPr lang="en-US" sz="14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400">
                          <a:solidFill>
                            <a:srgbClr val="2E2E38"/>
                          </a:solidFill>
                          <a:effectLst/>
                          <a:latin typeface="Arial" panose="020B0604020202020204" pitchFamily="34" charset="0"/>
                          <a:ea typeface="Times New Roman" panose="02020603050405020304" pitchFamily="18" charset="0"/>
                          <a:cs typeface="Arial" panose="020B0604020202020204" pitchFamily="34" charset="0"/>
                        </a:rPr>
                        <a:t>          4,900 </a:t>
                      </a:r>
                      <a:endParaRPr lang="en-US" sz="14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400" dirty="0">
                          <a:solidFill>
                            <a:srgbClr val="2E2E38"/>
                          </a:solidFill>
                          <a:effectLst/>
                          <a:latin typeface="Arial" panose="020B0604020202020204" pitchFamily="34" charset="0"/>
                          <a:ea typeface="Times New Roman" panose="02020603050405020304" pitchFamily="18" charset="0"/>
                          <a:cs typeface="Arial" panose="020B0604020202020204" pitchFamily="34" charset="0"/>
                        </a:rPr>
                        <a:t>       8,800 </a:t>
                      </a: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val="494879502"/>
                  </a:ext>
                </a:extLst>
              </a:tr>
              <a:tr h="292913">
                <a:tc>
                  <a:txBody>
                    <a:bodyPr/>
                    <a:lstStyle/>
                    <a:p>
                      <a:pPr marL="0" marR="0">
                        <a:lnSpc>
                          <a:spcPct val="115000"/>
                        </a:lnSpc>
                        <a:spcBef>
                          <a:spcPts val="0"/>
                        </a:spcBef>
                        <a:spcAft>
                          <a:spcPts val="0"/>
                        </a:spcAft>
                      </a:pPr>
                      <a:r>
                        <a:rPr lang="en-US" sz="1400" dirty="0">
                          <a:solidFill>
                            <a:srgbClr val="2E2E38"/>
                          </a:solidFill>
                          <a:effectLst/>
                          <a:latin typeface="Arial" panose="020B0604020202020204" pitchFamily="34" charset="0"/>
                          <a:ea typeface="Times New Roman" panose="02020603050405020304" pitchFamily="18" charset="0"/>
                          <a:cs typeface="Arial" panose="020B0604020202020204" pitchFamily="34" charset="0"/>
                        </a:rPr>
                        <a:t>Information</a:t>
                      </a: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400">
                          <a:solidFill>
                            <a:srgbClr val="2E2E38"/>
                          </a:solidFill>
                          <a:effectLst/>
                          <a:latin typeface="Arial" panose="020B0604020202020204" pitchFamily="34" charset="0"/>
                          <a:ea typeface="Times New Roman" panose="02020603050405020304" pitchFamily="18" charset="0"/>
                          <a:cs typeface="Arial" panose="020B0604020202020204" pitchFamily="34" charset="0"/>
                        </a:rPr>
                        <a:t>                      1,200 </a:t>
                      </a:r>
                      <a:endParaRPr lang="en-US" sz="14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400">
                          <a:solidFill>
                            <a:srgbClr val="2E2E38"/>
                          </a:solidFill>
                          <a:effectLst/>
                          <a:latin typeface="Arial" panose="020B0604020202020204" pitchFamily="34" charset="0"/>
                          <a:ea typeface="Times New Roman" panose="02020603050405020304" pitchFamily="18" charset="0"/>
                          <a:cs typeface="Arial" panose="020B0604020202020204" pitchFamily="34" charset="0"/>
                        </a:rPr>
                        <a:t>          5,600 </a:t>
                      </a:r>
                      <a:endParaRPr lang="en-US" sz="14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15000"/>
                        </a:lnSpc>
                        <a:spcBef>
                          <a:spcPts val="0"/>
                        </a:spcBef>
                        <a:spcAft>
                          <a:spcPts val="0"/>
                        </a:spcAft>
                      </a:pPr>
                      <a:r>
                        <a:rPr lang="en-US" sz="1400" dirty="0">
                          <a:solidFill>
                            <a:srgbClr val="2E2E38"/>
                          </a:solidFill>
                          <a:effectLst/>
                          <a:latin typeface="Arial" panose="020B0604020202020204" pitchFamily="34" charset="0"/>
                          <a:ea typeface="Times New Roman" panose="02020603050405020304" pitchFamily="18" charset="0"/>
                          <a:cs typeface="Arial" panose="020B0604020202020204" pitchFamily="34" charset="0"/>
                        </a:rPr>
                        <a:t>       6,800 </a:t>
                      </a: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val="3027073565"/>
                  </a:ext>
                </a:extLst>
              </a:tr>
              <a:tr h="292913">
                <a:tc>
                  <a:txBody>
                    <a:bodyPr/>
                    <a:lstStyle/>
                    <a:p>
                      <a:pPr marL="0" marR="0">
                        <a:lnSpc>
                          <a:spcPct val="115000"/>
                        </a:lnSpc>
                        <a:spcBef>
                          <a:spcPts val="0"/>
                        </a:spcBef>
                        <a:spcAft>
                          <a:spcPts val="0"/>
                        </a:spcAft>
                      </a:pPr>
                      <a:r>
                        <a:rPr lang="en-US" sz="1400" dirty="0">
                          <a:solidFill>
                            <a:srgbClr val="2E2E38"/>
                          </a:solidFill>
                          <a:effectLst/>
                          <a:latin typeface="Arial" panose="020B0604020202020204" pitchFamily="34" charset="0"/>
                          <a:ea typeface="Times New Roman" panose="02020603050405020304" pitchFamily="18" charset="0"/>
                          <a:cs typeface="Arial" panose="020B0604020202020204" pitchFamily="34" charset="0"/>
                        </a:rPr>
                        <a:t>Natural resources and mining</a:t>
                      </a: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a:solidFill>
                            <a:srgbClr val="2E2E38"/>
                          </a:solidFill>
                          <a:effectLst/>
                          <a:latin typeface="Arial" panose="020B0604020202020204" pitchFamily="34" charset="0"/>
                          <a:ea typeface="Times New Roman" panose="02020603050405020304" pitchFamily="18" charset="0"/>
                          <a:cs typeface="Arial" panose="020B0604020202020204" pitchFamily="34" charset="0"/>
                        </a:rPr>
                        <a:t>                         900 </a:t>
                      </a:r>
                      <a:endParaRPr lang="en-US" sz="14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a:solidFill>
                            <a:srgbClr val="2E2E38"/>
                          </a:solidFill>
                          <a:effectLst/>
                          <a:latin typeface="Arial" panose="020B0604020202020204" pitchFamily="34" charset="0"/>
                          <a:ea typeface="Times New Roman" panose="02020603050405020304" pitchFamily="18" charset="0"/>
                          <a:cs typeface="Arial" panose="020B0604020202020204" pitchFamily="34" charset="0"/>
                        </a:rPr>
                        <a:t>          9,700 </a:t>
                      </a:r>
                      <a:endParaRPr lang="en-US" sz="14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solidFill>
                            <a:srgbClr val="2E2E38"/>
                          </a:solidFill>
                          <a:effectLst/>
                          <a:latin typeface="Arial" panose="020B0604020202020204" pitchFamily="34" charset="0"/>
                          <a:ea typeface="Times New Roman" panose="02020603050405020304" pitchFamily="18" charset="0"/>
                          <a:cs typeface="Arial" panose="020B0604020202020204" pitchFamily="34" charset="0"/>
                        </a:rPr>
                        <a:t>     10,600 </a:t>
                      </a: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2475084"/>
                  </a:ext>
                </a:extLst>
              </a:tr>
              <a:tr h="290631">
                <a:tc>
                  <a:txBody>
                    <a:bodyPr/>
                    <a:lstStyle/>
                    <a:p>
                      <a:pPr marL="0" marR="0">
                        <a:lnSpc>
                          <a:spcPct val="115000"/>
                        </a:lnSpc>
                        <a:spcBef>
                          <a:spcPts val="0"/>
                        </a:spcBef>
                        <a:spcAft>
                          <a:spcPts val="0"/>
                        </a:spcAft>
                      </a:pPr>
                      <a:r>
                        <a:rPr lang="en-US" sz="1400" b="1" dirty="0">
                          <a:solidFill>
                            <a:srgbClr val="2E2E38"/>
                          </a:solidFill>
                          <a:effectLst/>
                          <a:latin typeface="Arial" panose="020B0604020202020204" pitchFamily="34" charset="0"/>
                          <a:ea typeface="Times New Roman" panose="02020603050405020304" pitchFamily="18" charset="0"/>
                          <a:cs typeface="Arial" panose="020B0604020202020204" pitchFamily="34" charset="0"/>
                        </a:rPr>
                        <a:t> Total</a:t>
                      </a: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b="1">
                          <a:solidFill>
                            <a:srgbClr val="2E2E38"/>
                          </a:solidFill>
                          <a:effectLst/>
                          <a:latin typeface="Arial" panose="020B0604020202020204" pitchFamily="34" charset="0"/>
                          <a:ea typeface="Times New Roman" panose="02020603050405020304" pitchFamily="18" charset="0"/>
                          <a:cs typeface="Arial" panose="020B0604020202020204" pitchFamily="34" charset="0"/>
                        </a:rPr>
                        <a:t>                  260,000 </a:t>
                      </a:r>
                      <a:endParaRPr lang="en-US" sz="14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b="1">
                          <a:solidFill>
                            <a:srgbClr val="2E2E38"/>
                          </a:solidFill>
                          <a:effectLst/>
                          <a:latin typeface="Arial" panose="020B0604020202020204" pitchFamily="34" charset="0"/>
                          <a:ea typeface="Times New Roman" panose="02020603050405020304" pitchFamily="18" charset="0"/>
                          <a:cs typeface="Arial" panose="020B0604020202020204" pitchFamily="34" charset="0"/>
                        </a:rPr>
                        <a:t>      308,000 </a:t>
                      </a:r>
                      <a:endParaRPr lang="en-US" sz="14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b="1" dirty="0">
                          <a:solidFill>
                            <a:srgbClr val="2E2E38"/>
                          </a:solidFill>
                          <a:effectLst/>
                          <a:latin typeface="Arial" panose="020B0604020202020204" pitchFamily="34" charset="0"/>
                          <a:ea typeface="Times New Roman" panose="02020603050405020304" pitchFamily="18" charset="0"/>
                          <a:cs typeface="Arial" panose="020B0604020202020204" pitchFamily="34" charset="0"/>
                        </a:rPr>
                        <a:t>   568,000 </a:t>
                      </a: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79103937"/>
                  </a:ext>
                </a:extLst>
              </a:tr>
            </a:tbl>
          </a:graphicData>
        </a:graphic>
      </p:graphicFrame>
      <p:sp>
        <p:nvSpPr>
          <p:cNvPr id="7" name="Rectangle 6">
            <a:extLst>
              <a:ext uri="{FF2B5EF4-FFF2-40B4-BE49-F238E27FC236}">
                <a16:creationId xmlns:a16="http://schemas.microsoft.com/office/drawing/2014/main" id="{6D771034-DC04-4AC1-BCA4-87E5FB62B91A}"/>
              </a:ext>
            </a:extLst>
          </p:cNvPr>
          <p:cNvSpPr/>
          <p:nvPr/>
        </p:nvSpPr>
        <p:spPr>
          <a:xfrm>
            <a:off x="419101" y="5668755"/>
            <a:ext cx="8229599" cy="397288"/>
          </a:xfrm>
          <a:prstGeom prst="rect">
            <a:avLst/>
          </a:prstGeom>
        </p:spPr>
        <p:txBody>
          <a:bodyPr wrap="square">
            <a:spAutoFit/>
          </a:bodyPr>
          <a:lstStyle/>
          <a:p>
            <a:pPr algn="just">
              <a:lnSpc>
                <a:spcPct val="115000"/>
              </a:lnSpc>
              <a:tabLst>
                <a:tab pos="571500" algn="l"/>
              </a:tabLst>
            </a:pPr>
            <a:r>
              <a:rPr lang="en-US" sz="900" dirty="0">
                <a:solidFill>
                  <a:schemeClr val="bg1"/>
                </a:solidFill>
                <a:latin typeface="Arial" panose="020B0604020202020204" pitchFamily="34" charset="0"/>
                <a:ea typeface="Times New Roman" panose="02020603050405020304" pitchFamily="18" charset="0"/>
                <a:cs typeface="Arial" panose="020B0604020202020204" pitchFamily="34" charset="0"/>
              </a:rPr>
              <a:t>Note: All estimates are for economic activity in the United States and are relative to the US economy in 2021. Figures are rounded.</a:t>
            </a:r>
            <a:endParaRPr lang="en-US" sz="1100" dirty="0">
              <a:solidFill>
                <a:schemeClr val="bg1"/>
              </a:solidFill>
              <a:latin typeface="Arial" panose="020B0604020202020204" pitchFamily="34" charset="0"/>
              <a:ea typeface="Arial" panose="020B0604020202020204" pitchFamily="34" charset="0"/>
              <a:cs typeface="Times New Roman" panose="02020603050405020304" pitchFamily="18" charset="0"/>
            </a:endParaRPr>
          </a:p>
          <a:p>
            <a:pPr algn="just">
              <a:lnSpc>
                <a:spcPct val="115000"/>
              </a:lnSpc>
              <a:tabLst>
                <a:tab pos="571500" algn="l"/>
              </a:tabLst>
            </a:pPr>
            <a:r>
              <a:rPr lang="en-US" sz="900" dirty="0">
                <a:solidFill>
                  <a:schemeClr val="bg1"/>
                </a:solidFill>
                <a:latin typeface="Arial" panose="020B0604020202020204" pitchFamily="34" charset="0"/>
                <a:ea typeface="Times New Roman" panose="02020603050405020304" pitchFamily="18" charset="0"/>
                <a:cs typeface="Arial" panose="020B0604020202020204" pitchFamily="34" charset="0"/>
              </a:rPr>
              <a:t>Source: EY analysis.</a:t>
            </a:r>
            <a:endParaRPr lang="en-US" sz="1100" dirty="0">
              <a:solidFill>
                <a:schemeClr val="bg1"/>
              </a:solidFill>
              <a:latin typeface="Arial" panose="020B060402020202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16222017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D829C3B-E202-4961-9CDD-C81E359FB4B0}"/>
              </a:ext>
            </a:extLst>
          </p:cNvPr>
          <p:cNvSpPr txBox="1">
            <a:spLocks/>
          </p:cNvSpPr>
          <p:nvPr/>
        </p:nvSpPr>
        <p:spPr>
          <a:xfrm>
            <a:off x="457201" y="354000"/>
            <a:ext cx="8153400" cy="636600"/>
          </a:xfrm>
          <a:prstGeom prst="rect">
            <a:avLst/>
          </a:prstGeom>
        </p:spPr>
        <p:txBody>
          <a:bodyPr vert="horz" lIns="0" tIns="0" rIns="0" bIns="0" rtlCol="0" anchor="t" anchorCtr="0">
            <a:noAutofit/>
          </a:bodyPr>
          <a:lstStyle>
            <a:lvl1pPr algn="l" defTabSz="914400" rtl="0" eaLnBrk="1" latinLnBrk="0" hangingPunct="1">
              <a:lnSpc>
                <a:spcPct val="85000"/>
              </a:lnSpc>
              <a:spcBef>
                <a:spcPct val="0"/>
              </a:spcBef>
              <a:buNone/>
              <a:defRPr sz="3000" b="1" kern="1200">
                <a:solidFill>
                  <a:schemeClr val="bg1"/>
                </a:solidFill>
                <a:latin typeface="+mn-lt"/>
                <a:ea typeface="+mj-ea"/>
                <a:cs typeface="Arial" pitchFamily="34" charset="0"/>
              </a:defRPr>
            </a:lvl1pPr>
          </a:lstStyle>
          <a:p>
            <a:r>
              <a:rPr lang="en-US" sz="2400" dirty="0"/>
              <a:t>Taxes paid by, and related to, businesses that make use of like-kind exchange rules, 2021</a:t>
            </a:r>
          </a:p>
        </p:txBody>
      </p:sp>
      <p:sp>
        <p:nvSpPr>
          <p:cNvPr id="7" name="Rectangle 6">
            <a:extLst>
              <a:ext uri="{FF2B5EF4-FFF2-40B4-BE49-F238E27FC236}">
                <a16:creationId xmlns:a16="http://schemas.microsoft.com/office/drawing/2014/main" id="{6D771034-DC04-4AC1-BCA4-87E5FB62B91A}"/>
              </a:ext>
            </a:extLst>
          </p:cNvPr>
          <p:cNvSpPr/>
          <p:nvPr/>
        </p:nvSpPr>
        <p:spPr>
          <a:xfrm>
            <a:off x="381002" y="5516356"/>
            <a:ext cx="8229599" cy="397288"/>
          </a:xfrm>
          <a:prstGeom prst="rect">
            <a:avLst/>
          </a:prstGeom>
        </p:spPr>
        <p:txBody>
          <a:bodyPr wrap="square">
            <a:spAutoFit/>
          </a:bodyPr>
          <a:lstStyle/>
          <a:p>
            <a:pPr algn="just">
              <a:lnSpc>
                <a:spcPct val="115000"/>
              </a:lnSpc>
              <a:tabLst>
                <a:tab pos="571500" algn="l"/>
              </a:tabLst>
            </a:pPr>
            <a:r>
              <a:rPr lang="en-US" sz="900" dirty="0">
                <a:solidFill>
                  <a:schemeClr val="bg1"/>
                </a:solidFill>
                <a:latin typeface="Arial" panose="020B0604020202020204" pitchFamily="34" charset="0"/>
                <a:ea typeface="Times New Roman" panose="02020603050405020304" pitchFamily="18" charset="0"/>
                <a:cs typeface="Arial" panose="020B0604020202020204" pitchFamily="34" charset="0"/>
              </a:rPr>
              <a:t>Note:  All estimates are relative to the US economy in 2021. Figures are rounded.</a:t>
            </a:r>
            <a:endParaRPr lang="en-US" sz="1100" dirty="0">
              <a:solidFill>
                <a:schemeClr val="bg1"/>
              </a:solidFill>
              <a:latin typeface="Arial" panose="020B0604020202020204" pitchFamily="34" charset="0"/>
              <a:ea typeface="Arial" panose="020B0604020202020204" pitchFamily="34" charset="0"/>
              <a:cs typeface="Times New Roman" panose="02020603050405020304" pitchFamily="18" charset="0"/>
            </a:endParaRPr>
          </a:p>
          <a:p>
            <a:pPr algn="just">
              <a:lnSpc>
                <a:spcPct val="115000"/>
              </a:lnSpc>
              <a:tabLst>
                <a:tab pos="571500" algn="l"/>
              </a:tabLst>
            </a:pPr>
            <a:r>
              <a:rPr lang="en-US" sz="900" dirty="0">
                <a:solidFill>
                  <a:schemeClr val="bg1"/>
                </a:solidFill>
                <a:latin typeface="Arial" panose="020B0604020202020204" pitchFamily="34" charset="0"/>
                <a:ea typeface="Times New Roman" panose="02020603050405020304" pitchFamily="18" charset="0"/>
                <a:cs typeface="Arial" panose="020B0604020202020204" pitchFamily="34" charset="0"/>
              </a:rPr>
              <a:t>Source: EY analysis.</a:t>
            </a:r>
            <a:endParaRPr lang="en-US" sz="1100" dirty="0">
              <a:solidFill>
                <a:schemeClr val="bg1"/>
              </a:solidFill>
              <a:latin typeface="Arial" panose="020B0604020202020204" pitchFamily="34" charset="0"/>
              <a:ea typeface="Arial" panose="020B0604020202020204" pitchFamily="34" charset="0"/>
              <a:cs typeface="Times New Roman" panose="02020603050405020304" pitchFamily="18" charset="0"/>
            </a:endParaRPr>
          </a:p>
        </p:txBody>
      </p:sp>
      <p:graphicFrame>
        <p:nvGraphicFramePr>
          <p:cNvPr id="2" name="Table 1">
            <a:extLst>
              <a:ext uri="{FF2B5EF4-FFF2-40B4-BE49-F238E27FC236}">
                <a16:creationId xmlns:a16="http://schemas.microsoft.com/office/drawing/2014/main" id="{296F073D-D086-4018-9314-BD51663D95C0}"/>
              </a:ext>
            </a:extLst>
          </p:cNvPr>
          <p:cNvGraphicFramePr>
            <a:graphicFrameLocks noGrp="1"/>
          </p:cNvGraphicFramePr>
          <p:nvPr>
            <p:extLst>
              <p:ext uri="{D42A27DB-BD31-4B8C-83A1-F6EECF244321}">
                <p14:modId xmlns:p14="http://schemas.microsoft.com/office/powerpoint/2010/main" val="2780980056"/>
              </p:ext>
            </p:extLst>
          </p:nvPr>
        </p:nvGraphicFramePr>
        <p:xfrm>
          <a:off x="457201" y="1219200"/>
          <a:ext cx="8229598" cy="4336367"/>
        </p:xfrm>
        <a:graphic>
          <a:graphicData uri="http://schemas.openxmlformats.org/drawingml/2006/table">
            <a:tbl>
              <a:tblPr/>
              <a:tblGrid>
                <a:gridCol w="2413190">
                  <a:extLst>
                    <a:ext uri="{9D8B030D-6E8A-4147-A177-3AD203B41FA5}">
                      <a16:colId xmlns:a16="http://schemas.microsoft.com/office/drawing/2014/main" val="3930163637"/>
                    </a:ext>
                  </a:extLst>
                </a:gridCol>
                <a:gridCol w="928150">
                  <a:extLst>
                    <a:ext uri="{9D8B030D-6E8A-4147-A177-3AD203B41FA5}">
                      <a16:colId xmlns:a16="http://schemas.microsoft.com/office/drawing/2014/main" val="1096536891"/>
                    </a:ext>
                  </a:extLst>
                </a:gridCol>
                <a:gridCol w="974558">
                  <a:extLst>
                    <a:ext uri="{9D8B030D-6E8A-4147-A177-3AD203B41FA5}">
                      <a16:colId xmlns:a16="http://schemas.microsoft.com/office/drawing/2014/main" val="1113848047"/>
                    </a:ext>
                  </a:extLst>
                </a:gridCol>
                <a:gridCol w="804397">
                  <a:extLst>
                    <a:ext uri="{9D8B030D-6E8A-4147-A177-3AD203B41FA5}">
                      <a16:colId xmlns:a16="http://schemas.microsoft.com/office/drawing/2014/main" val="967863535"/>
                    </a:ext>
                  </a:extLst>
                </a:gridCol>
                <a:gridCol w="1314879">
                  <a:extLst>
                    <a:ext uri="{9D8B030D-6E8A-4147-A177-3AD203B41FA5}">
                      <a16:colId xmlns:a16="http://schemas.microsoft.com/office/drawing/2014/main" val="1886371905"/>
                    </a:ext>
                  </a:extLst>
                </a:gridCol>
                <a:gridCol w="1051904">
                  <a:extLst>
                    <a:ext uri="{9D8B030D-6E8A-4147-A177-3AD203B41FA5}">
                      <a16:colId xmlns:a16="http://schemas.microsoft.com/office/drawing/2014/main" val="609349762"/>
                    </a:ext>
                  </a:extLst>
                </a:gridCol>
                <a:gridCol w="154692">
                  <a:extLst>
                    <a:ext uri="{9D8B030D-6E8A-4147-A177-3AD203B41FA5}">
                      <a16:colId xmlns:a16="http://schemas.microsoft.com/office/drawing/2014/main" val="2800155900"/>
                    </a:ext>
                  </a:extLst>
                </a:gridCol>
                <a:gridCol w="587828">
                  <a:extLst>
                    <a:ext uri="{9D8B030D-6E8A-4147-A177-3AD203B41FA5}">
                      <a16:colId xmlns:a16="http://schemas.microsoft.com/office/drawing/2014/main" val="2156093593"/>
                    </a:ext>
                  </a:extLst>
                </a:gridCol>
              </a:tblGrid>
              <a:tr h="416801">
                <a:tc>
                  <a:txBody>
                    <a:bodyPr/>
                    <a:lstStyle/>
                    <a:p>
                      <a:pPr algn="l" fontAlgn="b"/>
                      <a:r>
                        <a:rPr lang="en-US" sz="1200" b="0" i="0" u="none" strike="noStrike">
                          <a:solidFill>
                            <a:srgbClr val="000000"/>
                          </a:solidFill>
                          <a:effectLst/>
                          <a:latin typeface="Arial" panose="020B0604020202020204" pitchFamily="34" charset="0"/>
                        </a:rPr>
                        <a:t> </a:t>
                      </a: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gridSpan="3">
                  <a:txBody>
                    <a:bodyPr/>
                    <a:lstStyle/>
                    <a:p>
                      <a:pPr algn="ctr" fontAlgn="b"/>
                      <a:r>
                        <a:rPr lang="en-US" sz="1200" b="1" i="0" u="none" strike="noStrike" kern="1200" dirty="0">
                          <a:solidFill>
                            <a:srgbClr val="000000"/>
                          </a:solidFill>
                          <a:effectLst/>
                          <a:latin typeface="Arial" panose="020B0604020202020204" pitchFamily="34" charset="0"/>
                          <a:ea typeface="+mn-ea"/>
                          <a:cs typeface="+mn-cs"/>
                        </a:rPr>
                        <a:t>Businesses that make use </a:t>
                      </a:r>
                      <a:r>
                        <a:rPr lang="en-US" sz="1200" b="1" i="0" u="none" strike="noStrike" dirty="0">
                          <a:solidFill>
                            <a:srgbClr val="000000"/>
                          </a:solidFill>
                          <a:effectLst/>
                          <a:latin typeface="Arial" panose="020B0604020202020204" pitchFamily="34" charset="0"/>
                        </a:rPr>
                        <a:t>of like-kind exchange rules</a:t>
                      </a:r>
                    </a:p>
                  </a:txBody>
                  <a:tcPr marL="0" marR="0" marT="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rowSpan="2">
                  <a:txBody>
                    <a:bodyPr/>
                    <a:lstStyle/>
                    <a:p>
                      <a:pPr algn="r" fontAlgn="b"/>
                      <a:r>
                        <a:rPr lang="en-US" sz="1200" b="1" i="0" u="none" strike="noStrike" dirty="0">
                          <a:solidFill>
                            <a:srgbClr val="000000"/>
                          </a:solidFill>
                          <a:effectLst/>
                          <a:latin typeface="Arial" panose="020B0604020202020204" pitchFamily="34" charset="0"/>
                        </a:rPr>
                        <a:t>Related</a:t>
                      </a:r>
                      <a:br>
                        <a:rPr lang="en-US" sz="1200" b="1" i="0" u="none" strike="noStrike" dirty="0">
                          <a:solidFill>
                            <a:srgbClr val="000000"/>
                          </a:solidFill>
                          <a:effectLst/>
                          <a:latin typeface="Arial" panose="020B0604020202020204" pitchFamily="34" charset="0"/>
                        </a:rPr>
                      </a:br>
                      <a:r>
                        <a:rPr lang="en-US" sz="1200" b="1" i="0" u="none" strike="noStrike" dirty="0">
                          <a:solidFill>
                            <a:srgbClr val="000000"/>
                          </a:solidFill>
                          <a:effectLst/>
                          <a:latin typeface="Arial" panose="020B0604020202020204" pitchFamily="34" charset="0"/>
                        </a:rPr>
                        <a:t>suppliers</a:t>
                      </a:r>
                    </a:p>
                  </a:txBody>
                  <a:tcPr marL="0" marR="0" marT="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r" fontAlgn="b"/>
                      <a:r>
                        <a:rPr lang="en-US" sz="1200" b="1" i="0" u="none" strike="noStrike">
                          <a:solidFill>
                            <a:srgbClr val="000000"/>
                          </a:solidFill>
                          <a:effectLst/>
                          <a:latin typeface="Arial" panose="020B0604020202020204" pitchFamily="34" charset="0"/>
                        </a:rPr>
                        <a:t>Related consumer spending</a:t>
                      </a:r>
                    </a:p>
                  </a:txBody>
                  <a:tcPr marL="0" marR="0" marT="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Arial" panose="020B0604020202020204" pitchFamily="34" charset="0"/>
                        </a:rPr>
                        <a:t> </a:t>
                      </a: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rowSpan="2">
                  <a:txBody>
                    <a:bodyPr/>
                    <a:lstStyle/>
                    <a:p>
                      <a:pPr algn="r" fontAlgn="b"/>
                      <a:r>
                        <a:rPr lang="en-US" sz="1200" b="1" i="0" u="none" strike="noStrike">
                          <a:solidFill>
                            <a:srgbClr val="000000"/>
                          </a:solidFill>
                          <a:effectLst/>
                          <a:latin typeface="Arial" panose="020B0604020202020204" pitchFamily="34" charset="0"/>
                        </a:rPr>
                        <a:t>Total</a:t>
                      </a:r>
                    </a:p>
                  </a:txBody>
                  <a:tcPr marL="0" marR="0" marT="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8607421"/>
                  </a:ext>
                </a:extLst>
              </a:tr>
              <a:tr h="407538">
                <a:tc>
                  <a:txBody>
                    <a:bodyPr/>
                    <a:lstStyle/>
                    <a:p>
                      <a:pPr algn="l" fontAlgn="b"/>
                      <a:r>
                        <a:rPr lang="en-US" sz="1200" b="0" i="0" u="none" strike="noStrike">
                          <a:solidFill>
                            <a:srgbClr val="000000"/>
                          </a:solidFill>
                          <a:effectLst/>
                          <a:latin typeface="Arial" panose="020B0604020202020204" pitchFamily="34" charset="0"/>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Arial" panose="020B0604020202020204" pitchFamily="34" charset="0"/>
                        </a:rPr>
                        <a:t>Business taxes</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Arial" panose="020B0604020202020204" pitchFamily="34" charset="0"/>
                        </a:rPr>
                        <a:t>Employee taxes</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Arial" panose="020B0604020202020204" pitchFamily="34" charset="0"/>
                        </a:rPr>
                        <a:t>Total direct</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l" fontAlgn="b"/>
                      <a:endParaRPr lang="en-US" sz="12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vMerge="1">
                  <a:txBody>
                    <a:bodyPr/>
                    <a:lstStyle/>
                    <a:p>
                      <a:endParaRPr lang="en-US"/>
                    </a:p>
                  </a:txBody>
                  <a:tcPr/>
                </a:tc>
                <a:extLst>
                  <a:ext uri="{0D108BD9-81ED-4DB2-BD59-A6C34878D82A}">
                    <a16:rowId xmlns:a16="http://schemas.microsoft.com/office/drawing/2014/main" val="3988078566"/>
                  </a:ext>
                </a:extLst>
              </a:tr>
              <a:tr h="242461">
                <a:tc>
                  <a:txBody>
                    <a:bodyPr/>
                    <a:lstStyle/>
                    <a:p>
                      <a:pPr algn="l" fontAlgn="b"/>
                      <a:endParaRPr lang="en-US" sz="1200" b="0" i="0" u="none" strike="noStrike" dirty="0">
                        <a:solidFill>
                          <a:srgbClr val="000000"/>
                        </a:solidFill>
                        <a:effectLst/>
                        <a:latin typeface="Arial" panose="020B060402020202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gridSpan="7">
                  <a:txBody>
                    <a:bodyPr/>
                    <a:lstStyle/>
                    <a:p>
                      <a:pPr algn="ctr" fontAlgn="b"/>
                      <a:r>
                        <a:rPr lang="en-US" sz="1200" b="1" i="0" u="none" strike="noStrike" dirty="0">
                          <a:solidFill>
                            <a:srgbClr val="000000"/>
                          </a:solidFill>
                          <a:effectLst/>
                          <a:latin typeface="Arial" panose="020B0604020202020204" pitchFamily="34" charset="0"/>
                        </a:rPr>
                        <a:t>Dollars in millions</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r" fontAlgn="b"/>
                      <a:endParaRPr lang="en-US" sz="1200" b="1" i="0" u="none" strike="noStrike" dirty="0">
                        <a:solidFill>
                          <a:srgbClr val="000000"/>
                        </a:solidFill>
                        <a:effectLst/>
                        <a:latin typeface="Arial" panose="020B060402020202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r" fontAlgn="b"/>
                      <a:endParaRPr lang="en-US" sz="1200" b="1" i="0" u="none" strike="noStrike" dirty="0">
                        <a:solidFill>
                          <a:srgbClr val="000000"/>
                        </a:solidFill>
                        <a:effectLst/>
                        <a:latin typeface="Arial" panose="020B060402020202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r" fontAlgn="b"/>
                      <a:endParaRPr lang="en-US" sz="1200" b="1" i="0" u="none" strike="noStrike" dirty="0">
                        <a:solidFill>
                          <a:srgbClr val="000000"/>
                        </a:solidFill>
                        <a:effectLst/>
                        <a:latin typeface="Arial" panose="020B060402020202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r" fontAlgn="b"/>
                      <a:endParaRPr lang="en-US" sz="1200" b="1" i="0" u="none" strike="noStrike" dirty="0">
                        <a:solidFill>
                          <a:srgbClr val="000000"/>
                        </a:solidFill>
                        <a:effectLst/>
                        <a:latin typeface="Arial" panose="020B060402020202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l" fontAlgn="b"/>
                      <a:endParaRPr lang="en-US" sz="12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hMerge="1">
                  <a:txBody>
                    <a:bodyPr/>
                    <a:lstStyle/>
                    <a:p>
                      <a:pPr algn="r" fontAlgn="b"/>
                      <a:endParaRPr lang="en-US" sz="1200" b="1" i="0" u="none" strike="noStrike" dirty="0">
                        <a:solidFill>
                          <a:srgbClr val="000000"/>
                        </a:solidFill>
                        <a:effectLst/>
                        <a:latin typeface="Arial" panose="020B060402020202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443873329"/>
                  </a:ext>
                </a:extLst>
              </a:tr>
              <a:tr h="203769">
                <a:tc>
                  <a:txBody>
                    <a:bodyPr/>
                    <a:lstStyle/>
                    <a:p>
                      <a:pPr algn="l" fontAlgn="b"/>
                      <a:r>
                        <a:rPr lang="en-US" sz="1200" b="1" i="0" u="none" strike="noStrike">
                          <a:solidFill>
                            <a:srgbClr val="000000"/>
                          </a:solidFill>
                          <a:effectLst/>
                          <a:latin typeface="Arial" panose="020B0604020202020204" pitchFamily="34" charset="0"/>
                        </a:rPr>
                        <a:t>Federal taxes </a:t>
                      </a:r>
                    </a:p>
                  </a:txBody>
                  <a:tcPr marL="0" marR="0" marT="0" marB="0" anchor="b">
                    <a:lnL>
                      <a:noFill/>
                    </a:lnL>
                    <a:lnR>
                      <a:noFill/>
                    </a:lnR>
                    <a:lnT>
                      <a:noFill/>
                    </a:lnT>
                    <a:lnB>
                      <a:noFill/>
                    </a:lnB>
                  </a:tcPr>
                </a:tc>
                <a:tc>
                  <a:txBody>
                    <a:bodyPr/>
                    <a:lstStyle/>
                    <a:p>
                      <a:pPr algn="r" fontAlgn="b"/>
                      <a:r>
                        <a:rPr lang="en-US" sz="1200" b="1" i="0" u="none" strike="noStrike">
                          <a:solidFill>
                            <a:srgbClr val="000000"/>
                          </a:solidFill>
                          <a:effectLst/>
                          <a:latin typeface="Arial" panose="020B0604020202020204" pitchFamily="34" charset="0"/>
                        </a:rPr>
                        <a:t>$660</a:t>
                      </a:r>
                    </a:p>
                  </a:txBody>
                  <a:tcPr marL="0" marR="0" marT="0" marB="0" anchor="b">
                    <a:lnL>
                      <a:noFill/>
                    </a:lnL>
                    <a:lnR>
                      <a:noFill/>
                    </a:lnR>
                    <a:lnT>
                      <a:noFill/>
                    </a:lnT>
                    <a:lnB>
                      <a:noFill/>
                    </a:lnB>
                  </a:tcPr>
                </a:tc>
                <a:tc>
                  <a:txBody>
                    <a:bodyPr/>
                    <a:lstStyle/>
                    <a:p>
                      <a:pPr algn="r" fontAlgn="b"/>
                      <a:r>
                        <a:rPr lang="en-US" sz="1200" b="1" i="0" u="none" strike="noStrike" dirty="0">
                          <a:solidFill>
                            <a:srgbClr val="000000"/>
                          </a:solidFill>
                          <a:effectLst/>
                          <a:latin typeface="Arial" panose="020B0604020202020204" pitchFamily="34" charset="0"/>
                        </a:rPr>
                        <a:t>$1,330</a:t>
                      </a:r>
                    </a:p>
                  </a:txBody>
                  <a:tcPr marL="0" marR="0" marT="0" marB="0" anchor="b">
                    <a:lnL>
                      <a:noFill/>
                    </a:lnL>
                    <a:lnR>
                      <a:noFill/>
                    </a:lnR>
                    <a:lnT>
                      <a:noFill/>
                    </a:lnT>
                    <a:lnB>
                      <a:noFill/>
                    </a:lnB>
                  </a:tcPr>
                </a:tc>
                <a:tc>
                  <a:txBody>
                    <a:bodyPr/>
                    <a:lstStyle/>
                    <a:p>
                      <a:pPr algn="r" fontAlgn="b"/>
                      <a:r>
                        <a:rPr lang="en-US" sz="1200" b="1" i="0" u="none" strike="noStrike" dirty="0">
                          <a:solidFill>
                            <a:srgbClr val="000000"/>
                          </a:solidFill>
                          <a:effectLst/>
                          <a:latin typeface="Arial" panose="020B0604020202020204" pitchFamily="34" charset="0"/>
                        </a:rPr>
                        <a:t>$1,990</a:t>
                      </a:r>
                    </a:p>
                  </a:txBody>
                  <a:tcPr marL="0" marR="0" marT="0" marB="0" anchor="b">
                    <a:lnL>
                      <a:noFill/>
                    </a:lnL>
                    <a:lnR>
                      <a:noFill/>
                    </a:lnR>
                    <a:lnT>
                      <a:noFill/>
                    </a:lnT>
                    <a:lnB>
                      <a:noFill/>
                    </a:lnB>
                  </a:tcPr>
                </a:tc>
                <a:tc>
                  <a:txBody>
                    <a:bodyPr/>
                    <a:lstStyle/>
                    <a:p>
                      <a:pPr algn="r" fontAlgn="b"/>
                      <a:r>
                        <a:rPr lang="en-US" sz="1200" b="1" i="0" u="none" strike="noStrike" dirty="0">
                          <a:solidFill>
                            <a:srgbClr val="000000"/>
                          </a:solidFill>
                          <a:effectLst/>
                          <a:latin typeface="Arial" panose="020B0604020202020204" pitchFamily="34" charset="0"/>
                        </a:rPr>
                        <a:t>$1,330</a:t>
                      </a:r>
                    </a:p>
                  </a:txBody>
                  <a:tcPr marL="0" marR="0" marT="0" marB="0" anchor="b">
                    <a:lnL>
                      <a:noFill/>
                    </a:lnL>
                    <a:lnR>
                      <a:noFill/>
                    </a:lnR>
                    <a:lnT>
                      <a:noFill/>
                    </a:lnT>
                    <a:lnB>
                      <a:noFill/>
                    </a:lnB>
                  </a:tcPr>
                </a:tc>
                <a:tc>
                  <a:txBody>
                    <a:bodyPr/>
                    <a:lstStyle/>
                    <a:p>
                      <a:pPr algn="r" fontAlgn="b"/>
                      <a:r>
                        <a:rPr lang="en-US" sz="1200" b="1" i="0" u="none" strike="noStrike" dirty="0">
                          <a:solidFill>
                            <a:srgbClr val="000000"/>
                          </a:solidFill>
                          <a:effectLst/>
                          <a:latin typeface="Arial" panose="020B0604020202020204" pitchFamily="34" charset="0"/>
                        </a:rPr>
                        <a:t>$1,645</a:t>
                      </a:r>
                    </a:p>
                  </a:txBody>
                  <a:tcPr marL="0" marR="0" marT="0" marB="0" anchor="b">
                    <a:lnL>
                      <a:noFill/>
                    </a:lnL>
                    <a:lnR>
                      <a:noFill/>
                    </a:lnR>
                    <a:lnT>
                      <a:noFill/>
                    </a:lnT>
                    <a:lnB>
                      <a:noFill/>
                    </a:lnB>
                  </a:tcPr>
                </a:tc>
                <a:tc>
                  <a:txBody>
                    <a:bodyPr/>
                    <a:lstStyle/>
                    <a:p>
                      <a:pPr algn="l" fontAlgn="b"/>
                      <a:endParaRPr lang="en-US" sz="12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r" fontAlgn="b"/>
                      <a:r>
                        <a:rPr lang="en-US" sz="1200" b="1" i="0" u="none" strike="noStrike">
                          <a:solidFill>
                            <a:srgbClr val="000000"/>
                          </a:solidFill>
                          <a:effectLst/>
                          <a:latin typeface="Arial" panose="020B0604020202020204" pitchFamily="34" charset="0"/>
                        </a:rPr>
                        <a:t>$4,965</a:t>
                      </a:r>
                    </a:p>
                  </a:txBody>
                  <a:tcPr marL="0" marR="0" marT="0" marB="0" anchor="b">
                    <a:lnL>
                      <a:noFill/>
                    </a:lnL>
                    <a:lnR>
                      <a:noFill/>
                    </a:lnR>
                    <a:lnT>
                      <a:noFill/>
                    </a:lnT>
                    <a:lnB>
                      <a:noFill/>
                    </a:lnB>
                  </a:tcPr>
                </a:tc>
                <a:extLst>
                  <a:ext uri="{0D108BD9-81ED-4DB2-BD59-A6C34878D82A}">
                    <a16:rowId xmlns:a16="http://schemas.microsoft.com/office/drawing/2014/main" val="1630217274"/>
                  </a:ext>
                </a:extLst>
              </a:tr>
              <a:tr h="203769">
                <a:tc>
                  <a:txBody>
                    <a:bodyPr/>
                    <a:lstStyle/>
                    <a:p>
                      <a:pPr algn="l" fontAlgn="b"/>
                      <a:r>
                        <a:rPr lang="en-US" sz="1200" b="0" i="0" u="none" strike="noStrike">
                          <a:solidFill>
                            <a:srgbClr val="000000"/>
                          </a:solidFill>
                          <a:effectLst/>
                          <a:latin typeface="Arial" panose="020B0604020202020204" pitchFamily="34" charset="0"/>
                        </a:rPr>
                        <a:t>Individual income taxes</a:t>
                      </a:r>
                    </a:p>
                  </a:txBody>
                  <a:tcPr marL="18288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$120</a:t>
                      </a:r>
                    </a:p>
                  </a:txBody>
                  <a:tcPr marL="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$890</a:t>
                      </a:r>
                    </a:p>
                  </a:txBody>
                  <a:tcPr marL="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$1,010</a:t>
                      </a:r>
                    </a:p>
                  </a:txBody>
                  <a:tcPr marL="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$680</a:t>
                      </a:r>
                    </a:p>
                  </a:txBody>
                  <a:tcPr marL="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$840</a:t>
                      </a:r>
                    </a:p>
                  </a:txBody>
                  <a:tcPr marL="0" marR="0" marT="0" marB="0" anchor="b">
                    <a:lnL>
                      <a:noFill/>
                    </a:lnL>
                    <a:lnR>
                      <a:noFill/>
                    </a:lnR>
                    <a:lnT>
                      <a:noFill/>
                    </a:lnT>
                    <a:lnB>
                      <a:noFill/>
                    </a:lnB>
                  </a:tcPr>
                </a:tc>
                <a:tc>
                  <a:txBody>
                    <a:bodyPr/>
                    <a:lstStyle/>
                    <a:p>
                      <a:pPr algn="l" fontAlgn="b"/>
                      <a:endParaRPr lang="en-US" sz="12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$2,530</a:t>
                      </a:r>
                    </a:p>
                  </a:txBody>
                  <a:tcPr marL="0" marR="0" marT="0" marB="0" anchor="b">
                    <a:lnL>
                      <a:noFill/>
                    </a:lnL>
                    <a:lnR>
                      <a:noFill/>
                    </a:lnR>
                    <a:lnT>
                      <a:noFill/>
                    </a:lnT>
                    <a:lnB>
                      <a:noFill/>
                    </a:lnB>
                  </a:tcPr>
                </a:tc>
                <a:extLst>
                  <a:ext uri="{0D108BD9-81ED-4DB2-BD59-A6C34878D82A}">
                    <a16:rowId xmlns:a16="http://schemas.microsoft.com/office/drawing/2014/main" val="1598709360"/>
                  </a:ext>
                </a:extLst>
              </a:tr>
              <a:tr h="203769">
                <a:tc>
                  <a:txBody>
                    <a:bodyPr/>
                    <a:lstStyle/>
                    <a:p>
                      <a:pPr algn="l" fontAlgn="b"/>
                      <a:r>
                        <a:rPr lang="en-US" sz="1200" b="0" i="0" u="none" strike="noStrike">
                          <a:solidFill>
                            <a:srgbClr val="000000"/>
                          </a:solidFill>
                          <a:effectLst/>
                          <a:latin typeface="Arial" panose="020B0604020202020204" pitchFamily="34" charset="0"/>
                        </a:rPr>
                        <a:t>Payroll taxes</a:t>
                      </a:r>
                    </a:p>
                  </a:txBody>
                  <a:tcPr marL="18288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$370</a:t>
                      </a:r>
                    </a:p>
                  </a:txBody>
                  <a:tcPr marL="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$370</a:t>
                      </a:r>
                    </a:p>
                  </a:txBody>
                  <a:tcPr marL="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$740</a:t>
                      </a:r>
                    </a:p>
                  </a:txBody>
                  <a:tcPr marL="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$490</a:t>
                      </a:r>
                    </a:p>
                  </a:txBody>
                  <a:tcPr marL="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$610</a:t>
                      </a:r>
                    </a:p>
                  </a:txBody>
                  <a:tcPr marL="0" marR="0" marT="0" marB="0" anchor="b">
                    <a:lnL>
                      <a:noFill/>
                    </a:lnL>
                    <a:lnR>
                      <a:noFill/>
                    </a:lnR>
                    <a:lnT>
                      <a:noFill/>
                    </a:lnT>
                    <a:lnB>
                      <a:noFill/>
                    </a:lnB>
                  </a:tcPr>
                </a:tc>
                <a:tc>
                  <a:txBody>
                    <a:bodyPr/>
                    <a:lstStyle/>
                    <a:p>
                      <a:pPr algn="l" fontAlgn="b"/>
                      <a:endParaRPr lang="en-US" sz="12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r" fontAlgn="b"/>
                      <a:r>
                        <a:rPr lang="en-US" sz="1200" b="0" i="0" u="none" strike="noStrike" dirty="0">
                          <a:solidFill>
                            <a:srgbClr val="000000"/>
                          </a:solidFill>
                          <a:effectLst/>
                          <a:latin typeface="Arial" panose="020B0604020202020204" pitchFamily="34" charset="0"/>
                        </a:rPr>
                        <a:t>$1,840</a:t>
                      </a:r>
                    </a:p>
                  </a:txBody>
                  <a:tcPr marL="0" marR="0" marT="0" marB="0" anchor="b">
                    <a:lnL>
                      <a:noFill/>
                    </a:lnL>
                    <a:lnR>
                      <a:noFill/>
                    </a:lnR>
                    <a:lnT>
                      <a:noFill/>
                    </a:lnT>
                    <a:lnB>
                      <a:noFill/>
                    </a:lnB>
                  </a:tcPr>
                </a:tc>
                <a:extLst>
                  <a:ext uri="{0D108BD9-81ED-4DB2-BD59-A6C34878D82A}">
                    <a16:rowId xmlns:a16="http://schemas.microsoft.com/office/drawing/2014/main" val="3913312010"/>
                  </a:ext>
                </a:extLst>
              </a:tr>
              <a:tr h="203769">
                <a:tc>
                  <a:txBody>
                    <a:bodyPr/>
                    <a:lstStyle/>
                    <a:p>
                      <a:pPr algn="l" fontAlgn="b"/>
                      <a:r>
                        <a:rPr lang="en-US" sz="1200" b="0" i="0" u="none" strike="noStrike">
                          <a:solidFill>
                            <a:srgbClr val="000000"/>
                          </a:solidFill>
                          <a:effectLst/>
                          <a:latin typeface="Arial" panose="020B0604020202020204" pitchFamily="34" charset="0"/>
                        </a:rPr>
                        <a:t>Corporate income taxes</a:t>
                      </a:r>
                    </a:p>
                  </a:txBody>
                  <a:tcPr marL="18288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$140</a:t>
                      </a:r>
                    </a:p>
                  </a:txBody>
                  <a:tcPr marL="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$0</a:t>
                      </a:r>
                    </a:p>
                  </a:txBody>
                  <a:tcPr marL="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$140</a:t>
                      </a:r>
                    </a:p>
                  </a:txBody>
                  <a:tcPr marL="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$90</a:t>
                      </a:r>
                    </a:p>
                  </a:txBody>
                  <a:tcPr marL="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$110</a:t>
                      </a:r>
                    </a:p>
                  </a:txBody>
                  <a:tcPr marL="0" marR="0" marT="0" marB="0" anchor="b">
                    <a:lnL>
                      <a:noFill/>
                    </a:lnL>
                    <a:lnR>
                      <a:noFill/>
                    </a:lnR>
                    <a:lnT>
                      <a:noFill/>
                    </a:lnT>
                    <a:lnB>
                      <a:noFill/>
                    </a:lnB>
                  </a:tcPr>
                </a:tc>
                <a:tc>
                  <a:txBody>
                    <a:bodyPr/>
                    <a:lstStyle/>
                    <a:p>
                      <a:pPr algn="l" fontAlgn="b"/>
                      <a:endParaRPr lang="en-US" sz="12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$340</a:t>
                      </a:r>
                    </a:p>
                  </a:txBody>
                  <a:tcPr marL="0" marR="0" marT="0" marB="0" anchor="b">
                    <a:lnL>
                      <a:noFill/>
                    </a:lnL>
                    <a:lnR>
                      <a:noFill/>
                    </a:lnR>
                    <a:lnT>
                      <a:noFill/>
                    </a:lnT>
                    <a:lnB>
                      <a:noFill/>
                    </a:lnB>
                  </a:tcPr>
                </a:tc>
                <a:extLst>
                  <a:ext uri="{0D108BD9-81ED-4DB2-BD59-A6C34878D82A}">
                    <a16:rowId xmlns:a16="http://schemas.microsoft.com/office/drawing/2014/main" val="2186883024"/>
                  </a:ext>
                </a:extLst>
              </a:tr>
              <a:tr h="203769">
                <a:tc>
                  <a:txBody>
                    <a:bodyPr/>
                    <a:lstStyle/>
                    <a:p>
                      <a:pPr algn="l" fontAlgn="b"/>
                      <a:r>
                        <a:rPr lang="en-US" sz="1200" b="0" i="0" u="none" strike="noStrike">
                          <a:solidFill>
                            <a:srgbClr val="000000"/>
                          </a:solidFill>
                          <a:effectLst/>
                          <a:latin typeface="Arial" panose="020B0604020202020204" pitchFamily="34" charset="0"/>
                        </a:rPr>
                        <a:t>Excise taxes</a:t>
                      </a:r>
                    </a:p>
                  </a:txBody>
                  <a:tcPr marL="18288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$25</a:t>
                      </a:r>
                    </a:p>
                  </a:txBody>
                  <a:tcPr marL="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$35</a:t>
                      </a:r>
                    </a:p>
                  </a:txBody>
                  <a:tcPr marL="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$60</a:t>
                      </a:r>
                    </a:p>
                  </a:txBody>
                  <a:tcPr marL="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$40</a:t>
                      </a:r>
                    </a:p>
                  </a:txBody>
                  <a:tcPr marL="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$50</a:t>
                      </a:r>
                    </a:p>
                  </a:txBody>
                  <a:tcPr marL="0" marR="0" marT="0" marB="0" anchor="b">
                    <a:lnL>
                      <a:noFill/>
                    </a:lnL>
                    <a:lnR>
                      <a:noFill/>
                    </a:lnR>
                    <a:lnT>
                      <a:noFill/>
                    </a:lnT>
                    <a:lnB>
                      <a:noFill/>
                    </a:lnB>
                  </a:tcPr>
                </a:tc>
                <a:tc>
                  <a:txBody>
                    <a:bodyPr/>
                    <a:lstStyle/>
                    <a:p>
                      <a:pPr algn="l" fontAlgn="b"/>
                      <a:endParaRPr lang="en-US" sz="12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$150</a:t>
                      </a:r>
                    </a:p>
                  </a:txBody>
                  <a:tcPr marL="0" marR="0" marT="0" marB="0" anchor="b">
                    <a:lnL>
                      <a:noFill/>
                    </a:lnL>
                    <a:lnR>
                      <a:noFill/>
                    </a:lnR>
                    <a:lnT>
                      <a:noFill/>
                    </a:lnT>
                    <a:lnB>
                      <a:noFill/>
                    </a:lnB>
                  </a:tcPr>
                </a:tc>
                <a:extLst>
                  <a:ext uri="{0D108BD9-81ED-4DB2-BD59-A6C34878D82A}">
                    <a16:rowId xmlns:a16="http://schemas.microsoft.com/office/drawing/2014/main" val="1675065455"/>
                  </a:ext>
                </a:extLst>
              </a:tr>
              <a:tr h="203769">
                <a:tc>
                  <a:txBody>
                    <a:bodyPr/>
                    <a:lstStyle/>
                    <a:p>
                      <a:pPr algn="l" fontAlgn="b"/>
                      <a:r>
                        <a:rPr lang="en-US" sz="1200" b="0" i="0" u="none" strike="noStrike">
                          <a:solidFill>
                            <a:srgbClr val="000000"/>
                          </a:solidFill>
                          <a:effectLst/>
                          <a:latin typeface="Arial" panose="020B0604020202020204" pitchFamily="34" charset="0"/>
                        </a:rPr>
                        <a:t>Customs duties and fees</a:t>
                      </a:r>
                    </a:p>
                  </a:txBody>
                  <a:tcPr marL="18288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$5</a:t>
                      </a:r>
                    </a:p>
                  </a:txBody>
                  <a:tcPr marL="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$35</a:t>
                      </a:r>
                    </a:p>
                  </a:txBody>
                  <a:tcPr marL="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$40</a:t>
                      </a:r>
                    </a:p>
                  </a:txBody>
                  <a:tcPr marL="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$30</a:t>
                      </a:r>
                    </a:p>
                  </a:txBody>
                  <a:tcPr marL="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$35</a:t>
                      </a:r>
                    </a:p>
                  </a:txBody>
                  <a:tcPr marL="0" marR="0" marT="0" marB="0" anchor="b">
                    <a:lnL>
                      <a:noFill/>
                    </a:lnL>
                    <a:lnR>
                      <a:noFill/>
                    </a:lnR>
                    <a:lnT>
                      <a:noFill/>
                    </a:lnT>
                    <a:lnB>
                      <a:noFill/>
                    </a:lnB>
                  </a:tcPr>
                </a:tc>
                <a:tc>
                  <a:txBody>
                    <a:bodyPr/>
                    <a:lstStyle/>
                    <a:p>
                      <a:pPr algn="l" fontAlgn="b"/>
                      <a:endParaRPr lang="en-US" sz="12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$105</a:t>
                      </a:r>
                    </a:p>
                  </a:txBody>
                  <a:tcPr marL="0" marR="0" marT="0" marB="0" anchor="b">
                    <a:lnL>
                      <a:noFill/>
                    </a:lnL>
                    <a:lnR>
                      <a:noFill/>
                    </a:lnR>
                    <a:lnT>
                      <a:noFill/>
                    </a:lnT>
                    <a:lnB>
                      <a:noFill/>
                    </a:lnB>
                  </a:tcPr>
                </a:tc>
                <a:extLst>
                  <a:ext uri="{0D108BD9-81ED-4DB2-BD59-A6C34878D82A}">
                    <a16:rowId xmlns:a16="http://schemas.microsoft.com/office/drawing/2014/main" val="1963788161"/>
                  </a:ext>
                </a:extLst>
              </a:tr>
              <a:tr h="203769">
                <a:tc>
                  <a:txBody>
                    <a:bodyPr/>
                    <a:lstStyle/>
                    <a:p>
                      <a:pPr algn="l" fontAlgn="b"/>
                      <a:endParaRPr lang="en-US" sz="12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2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2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2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2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2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2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2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3642653320"/>
                  </a:ext>
                </a:extLst>
              </a:tr>
              <a:tr h="203769">
                <a:tc>
                  <a:txBody>
                    <a:bodyPr/>
                    <a:lstStyle/>
                    <a:p>
                      <a:pPr algn="l" fontAlgn="b"/>
                      <a:r>
                        <a:rPr lang="en-US" sz="1200" b="1" i="0" u="none" strike="noStrike">
                          <a:solidFill>
                            <a:srgbClr val="000000"/>
                          </a:solidFill>
                          <a:effectLst/>
                          <a:latin typeface="Arial" panose="020B0604020202020204" pitchFamily="34" charset="0"/>
                        </a:rPr>
                        <a:t>State and local taxes</a:t>
                      </a:r>
                    </a:p>
                  </a:txBody>
                  <a:tcPr marL="0" marR="0" marT="0" marB="0" anchor="b">
                    <a:lnL>
                      <a:noFill/>
                    </a:lnL>
                    <a:lnR>
                      <a:noFill/>
                    </a:lnR>
                    <a:lnT>
                      <a:noFill/>
                    </a:lnT>
                    <a:lnB>
                      <a:noFill/>
                    </a:lnB>
                  </a:tcPr>
                </a:tc>
                <a:tc>
                  <a:txBody>
                    <a:bodyPr/>
                    <a:lstStyle/>
                    <a:p>
                      <a:pPr algn="r" fontAlgn="b"/>
                      <a:r>
                        <a:rPr lang="en-US" sz="1200" b="1" i="0" u="none" strike="noStrike">
                          <a:solidFill>
                            <a:srgbClr val="000000"/>
                          </a:solidFill>
                          <a:effectLst/>
                          <a:latin typeface="Arial" panose="020B0604020202020204" pitchFamily="34" charset="0"/>
                        </a:rPr>
                        <a:t>$440</a:t>
                      </a:r>
                    </a:p>
                  </a:txBody>
                  <a:tcPr marL="0" marR="0" marT="0" marB="0" anchor="b">
                    <a:lnL>
                      <a:noFill/>
                    </a:lnL>
                    <a:lnR>
                      <a:noFill/>
                    </a:lnR>
                    <a:lnT>
                      <a:noFill/>
                    </a:lnT>
                    <a:lnB>
                      <a:noFill/>
                    </a:lnB>
                  </a:tcPr>
                </a:tc>
                <a:tc>
                  <a:txBody>
                    <a:bodyPr/>
                    <a:lstStyle/>
                    <a:p>
                      <a:pPr algn="r" fontAlgn="b"/>
                      <a:r>
                        <a:rPr lang="en-US" sz="1200" b="1" i="0" u="none" strike="noStrike">
                          <a:solidFill>
                            <a:srgbClr val="000000"/>
                          </a:solidFill>
                          <a:effectLst/>
                          <a:latin typeface="Arial" panose="020B0604020202020204" pitchFamily="34" charset="0"/>
                        </a:rPr>
                        <a:t>$695</a:t>
                      </a:r>
                    </a:p>
                  </a:txBody>
                  <a:tcPr marL="0" marR="0" marT="0" marB="0" anchor="b">
                    <a:lnL>
                      <a:noFill/>
                    </a:lnL>
                    <a:lnR>
                      <a:noFill/>
                    </a:lnR>
                    <a:lnT>
                      <a:noFill/>
                    </a:lnT>
                    <a:lnB>
                      <a:noFill/>
                    </a:lnB>
                  </a:tcPr>
                </a:tc>
                <a:tc>
                  <a:txBody>
                    <a:bodyPr/>
                    <a:lstStyle/>
                    <a:p>
                      <a:pPr algn="r" fontAlgn="b"/>
                      <a:r>
                        <a:rPr lang="en-US" sz="1200" b="1" i="0" u="none" strike="noStrike">
                          <a:solidFill>
                            <a:srgbClr val="000000"/>
                          </a:solidFill>
                          <a:effectLst/>
                          <a:latin typeface="Arial" panose="020B0604020202020204" pitchFamily="34" charset="0"/>
                        </a:rPr>
                        <a:t>$1,135</a:t>
                      </a:r>
                    </a:p>
                  </a:txBody>
                  <a:tcPr marL="0" marR="0" marT="0" marB="0" anchor="b">
                    <a:lnL>
                      <a:noFill/>
                    </a:lnL>
                    <a:lnR>
                      <a:noFill/>
                    </a:lnR>
                    <a:lnT>
                      <a:noFill/>
                    </a:lnT>
                    <a:lnB>
                      <a:noFill/>
                    </a:lnB>
                  </a:tcPr>
                </a:tc>
                <a:tc>
                  <a:txBody>
                    <a:bodyPr/>
                    <a:lstStyle/>
                    <a:p>
                      <a:pPr algn="r" fontAlgn="b"/>
                      <a:r>
                        <a:rPr lang="en-US" sz="1200" b="1" i="0" u="none" strike="noStrike">
                          <a:solidFill>
                            <a:srgbClr val="000000"/>
                          </a:solidFill>
                          <a:effectLst/>
                          <a:latin typeface="Arial" panose="020B0604020202020204" pitchFamily="34" charset="0"/>
                        </a:rPr>
                        <a:t>$745</a:t>
                      </a:r>
                    </a:p>
                  </a:txBody>
                  <a:tcPr marL="0" marR="0" marT="0" marB="0" anchor="b">
                    <a:lnL>
                      <a:noFill/>
                    </a:lnL>
                    <a:lnR>
                      <a:noFill/>
                    </a:lnR>
                    <a:lnT>
                      <a:noFill/>
                    </a:lnT>
                    <a:lnB>
                      <a:noFill/>
                    </a:lnB>
                  </a:tcPr>
                </a:tc>
                <a:tc>
                  <a:txBody>
                    <a:bodyPr/>
                    <a:lstStyle/>
                    <a:p>
                      <a:pPr algn="r" fontAlgn="b"/>
                      <a:r>
                        <a:rPr lang="en-US" sz="1200" b="1" i="0" u="none" strike="noStrike">
                          <a:solidFill>
                            <a:srgbClr val="000000"/>
                          </a:solidFill>
                          <a:effectLst/>
                          <a:latin typeface="Arial" panose="020B0604020202020204" pitchFamily="34" charset="0"/>
                        </a:rPr>
                        <a:t>$925</a:t>
                      </a:r>
                    </a:p>
                  </a:txBody>
                  <a:tcPr marL="0" marR="0" marT="0" marB="0" anchor="b">
                    <a:lnL>
                      <a:noFill/>
                    </a:lnL>
                    <a:lnR>
                      <a:noFill/>
                    </a:lnR>
                    <a:lnT>
                      <a:noFill/>
                    </a:lnT>
                    <a:lnB>
                      <a:noFill/>
                    </a:lnB>
                  </a:tcPr>
                </a:tc>
                <a:tc>
                  <a:txBody>
                    <a:bodyPr/>
                    <a:lstStyle/>
                    <a:p>
                      <a:pPr algn="l" fontAlgn="b"/>
                      <a:endParaRPr lang="en-US" sz="12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r" fontAlgn="b"/>
                      <a:r>
                        <a:rPr lang="en-US" sz="1200" b="1" i="0" u="none" strike="noStrike">
                          <a:solidFill>
                            <a:srgbClr val="000000"/>
                          </a:solidFill>
                          <a:effectLst/>
                          <a:latin typeface="Arial" panose="020B0604020202020204" pitchFamily="34" charset="0"/>
                        </a:rPr>
                        <a:t>$2,805</a:t>
                      </a:r>
                    </a:p>
                  </a:txBody>
                  <a:tcPr marL="0" marR="0" marT="0" marB="0" anchor="b">
                    <a:lnL>
                      <a:noFill/>
                    </a:lnL>
                    <a:lnR>
                      <a:noFill/>
                    </a:lnR>
                    <a:lnT>
                      <a:noFill/>
                    </a:lnT>
                    <a:lnB>
                      <a:noFill/>
                    </a:lnB>
                  </a:tcPr>
                </a:tc>
                <a:extLst>
                  <a:ext uri="{0D108BD9-81ED-4DB2-BD59-A6C34878D82A}">
                    <a16:rowId xmlns:a16="http://schemas.microsoft.com/office/drawing/2014/main" val="2836809606"/>
                  </a:ext>
                </a:extLst>
              </a:tr>
              <a:tr h="203769">
                <a:tc>
                  <a:txBody>
                    <a:bodyPr/>
                    <a:lstStyle/>
                    <a:p>
                      <a:pPr algn="l" fontAlgn="b"/>
                      <a:r>
                        <a:rPr lang="en-US" sz="1200" b="0" i="0" u="none" strike="noStrike">
                          <a:solidFill>
                            <a:srgbClr val="000000"/>
                          </a:solidFill>
                          <a:effectLst/>
                          <a:latin typeface="Arial" panose="020B0604020202020204" pitchFamily="34" charset="0"/>
                        </a:rPr>
                        <a:t>Property taxes </a:t>
                      </a:r>
                    </a:p>
                  </a:txBody>
                  <a:tcPr marL="18288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$180</a:t>
                      </a:r>
                    </a:p>
                  </a:txBody>
                  <a:tcPr marL="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$150</a:t>
                      </a:r>
                    </a:p>
                  </a:txBody>
                  <a:tcPr marL="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$330</a:t>
                      </a:r>
                    </a:p>
                  </a:txBody>
                  <a:tcPr marL="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$220</a:t>
                      </a:r>
                    </a:p>
                  </a:txBody>
                  <a:tcPr marL="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$270</a:t>
                      </a:r>
                    </a:p>
                  </a:txBody>
                  <a:tcPr marL="0" marR="0" marT="0" marB="0" anchor="b">
                    <a:lnL>
                      <a:noFill/>
                    </a:lnL>
                    <a:lnR>
                      <a:noFill/>
                    </a:lnR>
                    <a:lnT>
                      <a:noFill/>
                    </a:lnT>
                    <a:lnB>
                      <a:noFill/>
                    </a:lnB>
                  </a:tcPr>
                </a:tc>
                <a:tc>
                  <a:txBody>
                    <a:bodyPr/>
                    <a:lstStyle/>
                    <a:p>
                      <a:pPr algn="l" fontAlgn="b"/>
                      <a:endParaRPr lang="en-US" sz="12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$820</a:t>
                      </a:r>
                    </a:p>
                  </a:txBody>
                  <a:tcPr marL="0" marR="0" marT="0" marB="0" anchor="b">
                    <a:lnL>
                      <a:noFill/>
                    </a:lnL>
                    <a:lnR>
                      <a:noFill/>
                    </a:lnR>
                    <a:lnT>
                      <a:noFill/>
                    </a:lnT>
                    <a:lnB>
                      <a:noFill/>
                    </a:lnB>
                  </a:tcPr>
                </a:tc>
                <a:extLst>
                  <a:ext uri="{0D108BD9-81ED-4DB2-BD59-A6C34878D82A}">
                    <a16:rowId xmlns:a16="http://schemas.microsoft.com/office/drawing/2014/main" val="2135195349"/>
                  </a:ext>
                </a:extLst>
              </a:tr>
              <a:tr h="203769">
                <a:tc>
                  <a:txBody>
                    <a:bodyPr/>
                    <a:lstStyle/>
                    <a:p>
                      <a:pPr algn="l" fontAlgn="b"/>
                      <a:r>
                        <a:rPr lang="en-US" sz="1200" b="0" i="0" u="none" strike="noStrike">
                          <a:solidFill>
                            <a:srgbClr val="000000"/>
                          </a:solidFill>
                          <a:effectLst/>
                          <a:latin typeface="Arial" panose="020B0604020202020204" pitchFamily="34" charset="0"/>
                        </a:rPr>
                        <a:t>Sales taxes</a:t>
                      </a:r>
                    </a:p>
                  </a:txBody>
                  <a:tcPr marL="18288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$110</a:t>
                      </a:r>
                    </a:p>
                  </a:txBody>
                  <a:tcPr marL="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$150</a:t>
                      </a:r>
                    </a:p>
                  </a:txBody>
                  <a:tcPr marL="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$260</a:t>
                      </a:r>
                    </a:p>
                  </a:txBody>
                  <a:tcPr marL="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$170</a:t>
                      </a:r>
                    </a:p>
                  </a:txBody>
                  <a:tcPr marL="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$210</a:t>
                      </a:r>
                    </a:p>
                  </a:txBody>
                  <a:tcPr marL="0" marR="0" marT="0" marB="0" anchor="b">
                    <a:lnL>
                      <a:noFill/>
                    </a:lnL>
                    <a:lnR>
                      <a:noFill/>
                    </a:lnR>
                    <a:lnT>
                      <a:noFill/>
                    </a:lnT>
                    <a:lnB>
                      <a:noFill/>
                    </a:lnB>
                  </a:tcPr>
                </a:tc>
                <a:tc>
                  <a:txBody>
                    <a:bodyPr/>
                    <a:lstStyle/>
                    <a:p>
                      <a:pPr algn="l" fontAlgn="b"/>
                      <a:endParaRPr lang="en-US" sz="12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$640</a:t>
                      </a:r>
                    </a:p>
                  </a:txBody>
                  <a:tcPr marL="0" marR="0" marT="0" marB="0" anchor="b">
                    <a:lnL>
                      <a:noFill/>
                    </a:lnL>
                    <a:lnR>
                      <a:noFill/>
                    </a:lnR>
                    <a:lnT>
                      <a:noFill/>
                    </a:lnT>
                    <a:lnB>
                      <a:noFill/>
                    </a:lnB>
                  </a:tcPr>
                </a:tc>
                <a:extLst>
                  <a:ext uri="{0D108BD9-81ED-4DB2-BD59-A6C34878D82A}">
                    <a16:rowId xmlns:a16="http://schemas.microsoft.com/office/drawing/2014/main" val="21035350"/>
                  </a:ext>
                </a:extLst>
              </a:tr>
              <a:tr h="203769">
                <a:tc>
                  <a:txBody>
                    <a:bodyPr/>
                    <a:lstStyle/>
                    <a:p>
                      <a:pPr algn="l" fontAlgn="b"/>
                      <a:r>
                        <a:rPr lang="en-US" sz="1200" b="0" i="0" u="none" strike="noStrike">
                          <a:solidFill>
                            <a:srgbClr val="000000"/>
                          </a:solidFill>
                          <a:effectLst/>
                          <a:latin typeface="Arial" panose="020B0604020202020204" pitchFamily="34" charset="0"/>
                        </a:rPr>
                        <a:t>Individual income taxes </a:t>
                      </a:r>
                    </a:p>
                  </a:txBody>
                  <a:tcPr marL="18288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$0</a:t>
                      </a:r>
                    </a:p>
                  </a:txBody>
                  <a:tcPr marL="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$300</a:t>
                      </a:r>
                    </a:p>
                  </a:txBody>
                  <a:tcPr marL="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$300</a:t>
                      </a:r>
                    </a:p>
                  </a:txBody>
                  <a:tcPr marL="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$200</a:t>
                      </a:r>
                    </a:p>
                  </a:txBody>
                  <a:tcPr marL="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$250</a:t>
                      </a:r>
                    </a:p>
                  </a:txBody>
                  <a:tcPr marL="0" marR="0" marT="0" marB="0" anchor="b">
                    <a:lnL>
                      <a:noFill/>
                    </a:lnL>
                    <a:lnR>
                      <a:noFill/>
                    </a:lnR>
                    <a:lnT>
                      <a:noFill/>
                    </a:lnT>
                    <a:lnB>
                      <a:noFill/>
                    </a:lnB>
                  </a:tcPr>
                </a:tc>
                <a:tc>
                  <a:txBody>
                    <a:bodyPr/>
                    <a:lstStyle/>
                    <a:p>
                      <a:pPr algn="l" fontAlgn="b"/>
                      <a:endParaRPr lang="en-US" sz="12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$750</a:t>
                      </a:r>
                    </a:p>
                  </a:txBody>
                  <a:tcPr marL="0" marR="0" marT="0" marB="0" anchor="b">
                    <a:lnL>
                      <a:noFill/>
                    </a:lnL>
                    <a:lnR>
                      <a:noFill/>
                    </a:lnR>
                    <a:lnT>
                      <a:noFill/>
                    </a:lnT>
                    <a:lnB>
                      <a:noFill/>
                    </a:lnB>
                  </a:tcPr>
                </a:tc>
                <a:extLst>
                  <a:ext uri="{0D108BD9-81ED-4DB2-BD59-A6C34878D82A}">
                    <a16:rowId xmlns:a16="http://schemas.microsoft.com/office/drawing/2014/main" val="446492819"/>
                  </a:ext>
                </a:extLst>
              </a:tr>
              <a:tr h="203769">
                <a:tc>
                  <a:txBody>
                    <a:bodyPr/>
                    <a:lstStyle/>
                    <a:p>
                      <a:pPr algn="l" fontAlgn="b"/>
                      <a:r>
                        <a:rPr lang="en-US" sz="1200" b="0" i="0" u="none" strike="noStrike">
                          <a:solidFill>
                            <a:srgbClr val="000000"/>
                          </a:solidFill>
                          <a:effectLst/>
                          <a:latin typeface="Arial" panose="020B0604020202020204" pitchFamily="34" charset="0"/>
                        </a:rPr>
                        <a:t>Excise, license, and other taxes </a:t>
                      </a:r>
                    </a:p>
                  </a:txBody>
                  <a:tcPr marL="18288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$110</a:t>
                      </a:r>
                    </a:p>
                  </a:txBody>
                  <a:tcPr marL="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$95</a:t>
                      </a:r>
                    </a:p>
                  </a:txBody>
                  <a:tcPr marL="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$205</a:t>
                      </a:r>
                    </a:p>
                  </a:txBody>
                  <a:tcPr marL="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$130</a:t>
                      </a:r>
                    </a:p>
                  </a:txBody>
                  <a:tcPr marL="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$160</a:t>
                      </a:r>
                    </a:p>
                  </a:txBody>
                  <a:tcPr marL="0" marR="0" marT="0" marB="0" anchor="b">
                    <a:lnL>
                      <a:noFill/>
                    </a:lnL>
                    <a:lnR>
                      <a:noFill/>
                    </a:lnR>
                    <a:lnT>
                      <a:noFill/>
                    </a:lnT>
                    <a:lnB>
                      <a:noFill/>
                    </a:lnB>
                  </a:tcPr>
                </a:tc>
                <a:tc>
                  <a:txBody>
                    <a:bodyPr/>
                    <a:lstStyle/>
                    <a:p>
                      <a:pPr algn="l" fontAlgn="b"/>
                      <a:endParaRPr lang="en-US" sz="12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$495</a:t>
                      </a:r>
                    </a:p>
                  </a:txBody>
                  <a:tcPr marL="0" marR="0" marT="0" marB="0" anchor="b">
                    <a:lnL>
                      <a:noFill/>
                    </a:lnL>
                    <a:lnR>
                      <a:noFill/>
                    </a:lnR>
                    <a:lnT>
                      <a:noFill/>
                    </a:lnT>
                    <a:lnB>
                      <a:noFill/>
                    </a:lnB>
                  </a:tcPr>
                </a:tc>
                <a:extLst>
                  <a:ext uri="{0D108BD9-81ED-4DB2-BD59-A6C34878D82A}">
                    <a16:rowId xmlns:a16="http://schemas.microsoft.com/office/drawing/2014/main" val="295165194"/>
                  </a:ext>
                </a:extLst>
              </a:tr>
              <a:tr h="203769">
                <a:tc>
                  <a:txBody>
                    <a:bodyPr/>
                    <a:lstStyle/>
                    <a:p>
                      <a:pPr algn="l" fontAlgn="b"/>
                      <a:r>
                        <a:rPr lang="en-US" sz="1200" b="0" i="0" u="none" strike="noStrike">
                          <a:solidFill>
                            <a:srgbClr val="000000"/>
                          </a:solidFill>
                          <a:effectLst/>
                          <a:latin typeface="Arial" panose="020B0604020202020204" pitchFamily="34" charset="0"/>
                        </a:rPr>
                        <a:t>Corporate income taxes </a:t>
                      </a:r>
                    </a:p>
                  </a:txBody>
                  <a:tcPr marL="18288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$40</a:t>
                      </a:r>
                    </a:p>
                  </a:txBody>
                  <a:tcPr marL="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$0</a:t>
                      </a:r>
                    </a:p>
                  </a:txBody>
                  <a:tcPr marL="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$40</a:t>
                      </a:r>
                    </a:p>
                  </a:txBody>
                  <a:tcPr marL="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$25</a:t>
                      </a:r>
                    </a:p>
                  </a:txBody>
                  <a:tcPr marL="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$35</a:t>
                      </a:r>
                    </a:p>
                  </a:txBody>
                  <a:tcPr marL="0" marR="0" marT="0" marB="0" anchor="b">
                    <a:lnL>
                      <a:noFill/>
                    </a:lnL>
                    <a:lnR>
                      <a:noFill/>
                    </a:lnR>
                    <a:lnT>
                      <a:noFill/>
                    </a:lnT>
                    <a:lnB>
                      <a:noFill/>
                    </a:lnB>
                  </a:tcPr>
                </a:tc>
                <a:tc>
                  <a:txBody>
                    <a:bodyPr/>
                    <a:lstStyle/>
                    <a:p>
                      <a:pPr algn="l" fontAlgn="b"/>
                      <a:endParaRPr lang="en-US" sz="12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r" fontAlgn="b"/>
                      <a:r>
                        <a:rPr lang="en-US" sz="1200" b="0" i="0" u="none" strike="noStrike">
                          <a:solidFill>
                            <a:srgbClr val="000000"/>
                          </a:solidFill>
                          <a:effectLst/>
                          <a:latin typeface="Arial" panose="020B0604020202020204" pitchFamily="34" charset="0"/>
                        </a:rPr>
                        <a:t>$100</a:t>
                      </a:r>
                    </a:p>
                  </a:txBody>
                  <a:tcPr marL="0" marR="0" marT="0" marB="0" anchor="b">
                    <a:lnL>
                      <a:noFill/>
                    </a:lnL>
                    <a:lnR>
                      <a:noFill/>
                    </a:lnR>
                    <a:lnT>
                      <a:noFill/>
                    </a:lnT>
                    <a:lnB>
                      <a:noFill/>
                    </a:lnB>
                  </a:tcPr>
                </a:tc>
                <a:extLst>
                  <a:ext uri="{0D108BD9-81ED-4DB2-BD59-A6C34878D82A}">
                    <a16:rowId xmlns:a16="http://schemas.microsoft.com/office/drawing/2014/main" val="2015355771"/>
                  </a:ext>
                </a:extLst>
              </a:tr>
              <a:tr h="203769">
                <a:tc>
                  <a:txBody>
                    <a:bodyPr/>
                    <a:lstStyle/>
                    <a:p>
                      <a:pPr algn="l" fontAlgn="b"/>
                      <a:endParaRPr lang="en-US" sz="12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2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2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2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2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2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2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2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3846053229"/>
                  </a:ext>
                </a:extLst>
              </a:tr>
              <a:tr h="203769">
                <a:tc>
                  <a:txBody>
                    <a:bodyPr/>
                    <a:lstStyle/>
                    <a:p>
                      <a:pPr algn="l" fontAlgn="b"/>
                      <a:r>
                        <a:rPr lang="en-US" sz="1200" b="1" i="0" u="none" strike="noStrike">
                          <a:solidFill>
                            <a:srgbClr val="000000"/>
                          </a:solidFill>
                          <a:effectLst/>
                          <a:latin typeface="Arial" panose="020B0604020202020204" pitchFamily="34" charset="0"/>
                        </a:rPr>
                        <a:t>Total taxes</a:t>
                      </a:r>
                    </a:p>
                  </a:txBody>
                  <a:tcPr marL="0" marR="0" marT="0" marB="0" anchor="b">
                    <a:lnL>
                      <a:noFill/>
                    </a:lnL>
                    <a:lnR>
                      <a:noFill/>
                    </a:lnR>
                    <a:lnT>
                      <a:noFill/>
                    </a:lnT>
                    <a:lnB>
                      <a:noFill/>
                    </a:lnB>
                  </a:tcPr>
                </a:tc>
                <a:tc>
                  <a:txBody>
                    <a:bodyPr/>
                    <a:lstStyle/>
                    <a:p>
                      <a:pPr algn="r" fontAlgn="b"/>
                      <a:r>
                        <a:rPr lang="en-US" sz="1200" b="1" i="0" u="none" strike="noStrike">
                          <a:solidFill>
                            <a:srgbClr val="000000"/>
                          </a:solidFill>
                          <a:effectLst/>
                          <a:latin typeface="Arial" panose="020B0604020202020204" pitchFamily="34" charset="0"/>
                        </a:rPr>
                        <a:t>$1,100</a:t>
                      </a:r>
                    </a:p>
                  </a:txBody>
                  <a:tcPr marL="0" marR="0" marT="0" marB="0" anchor="b">
                    <a:lnL>
                      <a:noFill/>
                    </a:lnL>
                    <a:lnR>
                      <a:noFill/>
                    </a:lnR>
                    <a:lnT>
                      <a:noFill/>
                    </a:lnT>
                    <a:lnB>
                      <a:noFill/>
                    </a:lnB>
                  </a:tcPr>
                </a:tc>
                <a:tc>
                  <a:txBody>
                    <a:bodyPr/>
                    <a:lstStyle/>
                    <a:p>
                      <a:pPr algn="r" fontAlgn="b"/>
                      <a:r>
                        <a:rPr lang="en-US" sz="1200" b="1" i="0" u="none" strike="noStrike">
                          <a:solidFill>
                            <a:srgbClr val="000000"/>
                          </a:solidFill>
                          <a:effectLst/>
                          <a:latin typeface="Arial" panose="020B0604020202020204" pitchFamily="34" charset="0"/>
                        </a:rPr>
                        <a:t>$2,025</a:t>
                      </a:r>
                    </a:p>
                  </a:txBody>
                  <a:tcPr marL="0" marR="0" marT="0" marB="0" anchor="b">
                    <a:lnL>
                      <a:noFill/>
                    </a:lnL>
                    <a:lnR>
                      <a:noFill/>
                    </a:lnR>
                    <a:lnT>
                      <a:noFill/>
                    </a:lnT>
                    <a:lnB>
                      <a:noFill/>
                    </a:lnB>
                  </a:tcPr>
                </a:tc>
                <a:tc>
                  <a:txBody>
                    <a:bodyPr/>
                    <a:lstStyle/>
                    <a:p>
                      <a:pPr algn="r" fontAlgn="b"/>
                      <a:r>
                        <a:rPr lang="en-US" sz="1200" b="1" i="0" u="none" strike="noStrike">
                          <a:solidFill>
                            <a:srgbClr val="000000"/>
                          </a:solidFill>
                          <a:effectLst/>
                          <a:latin typeface="Arial" panose="020B0604020202020204" pitchFamily="34" charset="0"/>
                        </a:rPr>
                        <a:t>$3,125</a:t>
                      </a:r>
                    </a:p>
                  </a:txBody>
                  <a:tcPr marL="0" marR="0" marT="0" marB="0" anchor="b">
                    <a:lnL>
                      <a:noFill/>
                    </a:lnL>
                    <a:lnR>
                      <a:noFill/>
                    </a:lnR>
                    <a:lnT>
                      <a:noFill/>
                    </a:lnT>
                    <a:lnB>
                      <a:noFill/>
                    </a:lnB>
                  </a:tcPr>
                </a:tc>
                <a:tc>
                  <a:txBody>
                    <a:bodyPr/>
                    <a:lstStyle/>
                    <a:p>
                      <a:pPr algn="r" fontAlgn="b"/>
                      <a:r>
                        <a:rPr lang="en-US" sz="1200" b="1" i="0" u="none" strike="noStrike">
                          <a:solidFill>
                            <a:srgbClr val="000000"/>
                          </a:solidFill>
                          <a:effectLst/>
                          <a:latin typeface="Arial" panose="020B0604020202020204" pitchFamily="34" charset="0"/>
                        </a:rPr>
                        <a:t>$2,075</a:t>
                      </a:r>
                    </a:p>
                  </a:txBody>
                  <a:tcPr marL="0" marR="0" marT="0" marB="0" anchor="b">
                    <a:lnL>
                      <a:noFill/>
                    </a:lnL>
                    <a:lnR>
                      <a:noFill/>
                    </a:lnR>
                    <a:lnT>
                      <a:noFill/>
                    </a:lnT>
                    <a:lnB>
                      <a:noFill/>
                    </a:lnB>
                  </a:tcPr>
                </a:tc>
                <a:tc>
                  <a:txBody>
                    <a:bodyPr/>
                    <a:lstStyle/>
                    <a:p>
                      <a:pPr algn="r" fontAlgn="b"/>
                      <a:r>
                        <a:rPr lang="en-US" sz="1200" b="1" i="0" u="none" strike="noStrike">
                          <a:solidFill>
                            <a:srgbClr val="000000"/>
                          </a:solidFill>
                          <a:effectLst/>
                          <a:latin typeface="Arial" panose="020B0604020202020204" pitchFamily="34" charset="0"/>
                        </a:rPr>
                        <a:t>$2,570</a:t>
                      </a:r>
                    </a:p>
                  </a:txBody>
                  <a:tcPr marL="0" marR="0" marT="0" marB="0" anchor="b">
                    <a:lnL>
                      <a:noFill/>
                    </a:lnL>
                    <a:lnR>
                      <a:noFill/>
                    </a:lnR>
                    <a:lnT>
                      <a:noFill/>
                    </a:lnT>
                    <a:lnB>
                      <a:noFill/>
                    </a:lnB>
                  </a:tcPr>
                </a:tc>
                <a:tc>
                  <a:txBody>
                    <a:bodyPr/>
                    <a:lstStyle/>
                    <a:p>
                      <a:pPr algn="l" fontAlgn="b"/>
                      <a:endParaRPr lang="en-US" sz="12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r" fontAlgn="b"/>
                      <a:r>
                        <a:rPr lang="en-US" sz="1200" b="1" i="0" u="none" strike="noStrike">
                          <a:solidFill>
                            <a:srgbClr val="000000"/>
                          </a:solidFill>
                          <a:effectLst/>
                          <a:latin typeface="Arial" panose="020B0604020202020204" pitchFamily="34" charset="0"/>
                        </a:rPr>
                        <a:t>$7,770</a:t>
                      </a:r>
                    </a:p>
                  </a:txBody>
                  <a:tcPr marL="0" marR="0" marT="0" marB="0" anchor="b">
                    <a:lnL>
                      <a:noFill/>
                    </a:lnL>
                    <a:lnR>
                      <a:noFill/>
                    </a:lnR>
                    <a:lnT>
                      <a:noFill/>
                    </a:lnT>
                    <a:lnB>
                      <a:noFill/>
                    </a:lnB>
                  </a:tcPr>
                </a:tc>
                <a:extLst>
                  <a:ext uri="{0D108BD9-81ED-4DB2-BD59-A6C34878D82A}">
                    <a16:rowId xmlns:a16="http://schemas.microsoft.com/office/drawing/2014/main" val="2059319241"/>
                  </a:ext>
                </a:extLst>
              </a:tr>
              <a:tr h="213032">
                <a:tc>
                  <a:txBody>
                    <a:bodyPr/>
                    <a:lstStyle/>
                    <a:p>
                      <a:pPr algn="l" fontAlgn="b"/>
                      <a:r>
                        <a:rPr lang="en-US" sz="1200" b="0" i="0" u="none" strike="noStrike" dirty="0">
                          <a:solidFill>
                            <a:srgbClr val="000000"/>
                          </a:solidFill>
                          <a:effectLst/>
                          <a:latin typeface="Arial" panose="020B0604020202020204" pitchFamily="34" charset="0"/>
                        </a:rPr>
                        <a:t> </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Arial" panose="020B0604020202020204" pitchFamily="34" charset="0"/>
                        </a:rPr>
                        <a:t> </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Arial" panose="020B0604020202020204" pitchFamily="34" charset="0"/>
                        </a:rPr>
                        <a:t> </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Arial" panose="020B0604020202020204" pitchFamily="34" charset="0"/>
                        </a:rPr>
                        <a:t> </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Arial" panose="020B0604020202020204" pitchFamily="34" charset="0"/>
                        </a:rPr>
                        <a:t> </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Arial" panose="020B0604020202020204" pitchFamily="34" charset="0"/>
                        </a:rPr>
                        <a:t> </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Arial" panose="020B0604020202020204" pitchFamily="34" charset="0"/>
                        </a:rPr>
                        <a:t> </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Arial" panose="020B0604020202020204" pitchFamily="34" charset="0"/>
                        </a:rPr>
                        <a:t> </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8167881"/>
                  </a:ext>
                </a:extLst>
              </a:tr>
            </a:tbl>
          </a:graphicData>
        </a:graphic>
      </p:graphicFrame>
    </p:spTree>
    <p:extLst>
      <p:ext uri="{BB962C8B-B14F-4D97-AF65-F5344CB8AC3E}">
        <p14:creationId xmlns:p14="http://schemas.microsoft.com/office/powerpoint/2010/main" val="42204710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4025" y="228600"/>
            <a:ext cx="8232775" cy="860400"/>
          </a:xfrm>
        </p:spPr>
        <p:txBody>
          <a:bodyPr/>
          <a:lstStyle/>
          <a:p>
            <a:r>
              <a:rPr lang="en-US" sz="2400" dirty="0"/>
              <a:t>Key findings   </a:t>
            </a:r>
            <a:endParaRPr lang="en-US" sz="2400" dirty="0">
              <a:solidFill>
                <a:srgbClr val="FF0000"/>
              </a:solidFill>
            </a:endParaRPr>
          </a:p>
        </p:txBody>
      </p:sp>
      <p:sp>
        <p:nvSpPr>
          <p:cNvPr id="200" name="Content Placeholder 2">
            <a:extLst>
              <a:ext uri="{FF2B5EF4-FFF2-40B4-BE49-F238E27FC236}">
                <a16:creationId xmlns:a16="http://schemas.microsoft.com/office/drawing/2014/main" id="{D55ACD2A-360F-46B4-BCF4-7FB24ED0EF34}"/>
              </a:ext>
            </a:extLst>
          </p:cNvPr>
          <p:cNvSpPr txBox="1">
            <a:spLocks/>
          </p:cNvSpPr>
          <p:nvPr/>
        </p:nvSpPr>
        <p:spPr>
          <a:xfrm>
            <a:off x="533400" y="990600"/>
            <a:ext cx="8229600" cy="599749"/>
          </a:xfrm>
          <a:prstGeom prst="rect">
            <a:avLst/>
          </a:prstGeom>
        </p:spPr>
        <p:txBody>
          <a:bodyPr vert="horz" lIns="0" tIns="0" rIns="0" bIns="0" rtlCol="0" anchor="ctr" anchorCtr="0">
            <a:noAutofit/>
          </a:bodyPr>
          <a:lstStyle>
            <a:lvl1pPr marL="356616" indent="-356616" algn="l" defTabSz="914400" rtl="0" eaLnBrk="1" latinLnBrk="0" hangingPunct="1">
              <a:spcBef>
                <a:spcPct val="20000"/>
              </a:spcBef>
              <a:buClr>
                <a:schemeClr val="accent2"/>
              </a:buClr>
              <a:buSzPct val="70000"/>
              <a:buFont typeface="Arial" pitchFamily="34" charset="0"/>
              <a:buChar char="►"/>
              <a:defRPr sz="2400" kern="1200">
                <a:solidFill>
                  <a:schemeClr val="bg1"/>
                </a:solidFill>
                <a:latin typeface="+mn-lt"/>
                <a:ea typeface="+mn-ea"/>
                <a:cs typeface="Arial" pitchFamily="34" charset="0"/>
              </a:defRPr>
            </a:lvl1pPr>
            <a:lvl2pPr marL="713232" indent="-356616" algn="l" defTabSz="914400" rtl="0" eaLnBrk="1" latinLnBrk="0" hangingPunct="1">
              <a:spcBef>
                <a:spcPct val="20000"/>
              </a:spcBef>
              <a:buClr>
                <a:schemeClr val="accent2"/>
              </a:buClr>
              <a:buSzPct val="70000"/>
              <a:buFont typeface="Arial" pitchFamily="34" charset="0"/>
              <a:buChar char="►"/>
              <a:defRPr sz="2000" kern="1200">
                <a:solidFill>
                  <a:schemeClr val="bg1"/>
                </a:solidFill>
                <a:latin typeface="+mn-lt"/>
                <a:ea typeface="+mn-ea"/>
                <a:cs typeface="Arial" pitchFamily="34" charset="0"/>
              </a:defRPr>
            </a:lvl2pPr>
            <a:lvl3pPr marL="1069848" indent="-356616" algn="l" defTabSz="914400" rtl="0" eaLnBrk="1" latinLnBrk="0" hangingPunct="1">
              <a:spcBef>
                <a:spcPct val="20000"/>
              </a:spcBef>
              <a:buClr>
                <a:schemeClr val="accent2"/>
              </a:buClr>
              <a:buSzPct val="70000"/>
              <a:buFont typeface="Arial" pitchFamily="34" charset="0"/>
              <a:buChar char="►"/>
              <a:defRPr sz="1800" kern="1200">
                <a:solidFill>
                  <a:schemeClr val="bg1"/>
                </a:solidFill>
                <a:latin typeface="+mn-lt"/>
                <a:ea typeface="+mn-ea"/>
                <a:cs typeface="Arial" pitchFamily="34" charset="0"/>
              </a:defRPr>
            </a:lvl3pPr>
            <a:lvl4pPr marL="1426464" indent="-356616" algn="l" defTabSz="914400" rtl="0" eaLnBrk="1" latinLnBrk="0" hangingPunct="1">
              <a:spcBef>
                <a:spcPct val="20000"/>
              </a:spcBef>
              <a:buClr>
                <a:schemeClr val="accent2"/>
              </a:buClr>
              <a:buSzPct val="70000"/>
              <a:buFont typeface="Arial" pitchFamily="34" charset="0"/>
              <a:buChar char="►"/>
              <a:defRPr sz="1600" kern="1200">
                <a:solidFill>
                  <a:schemeClr val="bg1"/>
                </a:solidFill>
                <a:latin typeface="+mn-lt"/>
                <a:ea typeface="+mn-ea"/>
                <a:cs typeface="Arial" pitchFamily="34" charset="0"/>
              </a:defRPr>
            </a:lvl4pPr>
            <a:lvl5pPr marL="1783080" indent="-356616" algn="l" defTabSz="914400" rtl="0" eaLnBrk="1" latinLnBrk="0" hangingPunct="1">
              <a:spcBef>
                <a:spcPct val="20000"/>
              </a:spcBef>
              <a:buClr>
                <a:schemeClr val="accent2"/>
              </a:buClr>
              <a:buSzPct val="70000"/>
              <a:buFont typeface="Arial" pitchFamily="34" charset="0"/>
              <a:buChar char="►"/>
              <a:defRPr sz="1600" kern="1200">
                <a:solidFill>
                  <a:schemeClr val="bg1"/>
                </a:solidFill>
                <a:latin typeface="+mn-lt"/>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ts val="0"/>
              </a:spcBef>
              <a:buNone/>
            </a:pPr>
            <a:r>
              <a:rPr lang="en-US" sz="2000" b="1" dirty="0"/>
              <a:t>Economic activity supported by like-kind exchange rules in 2021 </a:t>
            </a:r>
          </a:p>
          <a:p>
            <a:pPr marL="0" indent="0" algn="ctr">
              <a:spcBef>
                <a:spcPts val="0"/>
              </a:spcBef>
              <a:buNone/>
            </a:pPr>
            <a:r>
              <a:rPr lang="en-US" sz="1600" i="1" dirty="0"/>
              <a:t>Annual impact relative to size of US economy in 2021</a:t>
            </a:r>
            <a:endParaRPr lang="en-US" sz="1600" i="1" dirty="0">
              <a:highlight>
                <a:srgbClr val="FFFF00"/>
              </a:highlight>
            </a:endParaRPr>
          </a:p>
        </p:txBody>
      </p:sp>
      <p:pic>
        <p:nvPicPr>
          <p:cNvPr id="3" name="Picture 2">
            <a:extLst>
              <a:ext uri="{FF2B5EF4-FFF2-40B4-BE49-F238E27FC236}">
                <a16:creationId xmlns:a16="http://schemas.microsoft.com/office/drawing/2014/main" id="{E130F090-2965-4EED-BD6C-AAC5FD5FA40A}"/>
              </a:ext>
            </a:extLst>
          </p:cNvPr>
          <p:cNvPicPr>
            <a:picLocks noChangeAspect="1"/>
          </p:cNvPicPr>
          <p:nvPr/>
        </p:nvPicPr>
        <p:blipFill>
          <a:blip r:embed="rId2"/>
          <a:stretch>
            <a:fillRect/>
          </a:stretch>
        </p:blipFill>
        <p:spPr>
          <a:xfrm>
            <a:off x="1358414" y="1600200"/>
            <a:ext cx="5983288" cy="1602774"/>
          </a:xfrm>
          <a:prstGeom prst="rect">
            <a:avLst/>
          </a:prstGeom>
        </p:spPr>
      </p:pic>
      <p:pic>
        <p:nvPicPr>
          <p:cNvPr id="4" name="Picture 3">
            <a:extLst>
              <a:ext uri="{FF2B5EF4-FFF2-40B4-BE49-F238E27FC236}">
                <a16:creationId xmlns:a16="http://schemas.microsoft.com/office/drawing/2014/main" id="{C67B5FA8-EA4D-4453-801E-69A13A17844F}"/>
              </a:ext>
            </a:extLst>
          </p:cNvPr>
          <p:cNvPicPr>
            <a:picLocks noChangeAspect="1"/>
          </p:cNvPicPr>
          <p:nvPr/>
        </p:nvPicPr>
        <p:blipFill>
          <a:blip r:embed="rId3"/>
          <a:stretch>
            <a:fillRect/>
          </a:stretch>
        </p:blipFill>
        <p:spPr>
          <a:xfrm>
            <a:off x="1356859" y="3216544"/>
            <a:ext cx="5983288" cy="1480894"/>
          </a:xfrm>
          <a:prstGeom prst="rect">
            <a:avLst/>
          </a:prstGeom>
        </p:spPr>
      </p:pic>
      <p:pic>
        <p:nvPicPr>
          <p:cNvPr id="5" name="Picture 4">
            <a:extLst>
              <a:ext uri="{FF2B5EF4-FFF2-40B4-BE49-F238E27FC236}">
                <a16:creationId xmlns:a16="http://schemas.microsoft.com/office/drawing/2014/main" id="{1DF820EC-F4CB-40E9-A0A3-49B84549147A}"/>
              </a:ext>
            </a:extLst>
          </p:cNvPr>
          <p:cNvPicPr>
            <a:picLocks noChangeAspect="1"/>
          </p:cNvPicPr>
          <p:nvPr/>
        </p:nvPicPr>
        <p:blipFill>
          <a:blip r:embed="rId4"/>
          <a:stretch>
            <a:fillRect/>
          </a:stretch>
        </p:blipFill>
        <p:spPr>
          <a:xfrm>
            <a:off x="1356859" y="4739119"/>
            <a:ext cx="5983288" cy="1482319"/>
          </a:xfrm>
          <a:prstGeom prst="rect">
            <a:avLst/>
          </a:prstGeom>
        </p:spPr>
      </p:pic>
    </p:spTree>
    <p:extLst>
      <p:ext uri="{BB962C8B-B14F-4D97-AF65-F5344CB8AC3E}">
        <p14:creationId xmlns:p14="http://schemas.microsoft.com/office/powerpoint/2010/main" val="1831060274"/>
      </p:ext>
    </p:extLst>
  </p:cSld>
  <p:clrMapOvr>
    <a:masterClrMapping/>
  </p:clrMapOvr>
</p:sld>
</file>

<file path=ppt/theme/theme1.xml><?xml version="1.0" encoding="utf-8"?>
<a:theme xmlns:a="http://schemas.openxmlformats.org/drawingml/2006/main" name="EY regular presentation 2015 v1">
  <a:themeElements>
    <a:clrScheme name="EY light print">
      <a:dk1>
        <a:srgbClr val="000000"/>
      </a:dk1>
      <a:lt1>
        <a:srgbClr val="646464"/>
      </a:lt1>
      <a:dk2>
        <a:srgbClr val="FFFFFF"/>
      </a:dk2>
      <a:lt2>
        <a:srgbClr val="646464"/>
      </a:lt2>
      <a:accent1>
        <a:srgbClr val="808080"/>
      </a:accent1>
      <a:accent2>
        <a:srgbClr val="FFE600"/>
      </a:accent2>
      <a:accent3>
        <a:srgbClr val="999999"/>
      </a:accent3>
      <a:accent4>
        <a:srgbClr val="F0F0F0"/>
      </a:accent4>
      <a:accent5>
        <a:srgbClr val="00A3AE"/>
      </a:accent5>
      <a:accent6>
        <a:srgbClr val="C0C0C0"/>
      </a:accent6>
      <a:hlink>
        <a:srgbClr val="336699"/>
      </a:hlink>
      <a:folHlink>
        <a:srgbClr val="91278F"/>
      </a:folHlink>
    </a:clrScheme>
    <a:fontScheme name="EY_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accent1"/>
          </a:solidFill>
        </a:ln>
      </a:spPr>
      <a:bodyPr rtlCol="0" anchor="t" anchorCtr="0"/>
      <a:lstStyle>
        <a:defPPr algn="ctr">
          <a:defRPr sz="12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accent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36576" rIns="0" bIns="0" rtlCol="0">
        <a:spAutoFit/>
      </a:bodyPr>
      <a:lstStyle>
        <a:defPPr marL="356616" indent="-356616">
          <a:lnSpc>
            <a:spcPct val="85000"/>
          </a:lnSpc>
          <a:spcAft>
            <a:spcPts val="600"/>
          </a:spcAft>
          <a:buClr>
            <a:schemeClr val="accent2"/>
          </a:buClr>
          <a:buSzPct val="70000"/>
          <a:buFont typeface="Arial" pitchFamily="34" charset="0"/>
          <a:buChar char="►"/>
          <a:defRPr sz="1200" dirty="0" err="1" smtClean="0">
            <a:solidFill>
              <a:schemeClr val="bg1"/>
            </a:solidFill>
          </a:defRPr>
        </a:defPPr>
      </a:lstStyle>
    </a:txDef>
  </a:objectDefaults>
  <a:extraClrSchemeLst/>
  <a:custClrLst>
    <a:custClr name="EY Special Use Red">
      <a:srgbClr val="F04C3E"/>
    </a:custClr>
    <a:custClr name="EY Special Use Blue 50%">
      <a:srgbClr val="7FD1D6"/>
    </a:custClr>
    <a:custClr name="EY Special Use Purple">
      <a:srgbClr val="91278F"/>
    </a:custClr>
    <a:custClr name="EY Special Use Purple 50%">
      <a:srgbClr val="C893C7"/>
    </a:custClr>
    <a:custClr name="EY Special Use Green">
      <a:srgbClr val="2C973E"/>
    </a:custClr>
    <a:custClr name="EY Special Use Green 50%">
      <a:srgbClr val="95CB89"/>
    </a:custClr>
    <a:custClr name="EY Yellow 50%">
      <a:srgbClr val="FFF27F"/>
    </a:custClr>
    <a:custClr name="EY Special Use Lilac">
      <a:srgbClr val="AC98DB"/>
    </a:custClr>
    <a:custClr name="EY Special Use Lilac 50%">
      <a:srgbClr val="D8D2E0"/>
    </a:custClr>
    <a:custClr name="EY Link Blue">
      <a:srgbClr val="336699"/>
    </a:custClr>
  </a:custClr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0AE164E20E8A84BB6B7410B861623A4" ma:contentTypeVersion="13" ma:contentTypeDescription="Create a new document." ma:contentTypeScope="" ma:versionID="1e0397e6f04349e4ba575f82dbe76a67">
  <xsd:schema xmlns:xsd="http://www.w3.org/2001/XMLSchema" xmlns:xs="http://www.w3.org/2001/XMLSchema" xmlns:p="http://schemas.microsoft.com/office/2006/metadata/properties" xmlns:ns3="4ddd1ec5-0bc3-42cb-8792-d7dd2384b778" xmlns:ns4="f0514cf6-1a3d-4c8a-972e-240a23578a22" targetNamespace="http://schemas.microsoft.com/office/2006/metadata/properties" ma:root="true" ma:fieldsID="edb0a134df00c25d4cc946a96ec30974" ns3:_="" ns4:_="">
    <xsd:import namespace="4ddd1ec5-0bc3-42cb-8792-d7dd2384b778"/>
    <xsd:import namespace="f0514cf6-1a3d-4c8a-972e-240a23578a22"/>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ddd1ec5-0bc3-42cb-8792-d7dd2384b77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0514cf6-1a3d-4c8a-972e-240a23578a2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438C673-C195-42CF-B07F-C77A531C7F85}">
  <ds:schemaRefs>
    <ds:schemaRef ds:uri="http://purl.org/dc/elements/1.1/"/>
    <ds:schemaRef ds:uri="http://schemas.openxmlformats.org/package/2006/metadata/core-properties"/>
    <ds:schemaRef ds:uri="4ddd1ec5-0bc3-42cb-8792-d7dd2384b778"/>
    <ds:schemaRef ds:uri="http://purl.org/dc/terms/"/>
    <ds:schemaRef ds:uri="http://schemas.microsoft.com/office/infopath/2007/PartnerControls"/>
    <ds:schemaRef ds:uri="http://schemas.microsoft.com/office/2006/documentManagement/types"/>
    <ds:schemaRef ds:uri="http://schemas.microsoft.com/office/2006/metadata/properties"/>
    <ds:schemaRef ds:uri="f0514cf6-1a3d-4c8a-972e-240a23578a22"/>
    <ds:schemaRef ds:uri="http://www.w3.org/XML/1998/namespace"/>
    <ds:schemaRef ds:uri="http://purl.org/dc/dcmitype/"/>
  </ds:schemaRefs>
</ds:datastoreItem>
</file>

<file path=customXml/itemProps2.xml><?xml version="1.0" encoding="utf-8"?>
<ds:datastoreItem xmlns:ds="http://schemas.openxmlformats.org/officeDocument/2006/customXml" ds:itemID="{BB8D35A7-E50C-4E38-A5DE-51E7950298FC}">
  <ds:schemaRefs>
    <ds:schemaRef ds:uri="http://schemas.microsoft.com/sharepoint/v3/contenttype/forms"/>
  </ds:schemaRefs>
</ds:datastoreItem>
</file>

<file path=customXml/itemProps3.xml><?xml version="1.0" encoding="utf-8"?>
<ds:datastoreItem xmlns:ds="http://schemas.openxmlformats.org/officeDocument/2006/customXml" ds:itemID="{C15A0AA1-610F-4CE0-B715-D21589A084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ddd1ec5-0bc3-42cb-8792-d7dd2384b778"/>
    <ds:schemaRef ds:uri="f0514cf6-1a3d-4c8a-972e-240a23578a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8240</TotalTime>
  <Words>1110</Words>
  <Application>Microsoft Macintosh PowerPoint</Application>
  <PresentationFormat>On-screen Show (4:3)</PresentationFormat>
  <Paragraphs>226</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EYInterstate Light</vt:lpstr>
      <vt:lpstr>EY regular presentation 2015 v1</vt:lpstr>
      <vt:lpstr>Economic contribution of the like-kind exchange rules to the US economy in 2021 </vt:lpstr>
      <vt:lpstr>Key findings   </vt:lpstr>
      <vt:lpstr>Overview of like-kind exchange rules</vt:lpstr>
      <vt:lpstr>Tax and economic policy rationale for like-kind exchange rules</vt:lpstr>
      <vt:lpstr>Modeling approach</vt:lpstr>
      <vt:lpstr>PowerPoint Presentation</vt:lpstr>
      <vt:lpstr>PowerPoint Presentation</vt:lpstr>
      <vt:lpstr>PowerPoint Presentation</vt:lpstr>
      <vt:lpstr>Key findings   </vt:lpstr>
    </vt:vector>
  </TitlesOfParts>
  <Company>Ernst &amp; Young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small R&amp;D-intensive companies are hindered by the Section 382 net operating loss and the Section 383 excess credit limitations</dc:title>
  <dc:creator>Brandon M Pizzola</dc:creator>
  <cp:lastModifiedBy>Shawn Sullivan</cp:lastModifiedBy>
  <cp:revision>577</cp:revision>
  <cp:lastPrinted>2018-10-17T15:20:55Z</cp:lastPrinted>
  <dcterms:created xsi:type="dcterms:W3CDTF">2016-05-06T22:44:57Z</dcterms:created>
  <dcterms:modified xsi:type="dcterms:W3CDTF">2021-06-10T20:17:06Z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0x01010030AE164E20E8A84BB6B7410B861623A4</vt:lpwstr>
  </property>
</Properties>
</file>