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notesSlides/notesSlide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3" r:id="rId1"/>
  </p:sldMasterIdLst>
  <p:notesMasterIdLst>
    <p:notesMasterId r:id="rId49"/>
  </p:notesMasterIdLst>
  <p:handoutMasterIdLst>
    <p:handoutMasterId r:id="rId50"/>
  </p:handoutMasterIdLst>
  <p:sldIdLst>
    <p:sldId id="450" r:id="rId2"/>
    <p:sldId id="551" r:id="rId3"/>
    <p:sldId id="456" r:id="rId4"/>
    <p:sldId id="546" r:id="rId5"/>
    <p:sldId id="556" r:id="rId6"/>
    <p:sldId id="487" r:id="rId7"/>
    <p:sldId id="544" r:id="rId8"/>
    <p:sldId id="558" r:id="rId9"/>
    <p:sldId id="557" r:id="rId10"/>
    <p:sldId id="543" r:id="rId11"/>
    <p:sldId id="545" r:id="rId12"/>
    <p:sldId id="490" r:id="rId13"/>
    <p:sldId id="457" r:id="rId14"/>
    <p:sldId id="493" r:id="rId15"/>
    <p:sldId id="533" r:id="rId16"/>
    <p:sldId id="404" r:id="rId17"/>
    <p:sldId id="496" r:id="rId18"/>
    <p:sldId id="516" r:id="rId19"/>
    <p:sldId id="532" r:id="rId20"/>
    <p:sldId id="497" r:id="rId21"/>
    <p:sldId id="548" r:id="rId22"/>
    <p:sldId id="535" r:id="rId23"/>
    <p:sldId id="539" r:id="rId24"/>
    <p:sldId id="536" r:id="rId25"/>
    <p:sldId id="541" r:id="rId26"/>
    <p:sldId id="498" r:id="rId27"/>
    <p:sldId id="537" r:id="rId28"/>
    <p:sldId id="559" r:id="rId29"/>
    <p:sldId id="540" r:id="rId30"/>
    <p:sldId id="460" r:id="rId31"/>
    <p:sldId id="467" r:id="rId32"/>
    <p:sldId id="468" r:id="rId33"/>
    <p:sldId id="469" r:id="rId34"/>
    <p:sldId id="470" r:id="rId35"/>
    <p:sldId id="471" r:id="rId36"/>
    <p:sldId id="472" r:id="rId37"/>
    <p:sldId id="549" r:id="rId38"/>
    <p:sldId id="473" r:id="rId39"/>
    <p:sldId id="474" r:id="rId40"/>
    <p:sldId id="475" r:id="rId41"/>
    <p:sldId id="479" r:id="rId42"/>
    <p:sldId id="514" r:id="rId43"/>
    <p:sldId id="463" r:id="rId44"/>
    <p:sldId id="512" r:id="rId45"/>
    <p:sldId id="495" r:id="rId46"/>
    <p:sldId id="534" r:id="rId47"/>
    <p:sldId id="531" r:id="rId48"/>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639D"/>
    <a:srgbClr val="F26F3A"/>
    <a:srgbClr val="FFF0B1"/>
    <a:srgbClr val="27436B"/>
    <a:srgbClr val="E69502"/>
    <a:srgbClr val="FFE3B1"/>
    <a:srgbClr val="CCCCFF"/>
    <a:srgbClr val="303F70"/>
    <a:srgbClr val="E7AC00"/>
    <a:srgbClr val="FAF0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25" autoAdjust="0"/>
    <p:restoredTop sz="94628" autoAdjust="0"/>
  </p:normalViewPr>
  <p:slideViewPr>
    <p:cSldViewPr>
      <p:cViewPr varScale="1">
        <p:scale>
          <a:sx n="124" d="100"/>
          <a:sy n="124" d="100"/>
        </p:scale>
        <p:origin x="220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67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Milena\Research_new\1031%20exchanges\Copy%20of%20Summary%20Stats%20Tables_filled_07_20.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Milena\Research_new\1031%20exchanges\Copy%20of%20Summary%20Stats%20Tables_filled_07_20.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Apartment</c:v>
                </c:pt>
              </c:strCache>
            </c:strRef>
          </c:tx>
          <c:spPr>
            <a:ln w="22225" cap="rnd" cmpd="sng" algn="ctr">
              <a:solidFill>
                <a:schemeClr val="accent1"/>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Sheet1!$B$2:$B$13</c:f>
              <c:numCache>
                <c:formatCode>0.00%</c:formatCode>
                <c:ptCount val="12"/>
                <c:pt idx="0">
                  <c:v>0.22800000000000001</c:v>
                </c:pt>
                <c:pt idx="1">
                  <c:v>0.24299999999999999</c:v>
                </c:pt>
                <c:pt idx="2">
                  <c:v>0.218</c:v>
                </c:pt>
                <c:pt idx="3">
                  <c:v>0.23</c:v>
                </c:pt>
                <c:pt idx="4">
                  <c:v>0.28399999999999997</c:v>
                </c:pt>
                <c:pt idx="5">
                  <c:v>0.20899999999999999</c:v>
                </c:pt>
                <c:pt idx="6">
                  <c:v>0.25700000000000001</c:v>
                </c:pt>
                <c:pt idx="7">
                  <c:v>0.20300000000000001</c:v>
                </c:pt>
                <c:pt idx="8">
                  <c:v>0.25900000000000001</c:v>
                </c:pt>
                <c:pt idx="9">
                  <c:v>0.22600000000000001</c:v>
                </c:pt>
                <c:pt idx="10">
                  <c:v>0.192</c:v>
                </c:pt>
                <c:pt idx="11">
                  <c:v>0.16500000000000001</c:v>
                </c:pt>
              </c:numCache>
            </c:numRef>
          </c:val>
          <c:smooth val="0"/>
          <c:extLst>
            <c:ext xmlns:c16="http://schemas.microsoft.com/office/drawing/2014/chart" uri="{C3380CC4-5D6E-409C-BE32-E72D297353CC}">
              <c16:uniqueId val="{00000000-5173-4B3D-902E-AAA46F09E9C6}"/>
            </c:ext>
          </c:extLst>
        </c:ser>
        <c:ser>
          <c:idx val="1"/>
          <c:order val="1"/>
          <c:tx>
            <c:strRef>
              <c:f>Sheet1!$C$1</c:f>
              <c:strCache>
                <c:ptCount val="1"/>
                <c:pt idx="0">
                  <c:v>Office</c:v>
                </c:pt>
              </c:strCache>
            </c:strRef>
          </c:tx>
          <c:spPr>
            <a:ln w="22225" cap="rnd" cmpd="sng" algn="ctr">
              <a:solidFill>
                <a:schemeClr val="accent2"/>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Sheet1!$C$2:$C$13</c:f>
              <c:numCache>
                <c:formatCode>0.00%</c:formatCode>
                <c:ptCount val="12"/>
                <c:pt idx="0">
                  <c:v>0.25</c:v>
                </c:pt>
                <c:pt idx="1">
                  <c:v>0.253</c:v>
                </c:pt>
                <c:pt idx="2">
                  <c:v>0.20599999999999999</c:v>
                </c:pt>
                <c:pt idx="3">
                  <c:v>0.11</c:v>
                </c:pt>
                <c:pt idx="4">
                  <c:v>0.20300000000000001</c:v>
                </c:pt>
                <c:pt idx="5">
                  <c:v>0.14499999999999999</c:v>
                </c:pt>
                <c:pt idx="6">
                  <c:v>0.20300000000000001</c:v>
                </c:pt>
                <c:pt idx="7">
                  <c:v>0.17199999999999999</c:v>
                </c:pt>
                <c:pt idx="8">
                  <c:v>0.19400000000000001</c:v>
                </c:pt>
                <c:pt idx="9">
                  <c:v>0.24099999999999999</c:v>
                </c:pt>
                <c:pt idx="10">
                  <c:v>0.20300000000000001</c:v>
                </c:pt>
                <c:pt idx="11">
                  <c:v>0.20699999999999999</c:v>
                </c:pt>
              </c:numCache>
            </c:numRef>
          </c:val>
          <c:smooth val="0"/>
          <c:extLst>
            <c:ext xmlns:c16="http://schemas.microsoft.com/office/drawing/2014/chart" uri="{C3380CC4-5D6E-409C-BE32-E72D297353CC}">
              <c16:uniqueId val="{00000001-5173-4B3D-902E-AAA46F09E9C6}"/>
            </c:ext>
          </c:extLst>
        </c:ser>
        <c:ser>
          <c:idx val="2"/>
          <c:order val="2"/>
          <c:tx>
            <c:strRef>
              <c:f>Sheet1!$D$1</c:f>
              <c:strCache>
                <c:ptCount val="1"/>
                <c:pt idx="0">
                  <c:v>Industrial</c:v>
                </c:pt>
              </c:strCache>
            </c:strRef>
          </c:tx>
          <c:spPr>
            <a:ln w="22225" cap="rnd" cmpd="sng" algn="ctr">
              <a:solidFill>
                <a:schemeClr val="accent3"/>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Sheet1!$D$2:$D$13</c:f>
              <c:numCache>
                <c:formatCode>0.00%</c:formatCode>
                <c:ptCount val="12"/>
                <c:pt idx="0">
                  <c:v>0.25</c:v>
                </c:pt>
                <c:pt idx="1">
                  <c:v>0.158</c:v>
                </c:pt>
                <c:pt idx="2">
                  <c:v>0.30399999999999999</c:v>
                </c:pt>
                <c:pt idx="3">
                  <c:v>0.24</c:v>
                </c:pt>
                <c:pt idx="4">
                  <c:v>0.128</c:v>
                </c:pt>
                <c:pt idx="5">
                  <c:v>0.20899999999999999</c:v>
                </c:pt>
                <c:pt idx="6">
                  <c:v>0.25</c:v>
                </c:pt>
                <c:pt idx="7">
                  <c:v>0.23899999999999999</c:v>
                </c:pt>
                <c:pt idx="8">
                  <c:v>0.26100000000000001</c:v>
                </c:pt>
                <c:pt idx="9">
                  <c:v>0.25</c:v>
                </c:pt>
                <c:pt idx="10">
                  <c:v>0.153</c:v>
                </c:pt>
                <c:pt idx="11">
                  <c:v>9.0999999999999998E-2</c:v>
                </c:pt>
              </c:numCache>
            </c:numRef>
          </c:val>
          <c:smooth val="0"/>
          <c:extLst>
            <c:ext xmlns:c16="http://schemas.microsoft.com/office/drawing/2014/chart" uri="{C3380CC4-5D6E-409C-BE32-E72D297353CC}">
              <c16:uniqueId val="{00000003-5173-4B3D-902E-AAA46F09E9C6}"/>
            </c:ext>
          </c:extLst>
        </c:ser>
        <c:ser>
          <c:idx val="3"/>
          <c:order val="3"/>
          <c:tx>
            <c:strRef>
              <c:f>Sheet1!$E$1</c:f>
              <c:strCache>
                <c:ptCount val="1"/>
                <c:pt idx="0">
                  <c:v>Retail</c:v>
                </c:pt>
              </c:strCache>
            </c:strRef>
          </c:tx>
          <c:spPr>
            <a:ln w="22225" cap="rnd" cmpd="sng" algn="ctr">
              <a:solidFill>
                <a:schemeClr val="accent4"/>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Sheet1!$E$2:$E$13</c:f>
              <c:numCache>
                <c:formatCode>0.00%</c:formatCode>
                <c:ptCount val="12"/>
                <c:pt idx="0">
                  <c:v>0.27600000000000002</c:v>
                </c:pt>
                <c:pt idx="1">
                  <c:v>0.216</c:v>
                </c:pt>
                <c:pt idx="2">
                  <c:v>0.26700000000000002</c:v>
                </c:pt>
                <c:pt idx="3">
                  <c:v>0.28100000000000003</c:v>
                </c:pt>
                <c:pt idx="4">
                  <c:v>0.26100000000000001</c:v>
                </c:pt>
                <c:pt idx="5">
                  <c:v>0.27900000000000003</c:v>
                </c:pt>
                <c:pt idx="6">
                  <c:v>0.26300000000000001</c:v>
                </c:pt>
                <c:pt idx="7">
                  <c:v>0.311</c:v>
                </c:pt>
                <c:pt idx="8">
                  <c:v>0.34399999999999997</c:v>
                </c:pt>
                <c:pt idx="9">
                  <c:v>0.28599999999999998</c:v>
                </c:pt>
                <c:pt idx="10">
                  <c:v>0.20599999999999999</c:v>
                </c:pt>
                <c:pt idx="11">
                  <c:v>0.224</c:v>
                </c:pt>
              </c:numCache>
            </c:numRef>
          </c:val>
          <c:smooth val="0"/>
          <c:extLst>
            <c:ext xmlns:c16="http://schemas.microsoft.com/office/drawing/2014/chart" uri="{C3380CC4-5D6E-409C-BE32-E72D297353CC}">
              <c16:uniqueId val="{00000004-5173-4B3D-902E-AAA46F09E9C6}"/>
            </c:ext>
          </c:extLst>
        </c:ser>
        <c:ser>
          <c:idx val="4"/>
          <c:order val="4"/>
          <c:tx>
            <c:strRef>
              <c:f>Sheet1!$F$1</c:f>
              <c:strCache>
                <c:ptCount val="1"/>
                <c:pt idx="0">
                  <c:v>Net Leased</c:v>
                </c:pt>
              </c:strCache>
            </c:strRef>
          </c:tx>
          <c:spPr>
            <a:ln w="22225" cap="rnd" cmpd="sng" algn="ctr">
              <a:solidFill>
                <a:schemeClr val="accent5"/>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Sheet1!$F$2:$F$13</c:f>
              <c:numCache>
                <c:formatCode>0.00%</c:formatCode>
                <c:ptCount val="12"/>
                <c:pt idx="0">
                  <c:v>0.38400000000000001</c:v>
                </c:pt>
                <c:pt idx="1">
                  <c:v>0.39700000000000002</c:v>
                </c:pt>
                <c:pt idx="2">
                  <c:v>0.35599999999999998</c:v>
                </c:pt>
                <c:pt idx="3">
                  <c:v>0.40500000000000003</c:v>
                </c:pt>
                <c:pt idx="4">
                  <c:v>0.38800000000000001</c:v>
                </c:pt>
                <c:pt idx="5">
                  <c:v>0.36</c:v>
                </c:pt>
                <c:pt idx="6">
                  <c:v>0.42799999999999999</c:v>
                </c:pt>
                <c:pt idx="7">
                  <c:v>0.40699999999999997</c:v>
                </c:pt>
                <c:pt idx="8">
                  <c:v>0.44900000000000001</c:v>
                </c:pt>
                <c:pt idx="9">
                  <c:v>0.41499999999999998</c:v>
                </c:pt>
                <c:pt idx="10">
                  <c:v>0.41699999999999998</c:v>
                </c:pt>
                <c:pt idx="11">
                  <c:v>0.33</c:v>
                </c:pt>
              </c:numCache>
            </c:numRef>
          </c:val>
          <c:smooth val="0"/>
          <c:extLst>
            <c:ext xmlns:c16="http://schemas.microsoft.com/office/drawing/2014/chart" uri="{C3380CC4-5D6E-409C-BE32-E72D297353CC}">
              <c16:uniqueId val="{00000005-5173-4B3D-902E-AAA46F09E9C6}"/>
            </c:ext>
          </c:extLst>
        </c:ser>
        <c:ser>
          <c:idx val="5"/>
          <c:order val="5"/>
          <c:tx>
            <c:strRef>
              <c:f>Sheet1!$G$1</c:f>
              <c:strCache>
                <c:ptCount val="1"/>
                <c:pt idx="0">
                  <c:v>Total</c:v>
                </c:pt>
              </c:strCache>
            </c:strRef>
          </c:tx>
          <c:spPr>
            <a:ln w="38100" cap="rnd" cmpd="sng" algn="ctr">
              <a:solidFill>
                <a:schemeClr val="accent6"/>
              </a:solidFill>
              <a:round/>
            </a:ln>
            <a:effectLst/>
          </c:spPr>
          <c:marker>
            <c:symbol val="none"/>
          </c:marker>
          <c:dLbls>
            <c:delete val="1"/>
          </c:dLbls>
          <c:cat>
            <c:strRef>
              <c:f>Sheet1!$A$2:$A$13</c:f>
              <c:strCache>
                <c:ptCount val="12"/>
                <c:pt idx="0">
                  <c:v>2017Q1</c:v>
                </c:pt>
                <c:pt idx="1">
                  <c:v>2017Q2</c:v>
                </c:pt>
                <c:pt idx="2">
                  <c:v>2017Q3</c:v>
                </c:pt>
                <c:pt idx="3">
                  <c:v>2017Q4</c:v>
                </c:pt>
                <c:pt idx="4">
                  <c:v>2018Q1</c:v>
                </c:pt>
                <c:pt idx="5">
                  <c:v>2018Q2</c:v>
                </c:pt>
                <c:pt idx="6">
                  <c:v>2018Q3</c:v>
                </c:pt>
                <c:pt idx="7">
                  <c:v>2018Q4</c:v>
                </c:pt>
                <c:pt idx="8">
                  <c:v>2019Q1</c:v>
                </c:pt>
                <c:pt idx="9">
                  <c:v>2019Q2</c:v>
                </c:pt>
                <c:pt idx="10">
                  <c:v>2019Q3</c:v>
                </c:pt>
                <c:pt idx="11">
                  <c:v>2019Q4</c:v>
                </c:pt>
              </c:strCache>
            </c:strRef>
          </c:cat>
          <c:val>
            <c:numRef>
              <c:f>Sheet1!$G$2:$G$13</c:f>
              <c:numCache>
                <c:formatCode>0.00%</c:formatCode>
                <c:ptCount val="12"/>
                <c:pt idx="0">
                  <c:v>0.24199999999999999</c:v>
                </c:pt>
                <c:pt idx="1">
                  <c:v>0.23400000000000001</c:v>
                </c:pt>
                <c:pt idx="2">
                  <c:v>0.23200000000000001</c:v>
                </c:pt>
                <c:pt idx="3">
                  <c:v>0.22800000000000001</c:v>
                </c:pt>
                <c:pt idx="4">
                  <c:v>0.26400000000000001</c:v>
                </c:pt>
                <c:pt idx="5">
                  <c:v>0.214</c:v>
                </c:pt>
                <c:pt idx="6">
                  <c:v>0.254</c:v>
                </c:pt>
                <c:pt idx="7">
                  <c:v>0.223</c:v>
                </c:pt>
                <c:pt idx="8">
                  <c:v>0.26800000000000002</c:v>
                </c:pt>
                <c:pt idx="9">
                  <c:v>0.24</c:v>
                </c:pt>
                <c:pt idx="10">
                  <c:v>0.193</c:v>
                </c:pt>
                <c:pt idx="11">
                  <c:v>0.17699999999999999</c:v>
                </c:pt>
              </c:numCache>
            </c:numRef>
          </c:val>
          <c:smooth val="0"/>
          <c:extLst>
            <c:ext xmlns:c16="http://schemas.microsoft.com/office/drawing/2014/chart" uri="{C3380CC4-5D6E-409C-BE32-E72D297353CC}">
              <c16:uniqueId val="{00000006-5173-4B3D-902E-AAA46F09E9C6}"/>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30067296"/>
        <c:axId val="130068864"/>
      </c:lineChart>
      <c:catAx>
        <c:axId val="130067296"/>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130068864"/>
        <c:crosses val="autoZero"/>
        <c:auto val="1"/>
        <c:lblAlgn val="ctr"/>
        <c:lblOffset val="100"/>
        <c:noMultiLvlLbl val="0"/>
      </c:catAx>
      <c:valAx>
        <c:axId val="130068864"/>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130067296"/>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'Tables 2-% by Prop Type'!$B$34</c:f>
              <c:strCache>
                <c:ptCount val="1"/>
                <c:pt idx="0">
                  <c:v>% of all exchanges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C5D-4AE7-897F-E7C388CF0DB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C5D-4AE7-897F-E7C388CF0DB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C5D-4AE7-897F-E7C388CF0DB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C5D-4AE7-897F-E7C388CF0DB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C5D-4AE7-897F-E7C388CF0DB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5C5D-4AE7-897F-E7C388CF0DB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5C5D-4AE7-897F-E7C388CF0DBB}"/>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5C5D-4AE7-897F-E7C388CF0DBB}"/>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5C5D-4AE7-897F-E7C388CF0DBB}"/>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5C5D-4AE7-897F-E7C388CF0DB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'Tables 2-% by Prop Type'!$A$35:$A$44</c:f>
              <c:strCache>
                <c:ptCount val="10"/>
                <c:pt idx="0">
                  <c:v>Retail</c:v>
                </c:pt>
                <c:pt idx="1">
                  <c:v>Multifamily</c:v>
                </c:pt>
                <c:pt idx="2">
                  <c:v>Office</c:v>
                </c:pt>
                <c:pt idx="3">
                  <c:v>Land</c:v>
                </c:pt>
                <c:pt idx="4">
                  <c:v>Industrial</c:v>
                </c:pt>
                <c:pt idx="5">
                  <c:v>Speciality</c:v>
                </c:pt>
                <c:pt idx="6">
                  <c:v>Flex</c:v>
                </c:pt>
                <c:pt idx="7">
                  <c:v>Hospitality</c:v>
                </c:pt>
                <c:pt idx="8">
                  <c:v>Health care</c:v>
                </c:pt>
                <c:pt idx="9">
                  <c:v>Other</c:v>
                </c:pt>
              </c:strCache>
            </c:strRef>
          </c:cat>
          <c:val>
            <c:numRef>
              <c:f>'Tables 2-% by Prop Type'!$B$35:$B$44</c:f>
              <c:numCache>
                <c:formatCode>0.0%</c:formatCode>
                <c:ptCount val="10"/>
                <c:pt idx="0">
                  <c:v>0.31353120714822841</c:v>
                </c:pt>
                <c:pt idx="1">
                  <c:v>0.31319945149732381</c:v>
                </c:pt>
                <c:pt idx="2">
                  <c:v>0.12168797275180254</c:v>
                </c:pt>
                <c:pt idx="3">
                  <c:v>4.0717476887689653E-2</c:v>
                </c:pt>
                <c:pt idx="4">
                  <c:v>0.10958995001548193</c:v>
                </c:pt>
                <c:pt idx="5">
                  <c:v>1.3977971424779936E-2</c:v>
                </c:pt>
                <c:pt idx="6">
                  <c:v>3.1052328924669349E-2</c:v>
                </c:pt>
                <c:pt idx="7">
                  <c:v>1.3690449860662627E-2</c:v>
                </c:pt>
                <c:pt idx="8">
                  <c:v>3.693546246737736E-3</c:v>
                </c:pt>
                <c:pt idx="9">
                  <c:v>3.8859645242623968E-2</c:v>
                </c:pt>
              </c:numCache>
            </c:numRef>
          </c:val>
          <c:extLst>
            <c:ext xmlns:c16="http://schemas.microsoft.com/office/drawing/2014/chart" uri="{C3380CC4-5D6E-409C-BE32-E72D297353CC}">
              <c16:uniqueId val="{00000014-5C5D-4AE7-897F-E7C388CF0DB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'Tables 2-% by Prop Type'!$C$34</c:f>
              <c:strCache>
                <c:ptCount val="1"/>
                <c:pt idx="0">
                  <c:v>% of total $ volume of exchanges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E75-418C-BF04-322AABBF15F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E75-418C-BF04-322AABBF15F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E75-418C-BF04-322AABBF15F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E75-418C-BF04-322AABBF15F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8E75-418C-BF04-322AABBF15F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8E75-418C-BF04-322AABBF15FD}"/>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8E75-418C-BF04-322AABBF15FD}"/>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8E75-418C-BF04-322AABBF15FD}"/>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8E75-418C-BF04-322AABBF15FD}"/>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8E75-418C-BF04-322AABBF15F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'Tables 2-% by Prop Type'!$A$35:$A$44</c:f>
              <c:strCache>
                <c:ptCount val="10"/>
                <c:pt idx="0">
                  <c:v>Retail</c:v>
                </c:pt>
                <c:pt idx="1">
                  <c:v>Multifamily</c:v>
                </c:pt>
                <c:pt idx="2">
                  <c:v>Office</c:v>
                </c:pt>
                <c:pt idx="3">
                  <c:v>Land</c:v>
                </c:pt>
                <c:pt idx="4">
                  <c:v>Industrial</c:v>
                </c:pt>
                <c:pt idx="5">
                  <c:v>Speciality</c:v>
                </c:pt>
                <c:pt idx="6">
                  <c:v>Flex</c:v>
                </c:pt>
                <c:pt idx="7">
                  <c:v>Hospitality</c:v>
                </c:pt>
                <c:pt idx="8">
                  <c:v>Health care</c:v>
                </c:pt>
                <c:pt idx="9">
                  <c:v>Other</c:v>
                </c:pt>
              </c:strCache>
            </c:strRef>
          </c:cat>
          <c:val>
            <c:numRef>
              <c:f>'Tables 2-% by Prop Type'!$C$35:$C$44</c:f>
              <c:numCache>
                <c:formatCode>0.0%</c:formatCode>
                <c:ptCount val="10"/>
                <c:pt idx="0">
                  <c:v>0.21391794280308843</c:v>
                </c:pt>
                <c:pt idx="1">
                  <c:v>0.37921062785497056</c:v>
                </c:pt>
                <c:pt idx="2">
                  <c:v>0.18346492301692338</c:v>
                </c:pt>
                <c:pt idx="3">
                  <c:v>1.8707447713326719E-2</c:v>
                </c:pt>
                <c:pt idx="4">
                  <c:v>7.8497429748534395E-2</c:v>
                </c:pt>
                <c:pt idx="5">
                  <c:v>1.0729088442373674E-2</c:v>
                </c:pt>
                <c:pt idx="6">
                  <c:v>2.3412314802905895E-2</c:v>
                </c:pt>
                <c:pt idx="7">
                  <c:v>4.5347616657055008E-2</c:v>
                </c:pt>
                <c:pt idx="8">
                  <c:v>5.8209246267015716E-3</c:v>
                </c:pt>
                <c:pt idx="9">
                  <c:v>4.0891684334120236E-2</c:v>
                </c:pt>
              </c:numCache>
            </c:numRef>
          </c:val>
          <c:extLst>
            <c:ext xmlns:c16="http://schemas.microsoft.com/office/drawing/2014/chart" uri="{C3380CC4-5D6E-409C-BE32-E72D297353CC}">
              <c16:uniqueId val="{00000014-8E75-418C-BF04-322AABBF15F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7289628617353279E-2"/>
          <c:y val="4.0245342466520041E-2"/>
          <c:w val="0.85421218008905908"/>
          <c:h val="0.88747050001102801"/>
        </c:manualLayout>
      </c:layout>
      <c:barChart>
        <c:barDir val="col"/>
        <c:grouping val="clustered"/>
        <c:varyColors val="0"/>
        <c:ser>
          <c:idx val="1"/>
          <c:order val="0"/>
          <c:tx>
            <c:v>Like-kind exchanges</c:v>
          </c:tx>
          <c:spPr>
            <a:solidFill>
              <a:schemeClr val="accent2"/>
            </a:solidFill>
            <a:ln>
              <a:noFill/>
            </a:ln>
            <a:effectLst/>
          </c:spPr>
          <c:invertIfNegative val="0"/>
          <c:cat>
            <c:numRef>
              <c:f>'Dif in leverage by year'!$A$3:$A$13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'Dif in leverage by year'!$B$3:$B$13</c:f>
              <c:numCache>
                <c:formatCode>0%</c:formatCode>
                <c:ptCount val="11"/>
                <c:pt idx="0">
                  <c:v>0.28499760000000002</c:v>
                </c:pt>
                <c:pt idx="1">
                  <c:v>0.3193724</c:v>
                </c:pt>
                <c:pt idx="2">
                  <c:v>0.30241709999999999</c:v>
                </c:pt>
                <c:pt idx="3">
                  <c:v>0.3319241</c:v>
                </c:pt>
                <c:pt idx="4">
                  <c:v>0.30722480000000002</c:v>
                </c:pt>
                <c:pt idx="5">
                  <c:v>0.31262099999999998</c:v>
                </c:pt>
                <c:pt idx="6">
                  <c:v>0.30492819999999998</c:v>
                </c:pt>
                <c:pt idx="7">
                  <c:v>0.32827970000000001</c:v>
                </c:pt>
                <c:pt idx="8">
                  <c:v>0.3024231</c:v>
                </c:pt>
                <c:pt idx="9">
                  <c:v>0.31691320000000001</c:v>
                </c:pt>
                <c:pt idx="10">
                  <c:v>0.31852449999999999</c:v>
                </c:pt>
              </c:numCache>
            </c:numRef>
          </c:val>
          <c:extLst>
            <c:ext xmlns:c16="http://schemas.microsoft.com/office/drawing/2014/chart" uri="{C3380CC4-5D6E-409C-BE32-E72D297353CC}">
              <c16:uniqueId val="{00000000-35F8-44F2-9DE7-61A51CE4672F}"/>
            </c:ext>
          </c:extLst>
        </c:ser>
        <c:ser>
          <c:idx val="2"/>
          <c:order val="1"/>
          <c:tx>
            <c:v>Ordinary acqusitions</c:v>
          </c:tx>
          <c:spPr>
            <a:solidFill>
              <a:schemeClr val="accent3"/>
            </a:solidFill>
            <a:ln>
              <a:noFill/>
            </a:ln>
            <a:effectLst/>
          </c:spPr>
          <c:invertIfNegative val="0"/>
          <c:cat>
            <c:numRef>
              <c:f>'Dif in leverage by year'!$A$3:$A$13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'Dif in leverage by year'!$C$3:$C$13</c:f>
              <c:numCache>
                <c:formatCode>0%</c:formatCode>
                <c:ptCount val="11"/>
                <c:pt idx="0">
                  <c:v>0.41628280000000001</c:v>
                </c:pt>
                <c:pt idx="1">
                  <c:v>0.41040900000000002</c:v>
                </c:pt>
                <c:pt idx="2">
                  <c:v>0.43872499999999998</c:v>
                </c:pt>
                <c:pt idx="3">
                  <c:v>0.44712489999999999</c:v>
                </c:pt>
                <c:pt idx="4">
                  <c:v>0.45181929999999998</c:v>
                </c:pt>
                <c:pt idx="5">
                  <c:v>0.42430040000000002</c:v>
                </c:pt>
                <c:pt idx="6">
                  <c:v>0.44467040000000002</c:v>
                </c:pt>
                <c:pt idx="7">
                  <c:v>0.43845840000000003</c:v>
                </c:pt>
                <c:pt idx="8">
                  <c:v>0.44033359999999999</c:v>
                </c:pt>
                <c:pt idx="9">
                  <c:v>0.48217199999999999</c:v>
                </c:pt>
                <c:pt idx="10">
                  <c:v>0.47173100000000001</c:v>
                </c:pt>
              </c:numCache>
            </c:numRef>
          </c:val>
          <c:extLst>
            <c:ext xmlns:c16="http://schemas.microsoft.com/office/drawing/2014/chart" uri="{C3380CC4-5D6E-409C-BE32-E72D297353CC}">
              <c16:uniqueId val="{00000001-35F8-44F2-9DE7-61A51CE4672F}"/>
            </c:ext>
          </c:extLst>
        </c:ser>
        <c:dLbls>
          <c:showLegendKey val="0"/>
          <c:showVal val="0"/>
          <c:showCatName val="0"/>
          <c:showSerName val="0"/>
          <c:showPercent val="0"/>
          <c:showBubbleSize val="0"/>
        </c:dLbls>
        <c:gapWidth val="150"/>
        <c:axId val="203783888"/>
        <c:axId val="203788592"/>
      </c:barChart>
      <c:lineChart>
        <c:grouping val="standard"/>
        <c:varyColors val="0"/>
        <c:ser>
          <c:idx val="0"/>
          <c:order val="2"/>
          <c:tx>
            <c:strRef>
              <c:f>'Dif in leverage by year'!$D$2</c:f>
              <c:strCache>
                <c:ptCount val="1"/>
                <c:pt idx="0">
                  <c:v> Difference</c:v>
                </c:pt>
              </c:strCache>
            </c:strRef>
          </c:tx>
          <c:spPr>
            <a:ln w="28575" cap="rnd">
              <a:solidFill>
                <a:schemeClr val="accent1"/>
              </a:solidFill>
              <a:round/>
            </a:ln>
            <a:effectLst/>
          </c:spPr>
          <c:marker>
            <c:symbol val="none"/>
          </c:marker>
          <c:cat>
            <c:numRef>
              <c:f>'Dif in leverage by year'!$A$3:$A$13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'Dif in leverage by year'!$D$3:$D$13</c:f>
              <c:numCache>
                <c:formatCode>0.00%</c:formatCode>
                <c:ptCount val="11"/>
                <c:pt idx="0">
                  <c:v>-0.13128519999999999</c:v>
                </c:pt>
                <c:pt idx="1">
                  <c:v>-9.1036600000000023E-2</c:v>
                </c:pt>
                <c:pt idx="2">
                  <c:v>-0.13630789999999998</c:v>
                </c:pt>
                <c:pt idx="3">
                  <c:v>-0.11520079999999999</c:v>
                </c:pt>
                <c:pt idx="4">
                  <c:v>-0.14459449999999996</c:v>
                </c:pt>
                <c:pt idx="5">
                  <c:v>-0.11167940000000004</c:v>
                </c:pt>
                <c:pt idx="6">
                  <c:v>-0.13974220000000004</c:v>
                </c:pt>
                <c:pt idx="7">
                  <c:v>-0.11017870000000002</c:v>
                </c:pt>
                <c:pt idx="8">
                  <c:v>-0.13791049999999999</c:v>
                </c:pt>
                <c:pt idx="9">
                  <c:v>-0.16525879999999998</c:v>
                </c:pt>
                <c:pt idx="10">
                  <c:v>-0.15320650000000002</c:v>
                </c:pt>
              </c:numCache>
            </c:numRef>
          </c:val>
          <c:smooth val="0"/>
          <c:extLst>
            <c:ext xmlns:c16="http://schemas.microsoft.com/office/drawing/2014/chart" uri="{C3380CC4-5D6E-409C-BE32-E72D297353CC}">
              <c16:uniqueId val="{00000002-35F8-44F2-9DE7-61A51CE4672F}"/>
            </c:ext>
          </c:extLst>
        </c:ser>
        <c:dLbls>
          <c:showLegendKey val="0"/>
          <c:showVal val="0"/>
          <c:showCatName val="0"/>
          <c:showSerName val="0"/>
          <c:showPercent val="0"/>
          <c:showBubbleSize val="0"/>
        </c:dLbls>
        <c:marker val="1"/>
        <c:smooth val="0"/>
        <c:axId val="203789768"/>
        <c:axId val="203789376"/>
      </c:lineChart>
      <c:catAx>
        <c:axId val="2037838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788592"/>
        <c:crosses val="autoZero"/>
        <c:auto val="1"/>
        <c:lblAlgn val="ctr"/>
        <c:lblOffset val="100"/>
        <c:noMultiLvlLbl val="0"/>
      </c:catAx>
      <c:valAx>
        <c:axId val="203788592"/>
        <c:scaling>
          <c:orientation val="minMax"/>
          <c:max val="0.8"/>
          <c:min val="0.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783888"/>
        <c:crosses val="autoZero"/>
        <c:crossBetween val="between"/>
        <c:majorUnit val="0.1"/>
      </c:valAx>
      <c:valAx>
        <c:axId val="203789376"/>
        <c:scaling>
          <c:orientation val="maxMin"/>
          <c:max val="-8.0000000000000016E-2"/>
          <c:min val="-0.18000000000000002"/>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789768"/>
        <c:crosses val="max"/>
        <c:crossBetween val="between"/>
      </c:valAx>
      <c:catAx>
        <c:axId val="203789768"/>
        <c:scaling>
          <c:orientation val="minMax"/>
        </c:scaling>
        <c:delete val="1"/>
        <c:axPos val="t"/>
        <c:numFmt formatCode="General" sourceLinked="1"/>
        <c:majorTickMark val="out"/>
        <c:minorTickMark val="none"/>
        <c:tickLblPos val="nextTo"/>
        <c:crossAx val="203789376"/>
        <c:crosses val="autoZero"/>
        <c:auto val="1"/>
        <c:lblAlgn val="ctr"/>
        <c:lblOffset val="100"/>
        <c:noMultiLvlLbl val="0"/>
      </c:catAx>
      <c:spPr>
        <a:noFill/>
        <a:ln>
          <a:noFill/>
        </a:ln>
        <a:effectLst/>
      </c:spPr>
    </c:plotArea>
    <c:legend>
      <c:legendPos val="r"/>
      <c:layout>
        <c:manualLayout>
          <c:xMode val="edge"/>
          <c:yMode val="edge"/>
          <c:x val="0.45653440155178177"/>
          <c:y val="9.3028390107952927E-2"/>
          <c:w val="0.26697298168307476"/>
          <c:h val="0.20268560179977502"/>
        </c:manualLayout>
      </c:layout>
      <c:overlay val="0"/>
      <c:spPr>
        <a:solidFill>
          <a:schemeClr val="bg1"/>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769874840025162"/>
          <c:y val="2.564102564102564E-2"/>
          <c:w val="0.85421218008905908"/>
          <c:h val="0.88747050001102801"/>
        </c:manualLayout>
      </c:layout>
      <c:barChart>
        <c:barDir val="col"/>
        <c:grouping val="clustered"/>
        <c:varyColors val="0"/>
        <c:ser>
          <c:idx val="1"/>
          <c:order val="0"/>
          <c:tx>
            <c:v>Like-kind exchanges</c:v>
          </c:tx>
          <c:spPr>
            <a:solidFill>
              <a:schemeClr val="accent2"/>
            </a:solidFill>
            <a:ln>
              <a:noFill/>
            </a:ln>
            <a:effectLst/>
          </c:spPr>
          <c:invertIfNegative val="0"/>
          <c:cat>
            <c:strRef>
              <c:f>'Dif in leverage by state'!$A$3:$A$24</c:f>
              <c:strCache>
                <c:ptCount val="22"/>
                <c:pt idx="0">
                  <c:v>AZ</c:v>
                </c:pt>
                <c:pt idx="1">
                  <c:v>CA</c:v>
                </c:pt>
                <c:pt idx="2">
                  <c:v>CO</c:v>
                </c:pt>
                <c:pt idx="3">
                  <c:v>FL</c:v>
                </c:pt>
                <c:pt idx="4">
                  <c:v>GA</c:v>
                </c:pt>
                <c:pt idx="5">
                  <c:v>HI</c:v>
                </c:pt>
                <c:pt idx="6">
                  <c:v>ID</c:v>
                </c:pt>
                <c:pt idx="7">
                  <c:v>IL</c:v>
                </c:pt>
                <c:pt idx="8">
                  <c:v>MA</c:v>
                </c:pt>
                <c:pt idx="9">
                  <c:v>MD</c:v>
                </c:pt>
                <c:pt idx="10">
                  <c:v>MI</c:v>
                </c:pt>
                <c:pt idx="11">
                  <c:v>MN</c:v>
                </c:pt>
                <c:pt idx="12">
                  <c:v>MO</c:v>
                </c:pt>
                <c:pt idx="13">
                  <c:v>NC</c:v>
                </c:pt>
                <c:pt idx="14">
                  <c:v>NJ</c:v>
                </c:pt>
                <c:pt idx="15">
                  <c:v>NM</c:v>
                </c:pt>
                <c:pt idx="16">
                  <c:v>NV</c:v>
                </c:pt>
                <c:pt idx="17">
                  <c:v>NY</c:v>
                </c:pt>
                <c:pt idx="18">
                  <c:v>OH</c:v>
                </c:pt>
                <c:pt idx="19">
                  <c:v>OK</c:v>
                </c:pt>
                <c:pt idx="20">
                  <c:v>OR</c:v>
                </c:pt>
                <c:pt idx="21">
                  <c:v>PA</c:v>
                </c:pt>
              </c:strCache>
            </c:strRef>
          </c:cat>
          <c:val>
            <c:numRef>
              <c:f>'Dif in leverage by state'!$B$3:$B$24</c:f>
              <c:numCache>
                <c:formatCode>0%</c:formatCode>
                <c:ptCount val="22"/>
                <c:pt idx="0">
                  <c:v>0.32078499999999999</c:v>
                </c:pt>
                <c:pt idx="1">
                  <c:v>0.31251519999999999</c:v>
                </c:pt>
                <c:pt idx="2">
                  <c:v>0.35791450000000002</c:v>
                </c:pt>
                <c:pt idx="3">
                  <c:v>0.2450937</c:v>
                </c:pt>
                <c:pt idx="4">
                  <c:v>0.2832771</c:v>
                </c:pt>
                <c:pt idx="5">
                  <c:v>0.22910330000000001</c:v>
                </c:pt>
                <c:pt idx="6">
                  <c:v>0.30276890000000001</c:v>
                </c:pt>
                <c:pt idx="7">
                  <c:v>0.28475650000000002</c:v>
                </c:pt>
                <c:pt idx="8">
                  <c:v>0.38542470000000001</c:v>
                </c:pt>
                <c:pt idx="9">
                  <c:v>0.3140906</c:v>
                </c:pt>
                <c:pt idx="10">
                  <c:v>0.18510589999999999</c:v>
                </c:pt>
                <c:pt idx="11">
                  <c:v>0.44785140000000001</c:v>
                </c:pt>
                <c:pt idx="12">
                  <c:v>0.44452639999999999</c:v>
                </c:pt>
                <c:pt idx="13">
                  <c:v>0.34048</c:v>
                </c:pt>
                <c:pt idx="14">
                  <c:v>0.36272880000000002</c:v>
                </c:pt>
                <c:pt idx="15">
                  <c:v>7.1172100000000002E-2</c:v>
                </c:pt>
                <c:pt idx="16">
                  <c:v>0.244615</c:v>
                </c:pt>
                <c:pt idx="17">
                  <c:v>0.26150319999999999</c:v>
                </c:pt>
                <c:pt idx="18">
                  <c:v>0.28155809999999998</c:v>
                </c:pt>
                <c:pt idx="19">
                  <c:v>0.40445340000000002</c:v>
                </c:pt>
                <c:pt idx="20">
                  <c:v>0.34028429999999998</c:v>
                </c:pt>
                <c:pt idx="21">
                  <c:v>0.39482149999999999</c:v>
                </c:pt>
              </c:numCache>
            </c:numRef>
          </c:val>
          <c:extLst>
            <c:ext xmlns:c16="http://schemas.microsoft.com/office/drawing/2014/chart" uri="{C3380CC4-5D6E-409C-BE32-E72D297353CC}">
              <c16:uniqueId val="{00000000-830A-45FE-AD12-3652881AEEF7}"/>
            </c:ext>
          </c:extLst>
        </c:ser>
        <c:ser>
          <c:idx val="2"/>
          <c:order val="1"/>
          <c:tx>
            <c:v>Ordinary acqusitions</c:v>
          </c:tx>
          <c:spPr>
            <a:solidFill>
              <a:schemeClr val="accent3"/>
            </a:solidFill>
            <a:ln>
              <a:noFill/>
            </a:ln>
            <a:effectLst/>
          </c:spPr>
          <c:invertIfNegative val="0"/>
          <c:cat>
            <c:strRef>
              <c:f>'Dif in leverage by state'!$A$3:$A$24</c:f>
              <c:strCache>
                <c:ptCount val="22"/>
                <c:pt idx="0">
                  <c:v>AZ</c:v>
                </c:pt>
                <c:pt idx="1">
                  <c:v>CA</c:v>
                </c:pt>
                <c:pt idx="2">
                  <c:v>CO</c:v>
                </c:pt>
                <c:pt idx="3">
                  <c:v>FL</c:v>
                </c:pt>
                <c:pt idx="4">
                  <c:v>GA</c:v>
                </c:pt>
                <c:pt idx="5">
                  <c:v>HI</c:v>
                </c:pt>
                <c:pt idx="6">
                  <c:v>ID</c:v>
                </c:pt>
                <c:pt idx="7">
                  <c:v>IL</c:v>
                </c:pt>
                <c:pt idx="8">
                  <c:v>MA</c:v>
                </c:pt>
                <c:pt idx="9">
                  <c:v>MD</c:v>
                </c:pt>
                <c:pt idx="10">
                  <c:v>MI</c:v>
                </c:pt>
                <c:pt idx="11">
                  <c:v>MN</c:v>
                </c:pt>
                <c:pt idx="12">
                  <c:v>MO</c:v>
                </c:pt>
                <c:pt idx="13">
                  <c:v>NC</c:v>
                </c:pt>
                <c:pt idx="14">
                  <c:v>NJ</c:v>
                </c:pt>
                <c:pt idx="15">
                  <c:v>NM</c:v>
                </c:pt>
                <c:pt idx="16">
                  <c:v>NV</c:v>
                </c:pt>
                <c:pt idx="17">
                  <c:v>NY</c:v>
                </c:pt>
                <c:pt idx="18">
                  <c:v>OH</c:v>
                </c:pt>
                <c:pt idx="19">
                  <c:v>OK</c:v>
                </c:pt>
                <c:pt idx="20">
                  <c:v>OR</c:v>
                </c:pt>
                <c:pt idx="21">
                  <c:v>PA</c:v>
                </c:pt>
              </c:strCache>
            </c:strRef>
          </c:cat>
          <c:val>
            <c:numRef>
              <c:f>'Dif in leverage by state'!$C$3:$C$24</c:f>
              <c:numCache>
                <c:formatCode>0%</c:formatCode>
                <c:ptCount val="22"/>
                <c:pt idx="0">
                  <c:v>0.43411709999999998</c:v>
                </c:pt>
                <c:pt idx="1">
                  <c:v>0.4277803</c:v>
                </c:pt>
                <c:pt idx="2">
                  <c:v>0.56501440000000003</c:v>
                </c:pt>
                <c:pt idx="3">
                  <c:v>0.45755269999999998</c:v>
                </c:pt>
                <c:pt idx="4">
                  <c:v>0.5771039</c:v>
                </c:pt>
                <c:pt idx="5">
                  <c:v>0.39760830000000003</c:v>
                </c:pt>
                <c:pt idx="6">
                  <c:v>0.48158200000000001</c:v>
                </c:pt>
                <c:pt idx="7">
                  <c:v>0.50519159999999996</c:v>
                </c:pt>
                <c:pt idx="8">
                  <c:v>0.43511139999999998</c:v>
                </c:pt>
                <c:pt idx="9">
                  <c:v>0.47678359999999997</c:v>
                </c:pt>
                <c:pt idx="10">
                  <c:v>0.37074829999999998</c:v>
                </c:pt>
                <c:pt idx="11">
                  <c:v>0.62356699999999998</c:v>
                </c:pt>
                <c:pt idx="12">
                  <c:v>0.52069240000000006</c:v>
                </c:pt>
                <c:pt idx="13">
                  <c:v>0.63514720000000002</c:v>
                </c:pt>
                <c:pt idx="14">
                  <c:v>0.46728170000000002</c:v>
                </c:pt>
                <c:pt idx="15">
                  <c:v>0.47507860000000002</c:v>
                </c:pt>
                <c:pt idx="16">
                  <c:v>0.37964900000000001</c:v>
                </c:pt>
                <c:pt idx="17">
                  <c:v>0.42196479999999997</c:v>
                </c:pt>
                <c:pt idx="18">
                  <c:v>0.47699380000000002</c:v>
                </c:pt>
                <c:pt idx="19">
                  <c:v>0.49491770000000002</c:v>
                </c:pt>
                <c:pt idx="20">
                  <c:v>0.47151080000000001</c:v>
                </c:pt>
                <c:pt idx="21">
                  <c:v>0.45138430000000002</c:v>
                </c:pt>
              </c:numCache>
            </c:numRef>
          </c:val>
          <c:extLst>
            <c:ext xmlns:c16="http://schemas.microsoft.com/office/drawing/2014/chart" uri="{C3380CC4-5D6E-409C-BE32-E72D297353CC}">
              <c16:uniqueId val="{00000001-830A-45FE-AD12-3652881AEEF7}"/>
            </c:ext>
          </c:extLst>
        </c:ser>
        <c:dLbls>
          <c:showLegendKey val="0"/>
          <c:showVal val="0"/>
          <c:showCatName val="0"/>
          <c:showSerName val="0"/>
          <c:showPercent val="0"/>
          <c:showBubbleSize val="0"/>
        </c:dLbls>
        <c:gapWidth val="150"/>
        <c:axId val="203785064"/>
        <c:axId val="203787416"/>
      </c:barChart>
      <c:lineChart>
        <c:grouping val="standard"/>
        <c:varyColors val="0"/>
        <c:ser>
          <c:idx val="0"/>
          <c:order val="2"/>
          <c:tx>
            <c:strRef>
              <c:f>'Dif in leverage by state'!$D$2</c:f>
              <c:strCache>
                <c:ptCount val="1"/>
                <c:pt idx="0">
                  <c:v>Difference</c:v>
                </c:pt>
              </c:strCache>
            </c:strRef>
          </c:tx>
          <c:spPr>
            <a:ln w="28575" cap="rnd">
              <a:solidFill>
                <a:schemeClr val="accent1"/>
              </a:solidFill>
              <a:round/>
            </a:ln>
            <a:effectLst/>
          </c:spPr>
          <c:marker>
            <c:symbol val="none"/>
          </c:marker>
          <c:cat>
            <c:strRef>
              <c:f>'Dif in leverage by state'!$A$3:$A$20</c:f>
              <c:strCache>
                <c:ptCount val="18"/>
                <c:pt idx="0">
                  <c:v>AZ</c:v>
                </c:pt>
                <c:pt idx="1">
                  <c:v>CA</c:v>
                </c:pt>
                <c:pt idx="2">
                  <c:v>CO</c:v>
                </c:pt>
                <c:pt idx="3">
                  <c:v>FL</c:v>
                </c:pt>
                <c:pt idx="4">
                  <c:v>GA</c:v>
                </c:pt>
                <c:pt idx="5">
                  <c:v>HI</c:v>
                </c:pt>
                <c:pt idx="6">
                  <c:v>ID</c:v>
                </c:pt>
                <c:pt idx="7">
                  <c:v>IL</c:v>
                </c:pt>
                <c:pt idx="8">
                  <c:v>MA</c:v>
                </c:pt>
                <c:pt idx="9">
                  <c:v>MD</c:v>
                </c:pt>
                <c:pt idx="10">
                  <c:v>MI</c:v>
                </c:pt>
                <c:pt idx="11">
                  <c:v>MN</c:v>
                </c:pt>
                <c:pt idx="12">
                  <c:v>MO</c:v>
                </c:pt>
                <c:pt idx="13">
                  <c:v>NC</c:v>
                </c:pt>
                <c:pt idx="14">
                  <c:v>NJ</c:v>
                </c:pt>
                <c:pt idx="15">
                  <c:v>NM</c:v>
                </c:pt>
                <c:pt idx="16">
                  <c:v>NV</c:v>
                </c:pt>
                <c:pt idx="17">
                  <c:v>NY</c:v>
                </c:pt>
              </c:strCache>
            </c:strRef>
          </c:cat>
          <c:val>
            <c:numRef>
              <c:f>'Dif in leverage by state'!$D$3:$D$24</c:f>
              <c:numCache>
                <c:formatCode>0.0%</c:formatCode>
                <c:ptCount val="22"/>
                <c:pt idx="0">
                  <c:v>-0.11333209999999999</c:v>
                </c:pt>
                <c:pt idx="1">
                  <c:v>-0.11526510000000001</c:v>
                </c:pt>
                <c:pt idx="2">
                  <c:v>-0.2070999</c:v>
                </c:pt>
                <c:pt idx="3">
                  <c:v>-0.21245899999999998</c:v>
                </c:pt>
                <c:pt idx="4">
                  <c:v>-0.2938268</c:v>
                </c:pt>
                <c:pt idx="5">
                  <c:v>-0.16850500000000002</c:v>
                </c:pt>
                <c:pt idx="6">
                  <c:v>-0.1788131</c:v>
                </c:pt>
                <c:pt idx="7">
                  <c:v>-0.22043509999999994</c:v>
                </c:pt>
                <c:pt idx="8">
                  <c:v>-4.9686699999999973E-2</c:v>
                </c:pt>
                <c:pt idx="9">
                  <c:v>-0.16269299999999998</c:v>
                </c:pt>
                <c:pt idx="10">
                  <c:v>-0.18564239999999999</c:v>
                </c:pt>
                <c:pt idx="11">
                  <c:v>-0.17571559999999997</c:v>
                </c:pt>
                <c:pt idx="12">
                  <c:v>-7.6166000000000067E-2</c:v>
                </c:pt>
                <c:pt idx="13">
                  <c:v>-0.29466720000000002</c:v>
                </c:pt>
                <c:pt idx="14">
                  <c:v>-0.1045529</c:v>
                </c:pt>
                <c:pt idx="15">
                  <c:v>-0.4039065</c:v>
                </c:pt>
                <c:pt idx="16">
                  <c:v>-0.13503400000000002</c:v>
                </c:pt>
                <c:pt idx="17">
                  <c:v>-0.16046159999999998</c:v>
                </c:pt>
                <c:pt idx="18">
                  <c:v>-0.19543570000000005</c:v>
                </c:pt>
                <c:pt idx="19">
                  <c:v>-9.0464299999999997E-2</c:v>
                </c:pt>
                <c:pt idx="20">
                  <c:v>-0.13122650000000002</c:v>
                </c:pt>
                <c:pt idx="21">
                  <c:v>-5.6562800000000024E-2</c:v>
                </c:pt>
              </c:numCache>
            </c:numRef>
          </c:val>
          <c:smooth val="0"/>
          <c:extLst>
            <c:ext xmlns:c16="http://schemas.microsoft.com/office/drawing/2014/chart" uri="{C3380CC4-5D6E-409C-BE32-E72D297353CC}">
              <c16:uniqueId val="{00000002-830A-45FE-AD12-3652881AEEF7}"/>
            </c:ext>
          </c:extLst>
        </c:ser>
        <c:dLbls>
          <c:showLegendKey val="0"/>
          <c:showVal val="0"/>
          <c:showCatName val="0"/>
          <c:showSerName val="0"/>
          <c:showPercent val="0"/>
          <c:showBubbleSize val="0"/>
        </c:dLbls>
        <c:marker val="1"/>
        <c:smooth val="0"/>
        <c:axId val="203785456"/>
        <c:axId val="203791336"/>
      </c:lineChart>
      <c:catAx>
        <c:axId val="2037850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3787416"/>
        <c:crosses val="autoZero"/>
        <c:auto val="1"/>
        <c:lblAlgn val="ctr"/>
        <c:lblOffset val="100"/>
        <c:noMultiLvlLbl val="0"/>
      </c:catAx>
      <c:valAx>
        <c:axId val="203787416"/>
        <c:scaling>
          <c:orientation val="minMax"/>
          <c:max val="0.85000000000000009"/>
          <c:min val="0.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3785064"/>
        <c:crosses val="autoZero"/>
        <c:crossBetween val="between"/>
        <c:majorUnit val="0.1"/>
      </c:valAx>
      <c:valAx>
        <c:axId val="203791336"/>
        <c:scaling>
          <c:orientation val="maxMin"/>
          <c:min val="-0.4"/>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3785456"/>
        <c:crosses val="max"/>
        <c:crossBetween val="between"/>
      </c:valAx>
      <c:catAx>
        <c:axId val="203785456"/>
        <c:scaling>
          <c:orientation val="minMax"/>
        </c:scaling>
        <c:delete val="1"/>
        <c:axPos val="t"/>
        <c:numFmt formatCode="General" sourceLinked="1"/>
        <c:majorTickMark val="out"/>
        <c:minorTickMark val="none"/>
        <c:tickLblPos val="nextTo"/>
        <c:crossAx val="203791336"/>
        <c:crosses val="autoZero"/>
        <c:auto val="1"/>
        <c:lblAlgn val="ctr"/>
        <c:lblOffset val="100"/>
        <c:noMultiLvlLbl val="0"/>
      </c:catAx>
      <c:spPr>
        <a:noFill/>
        <a:ln>
          <a:noFill/>
        </a:ln>
        <a:effectLst/>
      </c:spPr>
    </c:plotArea>
    <c:legend>
      <c:legendPos val="r"/>
      <c:layout>
        <c:manualLayout>
          <c:xMode val="edge"/>
          <c:yMode val="edge"/>
          <c:x val="0.28345232433159545"/>
          <c:y val="5.4565194276088622E-2"/>
          <c:w val="0.26697298168307476"/>
          <c:h val="0.20268560179977502"/>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52931" name="Rectangle 3"/>
          <p:cNvSpPr>
            <a:spLocks noGrp="1" noChangeArrowheads="1"/>
          </p:cNvSpPr>
          <p:nvPr>
            <p:ph type="dt" sz="quarter" idx="1"/>
          </p:nvPr>
        </p:nvSpPr>
        <p:spPr bwMode="auto">
          <a:xfrm>
            <a:off x="3897313" y="0"/>
            <a:ext cx="2982912"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252932" name="Rectangle 4"/>
          <p:cNvSpPr>
            <a:spLocks noGrp="1" noChangeArrowheads="1"/>
          </p:cNvSpPr>
          <p:nvPr>
            <p:ph type="ftr" sz="quarter" idx="2"/>
          </p:nvPr>
        </p:nvSpPr>
        <p:spPr bwMode="auto">
          <a:xfrm>
            <a:off x="0" y="8829675"/>
            <a:ext cx="2982913"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52933" name="Rectangle 5"/>
          <p:cNvSpPr>
            <a:spLocks noGrp="1" noChangeArrowheads="1"/>
          </p:cNvSpPr>
          <p:nvPr>
            <p:ph type="sldNum" sz="quarter" idx="3"/>
          </p:nvPr>
        </p:nvSpPr>
        <p:spPr bwMode="auto">
          <a:xfrm>
            <a:off x="3897313" y="8829675"/>
            <a:ext cx="2982912"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63B8334B-66BA-4695-8511-C42500C2DFE5}" type="slidenum">
              <a:rPr lang="en-US"/>
              <a:pPr>
                <a:defRPr/>
              </a:pPr>
              <a:t>‹#›</a:t>
            </a:fld>
            <a:endParaRPr lang="en-US"/>
          </a:p>
        </p:txBody>
      </p:sp>
    </p:spTree>
    <p:extLst>
      <p:ext uri="{BB962C8B-B14F-4D97-AF65-F5344CB8AC3E}">
        <p14:creationId xmlns:p14="http://schemas.microsoft.com/office/powerpoint/2010/main" val="1984366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a:latin typeface="Arial" pitchFamily="34" charset="0"/>
              </a:defRPr>
            </a:lvl1pPr>
          </a:lstStyle>
          <a:p>
            <a:pPr>
              <a:defRPr/>
            </a:pPr>
            <a:endParaRPr lang="en-US"/>
          </a:p>
        </p:txBody>
      </p:sp>
      <p:sp>
        <p:nvSpPr>
          <p:cNvPr id="62467"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a:latin typeface="Arial" pitchFamily="34"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p:spPr>
      </p:sp>
      <p:sp>
        <p:nvSpPr>
          <p:cNvPr id="62469"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2470"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a:latin typeface="Arial" pitchFamily="34" charset="0"/>
              </a:defRPr>
            </a:lvl1pPr>
          </a:lstStyle>
          <a:p>
            <a:pPr>
              <a:defRPr/>
            </a:pPr>
            <a:endParaRPr lang="en-US"/>
          </a:p>
        </p:txBody>
      </p:sp>
      <p:sp>
        <p:nvSpPr>
          <p:cNvPr id="62471"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a:latin typeface="Arial" pitchFamily="34" charset="0"/>
              </a:defRPr>
            </a:lvl1pPr>
          </a:lstStyle>
          <a:p>
            <a:pPr>
              <a:defRPr/>
            </a:pPr>
            <a:fld id="{BD02001D-6223-4114-AB45-E11BE88384A6}" type="slidenum">
              <a:rPr lang="en-US"/>
              <a:pPr>
                <a:defRPr/>
              </a:pPr>
              <a:t>‹#›</a:t>
            </a:fld>
            <a:endParaRPr lang="en-US"/>
          </a:p>
        </p:txBody>
      </p:sp>
    </p:spTree>
    <p:extLst>
      <p:ext uri="{BB962C8B-B14F-4D97-AF65-F5344CB8AC3E}">
        <p14:creationId xmlns:p14="http://schemas.microsoft.com/office/powerpoint/2010/main" val="18286483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9593" indent="-292151" eaLnBrk="0" hangingPunct="0">
              <a:defRPr>
                <a:solidFill>
                  <a:schemeClr val="tx1"/>
                </a:solidFill>
                <a:latin typeface="Arial" charset="0"/>
              </a:defRPr>
            </a:lvl2pPr>
            <a:lvl3pPr marL="1168604" indent="-233721" eaLnBrk="0" hangingPunct="0">
              <a:defRPr>
                <a:solidFill>
                  <a:schemeClr val="tx1"/>
                </a:solidFill>
                <a:latin typeface="Arial" charset="0"/>
              </a:defRPr>
            </a:lvl3pPr>
            <a:lvl4pPr marL="1636046" indent="-233721" eaLnBrk="0" hangingPunct="0">
              <a:defRPr>
                <a:solidFill>
                  <a:schemeClr val="tx1"/>
                </a:solidFill>
                <a:latin typeface="Arial" charset="0"/>
              </a:defRPr>
            </a:lvl4pPr>
            <a:lvl5pPr marL="2103486" indent="-233721" eaLnBrk="0" hangingPunct="0">
              <a:defRPr>
                <a:solidFill>
                  <a:schemeClr val="tx1"/>
                </a:solidFill>
                <a:latin typeface="Arial" charset="0"/>
              </a:defRPr>
            </a:lvl5pPr>
            <a:lvl6pPr marL="2570928" indent="-233721" eaLnBrk="0" fontAlgn="base" hangingPunct="0">
              <a:spcBef>
                <a:spcPct val="0"/>
              </a:spcBef>
              <a:spcAft>
                <a:spcPct val="0"/>
              </a:spcAft>
              <a:defRPr>
                <a:solidFill>
                  <a:schemeClr val="tx1"/>
                </a:solidFill>
                <a:latin typeface="Arial" charset="0"/>
              </a:defRPr>
            </a:lvl6pPr>
            <a:lvl7pPr marL="3038370" indent="-233721" eaLnBrk="0" fontAlgn="base" hangingPunct="0">
              <a:spcBef>
                <a:spcPct val="0"/>
              </a:spcBef>
              <a:spcAft>
                <a:spcPct val="0"/>
              </a:spcAft>
              <a:defRPr>
                <a:solidFill>
                  <a:schemeClr val="tx1"/>
                </a:solidFill>
                <a:latin typeface="Arial" charset="0"/>
              </a:defRPr>
            </a:lvl7pPr>
            <a:lvl8pPr marL="3505811" indent="-233721" eaLnBrk="0" fontAlgn="base" hangingPunct="0">
              <a:spcBef>
                <a:spcPct val="0"/>
              </a:spcBef>
              <a:spcAft>
                <a:spcPct val="0"/>
              </a:spcAft>
              <a:defRPr>
                <a:solidFill>
                  <a:schemeClr val="tx1"/>
                </a:solidFill>
                <a:latin typeface="Arial" charset="0"/>
              </a:defRPr>
            </a:lvl8pPr>
            <a:lvl9pPr marL="3973253" indent="-233721" eaLnBrk="0" fontAlgn="base" hangingPunct="0">
              <a:spcBef>
                <a:spcPct val="0"/>
              </a:spcBef>
              <a:spcAft>
                <a:spcPct val="0"/>
              </a:spcAft>
              <a:defRPr>
                <a:solidFill>
                  <a:schemeClr val="tx1"/>
                </a:solidFill>
                <a:latin typeface="Arial" charset="0"/>
              </a:defRPr>
            </a:lvl9pPr>
          </a:lstStyle>
          <a:p>
            <a:pPr eaLnBrk="1" hangingPunct="1"/>
            <a:fld id="{B0542A9D-C673-42C6-9411-56328623B3F1}" type="slidenum">
              <a:rPr lang="en-US" smtClean="0"/>
              <a:pPr eaLnBrk="1" hangingPunct="1"/>
              <a:t>16</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2984598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9" name="Rectangle 8"/>
          <p:cNvSpPr/>
          <p:nvPr/>
        </p:nvSpPr>
        <p:spPr bwMode="ltGray">
          <a:xfrm>
            <a:off x="1" y="33445"/>
            <a:ext cx="9143999" cy="5135430"/>
          </a:xfrm>
          <a:prstGeom prst="rect">
            <a:avLst/>
          </a:prstGeom>
          <a:solidFill>
            <a:srgbClr val="27436B"/>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2971800"/>
            <a:ext cx="5268673" cy="1981200"/>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solidFill>
                  <a:srgbClr val="F26F3A"/>
                </a:solidFill>
              </a:defRPr>
            </a:lvl1pPr>
            <a:extLst/>
          </a:lstStyle>
          <a:p>
            <a:r>
              <a:rPr kumimoji="0" lang="en-US" dirty="0"/>
              <a:t>Click to edit Master title style</a:t>
            </a:r>
          </a:p>
        </p:txBody>
      </p:sp>
      <p:sp>
        <p:nvSpPr>
          <p:cNvPr id="3" name="Subtitle 2"/>
          <p:cNvSpPr>
            <a:spLocks noGrp="1"/>
          </p:cNvSpPr>
          <p:nvPr>
            <p:ph type="subTitle" idx="1"/>
          </p:nvPr>
        </p:nvSpPr>
        <p:spPr>
          <a:xfrm>
            <a:off x="685800" y="1676400"/>
            <a:ext cx="5268673" cy="1295400"/>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BF43278-5953-4204-BC7C-775817B72F5C}" type="slidenum">
              <a:rPr lang="en-US" altLang="en-US" smtClean="0"/>
              <a:pPr>
                <a:defRPr/>
              </a:pPr>
              <a:t>‹#›</a:t>
            </a:fld>
            <a:endParaRPr lang="en-US" alt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normAutofit/>
          </a:bodyPr>
          <a:lstStyle>
            <a:lvl1pPr>
              <a:defRPr sz="3600"/>
            </a:lvl1pPr>
            <a:extLst/>
          </a:lstStyle>
          <a:p>
            <a:r>
              <a:rPr kumimoji="0" lang="en-US" dirty="0"/>
              <a:t>Click to edit Master title style</a:t>
            </a:r>
          </a:p>
        </p:txBody>
      </p:sp>
      <p:sp>
        <p:nvSpPr>
          <p:cNvPr id="3" name="Content Placeholder 2"/>
          <p:cNvSpPr>
            <a:spLocks noGrp="1"/>
          </p:cNvSpPr>
          <p:nvPr>
            <p:ph idx="1"/>
          </p:nvPr>
        </p:nvSpPr>
        <p:spPr/>
        <p:txBody>
          <a:bodyPr/>
          <a:lstStyle>
            <a:lvl1pPr>
              <a:defRPr sz="2400"/>
            </a:lvl1pPr>
            <a:lvl2pPr>
              <a:defRPr sz="2000"/>
            </a:lvl2pPr>
            <a:lvl3pPr>
              <a:defRPr sz="1800"/>
            </a:lvl3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Slide Number Placeholder 6"/>
          <p:cNvSpPr>
            <a:spLocks noGrp="1"/>
          </p:cNvSpPr>
          <p:nvPr>
            <p:ph type="sldNum" sz="quarter" idx="12"/>
          </p:nvPr>
        </p:nvSpPr>
        <p:spPr>
          <a:xfrm>
            <a:off x="8204396" y="6476999"/>
            <a:ext cx="733864" cy="274320"/>
          </a:xfrm>
        </p:spPr>
        <p:txBody>
          <a:bodyPr/>
          <a:lstStyle/>
          <a:p>
            <a:pPr>
              <a:defRPr/>
            </a:pPr>
            <a:fld id="{98BFDC73-5149-4A90-8262-EBF586AD38C6}" type="slidenum">
              <a:rPr lang="en-US" altLang="en-US" smtClean="0"/>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98BFDC73-5149-4A90-8262-EBF586AD38C6}" type="slidenum">
              <a:rPr lang="en-US" altLang="en-US" smtClean="0"/>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76A8B3B4-A07B-45BA-961D-F6DBD5DA5DCE}" type="slidenum">
              <a:rPr lang="en-US" altLang="en-US" smtClean="0"/>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9C342AEF-04CF-4922-9CED-09CD8A702F83}" type="slidenum">
              <a:rPr lang="en-US" altLang="en-US" smtClean="0"/>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A0C2F47F-AE41-48D5-864A-0983E38D617C}"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A1813A9-28C4-4018-9548-CCBEC1401C1A}" type="slidenum">
              <a:rPr lang="en-US" altLang="en-US" smtClean="0"/>
              <a:pPr>
                <a:defRPr/>
              </a:pPr>
              <a:t>‹#›</a:t>
            </a:fld>
            <a:endParaRPr lang="en-US" alt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E4917D2-94F4-4154-B420-9EC8DDD8D124}" type="slidenum">
              <a:rPr lang="en-US" altLang="en-US" smtClean="0"/>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27436B"/>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dirty="0"/>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lt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lt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3E80552E-CF00-4221-B914-2FDE0268B320}" type="slidenum">
              <a:rPr lang="en-US"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0" r:id="rId6"/>
    <p:sldLayoutId id="2147483711" r:id="rId7"/>
    <p:sldLayoutId id="2147483713" r:id="rId8"/>
  </p:sldLayoutIdLst>
  <p:hf hdr="0" ftr="0" dt="0"/>
  <p:txStyles>
    <p:titleStyle>
      <a:lvl1pPr algn="l" rtl="0" eaLnBrk="1" latinLnBrk="0" hangingPunct="1">
        <a:spcBef>
          <a:spcPct val="0"/>
        </a:spcBef>
        <a:buNone/>
        <a:defRPr kumimoji="0" sz="4500" b="1" kern="1200">
          <a:solidFill>
            <a:schemeClr val="bg1"/>
          </a:solidFill>
          <a:effectLst/>
          <a:latin typeface="+mj-lt"/>
          <a:ea typeface="+mj-ea"/>
          <a:cs typeface="+mj-cs"/>
        </a:defRPr>
      </a:lvl1pPr>
      <a:extLst/>
    </p:titleStyle>
    <p:bodyStyle>
      <a:lvl1pPr marL="438912" indent="-320040" algn="l" rtl="0" eaLnBrk="1" latinLnBrk="0" hangingPunct="1">
        <a:spcBef>
          <a:spcPts val="0"/>
        </a:spcBef>
        <a:buClr>
          <a:schemeClr val="accent4"/>
        </a:buClr>
        <a:buSzPct val="80000"/>
        <a:buFont typeface="Wingdings" pitchFamily="2" charset="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4"/>
        </a:buClr>
        <a:buSzPct val="90000"/>
        <a:buFont typeface="Wingdings" pitchFamily="2" charset="2"/>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4"/>
        </a:buClr>
        <a:buFont typeface="Wingdings" pitchFamily="2" charset="2"/>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Wingdings" pitchFamily="2" charset="2"/>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4"/>
        </a:buClr>
        <a:buFont typeface="Wingdings" pitchFamily="2" charset="2"/>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hitman.syr.edu/"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hitman.syr.edu/"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609600" y="990600"/>
            <a:ext cx="8001000" cy="1295400"/>
          </a:xfrm>
          <a:prstGeom prst="rect">
            <a:avLst/>
          </a:prstGeom>
        </p:spPr>
        <p:txBody>
          <a:bodyPr vert="horz" lIns="118872" tIns="0" rIns="45720" bIns="0" rtlCol="0" anchor="b">
            <a:normAutofit/>
          </a:bodyPr>
          <a:lstStyle>
            <a:lvl1pPr marL="0" indent="0" algn="l" rtl="0" eaLnBrk="1" latinLnBrk="0" hangingPunct="1">
              <a:spcBef>
                <a:spcPts val="0"/>
              </a:spcBef>
              <a:buClr>
                <a:schemeClr val="accent4"/>
              </a:buClr>
              <a:buSzPct val="80000"/>
              <a:buFont typeface="Wingdings" pitchFamily="2" charset="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4"/>
              </a:buClr>
              <a:buSzPct val="90000"/>
              <a:buFont typeface="Wingdings" pitchFamily="2" charset="2"/>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4"/>
              </a:buClr>
              <a:buFont typeface="Wingdings" pitchFamily="2" charset="2"/>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Wingdings" pitchFamily="2" charset="2"/>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4"/>
              </a:buClr>
              <a:buFont typeface="Wingdings" pitchFamily="2" charset="2"/>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algn="ctr" fontAlgn="auto">
              <a:spcAft>
                <a:spcPts val="0"/>
              </a:spcAft>
            </a:pPr>
            <a:r>
              <a:rPr lang="en-US" sz="3200" b="1" dirty="0">
                <a:solidFill>
                  <a:srgbClr val="F26F3A"/>
                </a:solidFill>
              </a:rPr>
              <a:t>The Tax and Economic Impacts of Section 1031  Like-Kind Exchanges in Real Estate </a:t>
            </a:r>
          </a:p>
        </p:txBody>
      </p:sp>
      <p:sp>
        <p:nvSpPr>
          <p:cNvPr id="7" name="Rectangle 3"/>
          <p:cNvSpPr txBox="1">
            <a:spLocks noChangeArrowheads="1"/>
          </p:cNvSpPr>
          <p:nvPr/>
        </p:nvSpPr>
        <p:spPr>
          <a:xfrm>
            <a:off x="457200" y="2895600"/>
            <a:ext cx="8305800" cy="1447800"/>
          </a:xfrm>
          <a:prstGeom prst="rect">
            <a:avLst/>
          </a:prstGeom>
        </p:spPr>
        <p:txBody>
          <a:bodyPr vert="horz" lIns="118872" tIns="0" rIns="45720" bIns="0" rtlCol="0" anchor="b">
            <a:normAutofit/>
          </a:bodyPr>
          <a:lstStyle>
            <a:lvl1pPr marL="0" indent="0" algn="l" rtl="0" eaLnBrk="1" latinLnBrk="0" hangingPunct="1">
              <a:spcBef>
                <a:spcPts val="0"/>
              </a:spcBef>
              <a:buClr>
                <a:schemeClr val="accent4"/>
              </a:buClr>
              <a:buSzPct val="80000"/>
              <a:buFont typeface="Wingdings" pitchFamily="2" charset="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4"/>
              </a:buClr>
              <a:buSzPct val="90000"/>
              <a:buFont typeface="Wingdings" pitchFamily="2" charset="2"/>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4"/>
              </a:buClr>
              <a:buFont typeface="Wingdings" pitchFamily="2" charset="2"/>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Wingdings" pitchFamily="2" charset="2"/>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4"/>
              </a:buClr>
              <a:buFont typeface="Wingdings" pitchFamily="2" charset="2"/>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algn="ctr"/>
            <a:r>
              <a:rPr lang="en-US" sz="2800" dirty="0">
                <a:solidFill>
                  <a:schemeClr val="tx1"/>
                </a:solidFill>
              </a:rPr>
              <a:t>David C. Ling and Milena Petrova</a:t>
            </a:r>
          </a:p>
          <a:p>
            <a:pPr algn="ctr"/>
            <a:r>
              <a:rPr lang="en-US" sz="2400" dirty="0"/>
              <a:t>September 2020</a:t>
            </a:r>
          </a:p>
          <a:p>
            <a:pPr algn="ctr"/>
            <a:r>
              <a:rPr lang="en-US" sz="2400" dirty="0">
                <a:solidFill>
                  <a:schemeClr val="tx1"/>
                </a:solidFill>
              </a:rPr>
              <a:t> </a:t>
            </a:r>
          </a:p>
        </p:txBody>
      </p:sp>
      <p:pic>
        <p:nvPicPr>
          <p:cNvPr id="8" name="Picture 2" descr="Whitman School of Management at Syracuse University">
            <a:hlinkClick r:id="rId2"/>
          </p:cNvPr>
          <p:cNvPicPr>
            <a:picLocks noChangeAspect="1" noChangeArrowheads="1"/>
          </p:cNvPicPr>
          <p:nvPr/>
        </p:nvPicPr>
        <p:blipFill>
          <a:blip r:embed="rId3"/>
          <a:srcRect/>
          <a:stretch>
            <a:fillRect/>
          </a:stretch>
        </p:blipFill>
        <p:spPr bwMode="auto">
          <a:xfrm>
            <a:off x="5334000" y="5257800"/>
            <a:ext cx="2438400" cy="1490980"/>
          </a:xfrm>
          <a:prstGeom prst="rect">
            <a:avLst/>
          </a:prstGeom>
          <a:noFill/>
          <a:ln w="9525">
            <a:noFill/>
            <a:miter lim="800000"/>
            <a:headEnd/>
            <a:tailEnd/>
          </a:ln>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5689759"/>
            <a:ext cx="278447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1</a:t>
            </a:fld>
            <a:endParaRPr lang="en-US" altLang="en-US"/>
          </a:p>
        </p:txBody>
      </p:sp>
    </p:spTree>
    <p:extLst>
      <p:ext uri="{BB962C8B-B14F-4D97-AF65-F5344CB8AC3E}">
        <p14:creationId xmlns:p14="http://schemas.microsoft.com/office/powerpoint/2010/main" val="4001935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877B-D5FD-4424-BB4C-A2573374A2CB}"/>
              </a:ext>
            </a:extLst>
          </p:cNvPr>
          <p:cNvSpPr>
            <a:spLocks noGrp="1"/>
          </p:cNvSpPr>
          <p:nvPr>
            <p:ph type="title"/>
          </p:nvPr>
        </p:nvSpPr>
        <p:spPr/>
        <p:txBody>
          <a:bodyPr>
            <a:normAutofit/>
          </a:bodyPr>
          <a:lstStyle/>
          <a:p>
            <a:pPr algn="ctr"/>
            <a:r>
              <a:rPr lang="en-US" sz="3200" dirty="0"/>
              <a:t>Distribution of Exchanges by Property Type based on Costar</a:t>
            </a:r>
          </a:p>
        </p:txBody>
      </p:sp>
      <p:sp>
        <p:nvSpPr>
          <p:cNvPr id="4" name="Slide Number Placeholder 3">
            <a:extLst>
              <a:ext uri="{FF2B5EF4-FFF2-40B4-BE49-F238E27FC236}">
                <a16:creationId xmlns:a16="http://schemas.microsoft.com/office/drawing/2014/main" id="{50BABDA0-DF16-4C24-A570-A1E6E9E70ACB}"/>
              </a:ext>
            </a:extLst>
          </p:cNvPr>
          <p:cNvSpPr>
            <a:spLocks noGrp="1"/>
          </p:cNvSpPr>
          <p:nvPr>
            <p:ph type="sldNum" sz="quarter" idx="12"/>
          </p:nvPr>
        </p:nvSpPr>
        <p:spPr/>
        <p:txBody>
          <a:bodyPr/>
          <a:lstStyle/>
          <a:p>
            <a:pPr>
              <a:defRPr/>
            </a:pPr>
            <a:fld id="{98BFDC73-5149-4A90-8262-EBF586AD38C6}" type="slidenum">
              <a:rPr lang="en-US" altLang="en-US" smtClean="0"/>
              <a:pPr>
                <a:defRPr/>
              </a:pPr>
              <a:t>10</a:t>
            </a:fld>
            <a:endParaRPr lang="en-US" altLang="en-US"/>
          </a:p>
        </p:txBody>
      </p:sp>
      <p:graphicFrame>
        <p:nvGraphicFramePr>
          <p:cNvPr id="7" name="Chart 6">
            <a:extLst>
              <a:ext uri="{FF2B5EF4-FFF2-40B4-BE49-F238E27FC236}">
                <a16:creationId xmlns:a16="http://schemas.microsoft.com/office/drawing/2014/main" id="{CCFB66DD-FF64-4205-9EFF-245356C61575}"/>
              </a:ext>
            </a:extLst>
          </p:cNvPr>
          <p:cNvGraphicFramePr>
            <a:graphicFrameLocks/>
          </p:cNvGraphicFramePr>
          <p:nvPr>
            <p:extLst>
              <p:ext uri="{D42A27DB-BD31-4B8C-83A1-F6EECF244321}">
                <p14:modId xmlns:p14="http://schemas.microsoft.com/office/powerpoint/2010/main" val="1360200991"/>
              </p:ext>
            </p:extLst>
          </p:nvPr>
        </p:nvGraphicFramePr>
        <p:xfrm>
          <a:off x="0" y="2133599"/>
          <a:ext cx="4633385" cy="33549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7310EAF3-33FA-4D80-A6A3-B90235658F39}"/>
              </a:ext>
            </a:extLst>
          </p:cNvPr>
          <p:cNvGraphicFramePr>
            <a:graphicFrameLocks/>
          </p:cNvGraphicFramePr>
          <p:nvPr>
            <p:extLst>
              <p:ext uri="{D42A27DB-BD31-4B8C-83A1-F6EECF244321}">
                <p14:modId xmlns:p14="http://schemas.microsoft.com/office/powerpoint/2010/main" val="2568648708"/>
              </p:ext>
            </p:extLst>
          </p:nvPr>
        </p:nvGraphicFramePr>
        <p:xfrm>
          <a:off x="4205815" y="2133600"/>
          <a:ext cx="4938185" cy="33549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35725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4919-460C-4AE9-8511-A0AF90853561}"/>
              </a:ext>
            </a:extLst>
          </p:cNvPr>
          <p:cNvSpPr>
            <a:spLocks noGrp="1"/>
          </p:cNvSpPr>
          <p:nvPr>
            <p:ph type="title"/>
          </p:nvPr>
        </p:nvSpPr>
        <p:spPr/>
        <p:txBody>
          <a:bodyPr>
            <a:normAutofit/>
          </a:bodyPr>
          <a:lstStyle/>
          <a:p>
            <a:pPr algn="ctr"/>
            <a:r>
              <a:rPr lang="en-US" sz="3200" dirty="0"/>
              <a:t>Top 20 Exchange Markets    </a:t>
            </a:r>
            <a:br>
              <a:rPr lang="en-US" sz="3200" dirty="0"/>
            </a:br>
            <a:r>
              <a:rPr lang="en-US" sz="3200" dirty="0"/>
              <a:t>(based on Costar)</a:t>
            </a:r>
          </a:p>
        </p:txBody>
      </p:sp>
      <p:sp>
        <p:nvSpPr>
          <p:cNvPr id="4" name="Slide Number Placeholder 3">
            <a:extLst>
              <a:ext uri="{FF2B5EF4-FFF2-40B4-BE49-F238E27FC236}">
                <a16:creationId xmlns:a16="http://schemas.microsoft.com/office/drawing/2014/main" id="{D5DFD7A3-B43A-46E6-B223-4E2E38796A91}"/>
              </a:ext>
            </a:extLst>
          </p:cNvPr>
          <p:cNvSpPr>
            <a:spLocks noGrp="1"/>
          </p:cNvSpPr>
          <p:nvPr>
            <p:ph type="sldNum" sz="quarter" idx="12"/>
          </p:nvPr>
        </p:nvSpPr>
        <p:spPr/>
        <p:txBody>
          <a:bodyPr/>
          <a:lstStyle/>
          <a:p>
            <a:pPr>
              <a:defRPr/>
            </a:pPr>
            <a:fld id="{98BFDC73-5149-4A90-8262-EBF586AD38C6}" type="slidenum">
              <a:rPr lang="en-US" altLang="en-US" smtClean="0"/>
              <a:pPr>
                <a:defRPr/>
              </a:pPr>
              <a:t>11</a:t>
            </a:fld>
            <a:endParaRPr lang="en-US" altLang="en-US"/>
          </a:p>
        </p:txBody>
      </p:sp>
      <p:graphicFrame>
        <p:nvGraphicFramePr>
          <p:cNvPr id="7" name="Table 6">
            <a:extLst>
              <a:ext uri="{FF2B5EF4-FFF2-40B4-BE49-F238E27FC236}">
                <a16:creationId xmlns:a16="http://schemas.microsoft.com/office/drawing/2014/main" id="{1359F385-5F70-4763-8C99-B83F4B3F31C5}"/>
              </a:ext>
            </a:extLst>
          </p:cNvPr>
          <p:cNvGraphicFramePr>
            <a:graphicFrameLocks noGrp="1"/>
          </p:cNvGraphicFramePr>
          <p:nvPr>
            <p:extLst>
              <p:ext uri="{D42A27DB-BD31-4B8C-83A1-F6EECF244321}">
                <p14:modId xmlns:p14="http://schemas.microsoft.com/office/powerpoint/2010/main" val="1709387331"/>
              </p:ext>
            </p:extLst>
          </p:nvPr>
        </p:nvGraphicFramePr>
        <p:xfrm>
          <a:off x="2438400" y="1837880"/>
          <a:ext cx="4343401" cy="4791526"/>
        </p:xfrm>
        <a:graphic>
          <a:graphicData uri="http://schemas.openxmlformats.org/drawingml/2006/table">
            <a:tbl>
              <a:tblPr>
                <a:tableStyleId>{93296810-A885-4BE3-A3E7-6D5BEEA58F35}</a:tableStyleId>
              </a:tblPr>
              <a:tblGrid>
                <a:gridCol w="2186082">
                  <a:extLst>
                    <a:ext uri="{9D8B030D-6E8A-4147-A177-3AD203B41FA5}">
                      <a16:colId xmlns:a16="http://schemas.microsoft.com/office/drawing/2014/main" val="1111237561"/>
                    </a:ext>
                  </a:extLst>
                </a:gridCol>
                <a:gridCol w="158204">
                  <a:extLst>
                    <a:ext uri="{9D8B030D-6E8A-4147-A177-3AD203B41FA5}">
                      <a16:colId xmlns:a16="http://schemas.microsoft.com/office/drawing/2014/main" val="2880911202"/>
                    </a:ext>
                  </a:extLst>
                </a:gridCol>
                <a:gridCol w="934838">
                  <a:extLst>
                    <a:ext uri="{9D8B030D-6E8A-4147-A177-3AD203B41FA5}">
                      <a16:colId xmlns:a16="http://schemas.microsoft.com/office/drawing/2014/main" val="82865091"/>
                    </a:ext>
                  </a:extLst>
                </a:gridCol>
                <a:gridCol w="1064277">
                  <a:extLst>
                    <a:ext uri="{9D8B030D-6E8A-4147-A177-3AD203B41FA5}">
                      <a16:colId xmlns:a16="http://schemas.microsoft.com/office/drawing/2014/main" val="2829070415"/>
                    </a:ext>
                  </a:extLst>
                </a:gridCol>
              </a:tblGrid>
              <a:tr h="691686">
                <a:tc>
                  <a:txBody>
                    <a:bodyPr/>
                    <a:lstStyle/>
                    <a:p>
                      <a:pPr algn="l" fontAlgn="b"/>
                      <a:r>
                        <a:rPr lang="en-US" sz="1050" u="none" strike="noStrike" dirty="0">
                          <a:effectLst/>
                          <a:latin typeface="Book Antiqua" panose="02040602050305030304" pitchFamily="18" charset="0"/>
                        </a:rPr>
                        <a:t>CBSA</a:t>
                      </a:r>
                      <a:endParaRPr lang="en-US" sz="105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l" fontAlgn="b"/>
                      <a:r>
                        <a:rPr lang="en-US" sz="1200" u="none" strike="noStrike">
                          <a:effectLst/>
                          <a:latin typeface="Book Antiqua" panose="02040602050305030304" pitchFamily="18" charset="0"/>
                        </a:rPr>
                        <a:t> </a:t>
                      </a:r>
                      <a:endParaRPr lang="en-US" sz="12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200" u="none" strike="noStrike" dirty="0">
                          <a:effectLst/>
                          <a:latin typeface="Book Antiqua" panose="02040602050305030304" pitchFamily="18" charset="0"/>
                        </a:rPr>
                        <a:t>% of all exchanges</a:t>
                      </a:r>
                      <a:endParaRPr lang="en-US" sz="120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200" u="none" strike="noStrike" dirty="0">
                          <a:effectLst/>
                          <a:latin typeface="Book Antiqua" panose="02040602050305030304" pitchFamily="18" charset="0"/>
                        </a:rPr>
                        <a:t>% of total $ volume of exchanges</a:t>
                      </a:r>
                      <a:endParaRPr lang="en-US" sz="1200" b="0" i="0" u="none" strike="noStrike" dirty="0">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99985193"/>
                  </a:ext>
                </a:extLst>
              </a:tr>
              <a:tr h="204992">
                <a:tc>
                  <a:txBody>
                    <a:bodyPr/>
                    <a:lstStyle/>
                    <a:p>
                      <a:pPr algn="l" fontAlgn="b"/>
                      <a:r>
                        <a:rPr lang="en-US" sz="1100" u="none" strike="noStrike">
                          <a:effectLst/>
                          <a:latin typeface="Book Antiqua" panose="02040602050305030304" pitchFamily="18" charset="0"/>
                        </a:rPr>
                        <a:t>Los Angeles</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12.8%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15.4%</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828840438"/>
                  </a:ext>
                </a:extLst>
              </a:tr>
              <a:tr h="204992">
                <a:tc>
                  <a:txBody>
                    <a:bodyPr/>
                    <a:lstStyle/>
                    <a:p>
                      <a:pPr algn="l" fontAlgn="b"/>
                      <a:r>
                        <a:rPr lang="en-US" sz="1100" u="none" strike="noStrike">
                          <a:effectLst/>
                          <a:latin typeface="Book Antiqua" panose="02040602050305030304" pitchFamily="18" charset="0"/>
                        </a:rPr>
                        <a:t>New York City</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0.8%</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806553648"/>
                  </a:ext>
                </a:extLst>
              </a:tr>
              <a:tr h="204992">
                <a:tc>
                  <a:txBody>
                    <a:bodyPr/>
                    <a:lstStyle/>
                    <a:p>
                      <a:pPr algn="l" fontAlgn="b"/>
                      <a:r>
                        <a:rPr lang="en-US" sz="1100" u="none" strike="noStrike">
                          <a:effectLst/>
                          <a:latin typeface="Book Antiqua" panose="02040602050305030304" pitchFamily="18" charset="0"/>
                        </a:rPr>
                        <a:t>Denver</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3.4%</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978136817"/>
                  </a:ext>
                </a:extLst>
              </a:tr>
              <a:tr h="204992">
                <a:tc>
                  <a:txBody>
                    <a:bodyPr/>
                    <a:lstStyle/>
                    <a:p>
                      <a:pPr algn="l" fontAlgn="b"/>
                      <a:r>
                        <a:rPr lang="en-US" sz="1100" u="none" strike="noStrike">
                          <a:effectLst/>
                          <a:latin typeface="Book Antiqua" panose="02040602050305030304" pitchFamily="18" charset="0"/>
                        </a:rPr>
                        <a:t>Seattle/Puget Sound</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3.4%</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310119352"/>
                  </a:ext>
                </a:extLst>
              </a:tr>
              <a:tr h="204992">
                <a:tc>
                  <a:txBody>
                    <a:bodyPr/>
                    <a:lstStyle/>
                    <a:p>
                      <a:pPr algn="l" fontAlgn="b"/>
                      <a:r>
                        <a:rPr lang="en-US" sz="1100" u="none" strike="noStrike" dirty="0">
                          <a:effectLst/>
                          <a:latin typeface="Book Antiqua" panose="02040602050305030304" pitchFamily="18" charset="0"/>
                        </a:rPr>
                        <a:t>San Diego</a:t>
                      </a:r>
                      <a:endParaRPr lang="en-US" sz="110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4.0%</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4087882201"/>
                  </a:ext>
                </a:extLst>
              </a:tr>
              <a:tr h="204992">
                <a:tc>
                  <a:txBody>
                    <a:bodyPr/>
                    <a:lstStyle/>
                    <a:p>
                      <a:pPr algn="l" fontAlgn="b"/>
                      <a:r>
                        <a:rPr lang="en-US" sz="1100" u="none" strike="noStrike" dirty="0">
                          <a:effectLst/>
                          <a:latin typeface="Book Antiqua" panose="02040602050305030304" pitchFamily="18" charset="0"/>
                        </a:rPr>
                        <a:t>San Francisco</a:t>
                      </a:r>
                      <a:endParaRPr lang="en-US" sz="110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275584518"/>
                  </a:ext>
                </a:extLst>
              </a:tr>
              <a:tr h="204992">
                <a:tc>
                  <a:txBody>
                    <a:bodyPr/>
                    <a:lstStyle/>
                    <a:p>
                      <a:pPr algn="l" fontAlgn="b"/>
                      <a:r>
                        <a:rPr lang="en-US" sz="1100" u="none" strike="noStrike">
                          <a:effectLst/>
                          <a:latin typeface="Book Antiqua" panose="02040602050305030304" pitchFamily="18" charset="0"/>
                        </a:rPr>
                        <a:t>Phoenix</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3.8%</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056411487"/>
                  </a:ext>
                </a:extLst>
              </a:tr>
              <a:tr h="204992">
                <a:tc>
                  <a:txBody>
                    <a:bodyPr/>
                    <a:lstStyle/>
                    <a:p>
                      <a:pPr algn="l" fontAlgn="b"/>
                      <a:r>
                        <a:rPr lang="en-US" sz="1100" u="none" strike="noStrike">
                          <a:effectLst/>
                          <a:latin typeface="Book Antiqua" panose="02040602050305030304" pitchFamily="18" charset="0"/>
                        </a:rPr>
                        <a:t>Washington, DC</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3.3%</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1.0%</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165303320"/>
                  </a:ext>
                </a:extLst>
              </a:tr>
              <a:tr h="204992">
                <a:tc>
                  <a:txBody>
                    <a:bodyPr/>
                    <a:lstStyle/>
                    <a:p>
                      <a:pPr algn="l" fontAlgn="b"/>
                      <a:r>
                        <a:rPr lang="en-US" sz="1100" u="none" strike="noStrike">
                          <a:effectLst/>
                          <a:latin typeface="Book Antiqua" panose="02040602050305030304" pitchFamily="18" charset="0"/>
                        </a:rPr>
                        <a:t>Orange County (California)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3.2%</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3.4%</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808392233"/>
                  </a:ext>
                </a:extLst>
              </a:tr>
              <a:tr h="204992">
                <a:tc>
                  <a:txBody>
                    <a:bodyPr/>
                    <a:lstStyle/>
                    <a:p>
                      <a:pPr algn="l" fontAlgn="b"/>
                      <a:r>
                        <a:rPr lang="en-US" sz="1100" u="none" strike="noStrike">
                          <a:effectLst/>
                          <a:latin typeface="Book Antiqua" panose="02040602050305030304" pitchFamily="18" charset="0"/>
                        </a:rPr>
                        <a:t>Portland</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4.0%</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048248776"/>
                  </a:ext>
                </a:extLst>
              </a:tr>
              <a:tr h="204992">
                <a:tc>
                  <a:txBody>
                    <a:bodyPr/>
                    <a:lstStyle/>
                    <a:p>
                      <a:pPr algn="l" fontAlgn="b"/>
                      <a:r>
                        <a:rPr lang="en-US" sz="1100" u="none" strike="noStrike">
                          <a:effectLst/>
                          <a:latin typeface="Book Antiqua" panose="02040602050305030304" pitchFamily="18" charset="0"/>
                        </a:rPr>
                        <a:t>Inland Empire (California)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3.6%</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790152537"/>
                  </a:ext>
                </a:extLst>
              </a:tr>
              <a:tr h="204992">
                <a:tc>
                  <a:txBody>
                    <a:bodyPr/>
                    <a:lstStyle/>
                    <a:p>
                      <a:pPr algn="l" fontAlgn="b"/>
                      <a:r>
                        <a:rPr lang="en-US" sz="1100" u="none" strike="noStrike">
                          <a:effectLst/>
                          <a:latin typeface="Book Antiqua" panose="02040602050305030304" pitchFamily="18" charset="0"/>
                        </a:rPr>
                        <a:t>East Bay/Oakland</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2.2%</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938191161"/>
                  </a:ext>
                </a:extLst>
              </a:tr>
              <a:tr h="204992">
                <a:tc>
                  <a:txBody>
                    <a:bodyPr/>
                    <a:lstStyle/>
                    <a:p>
                      <a:pPr algn="l" fontAlgn="b"/>
                      <a:r>
                        <a:rPr lang="en-US" sz="1100" u="none" strike="noStrike">
                          <a:effectLst/>
                          <a:latin typeface="Book Antiqua" panose="02040602050305030304" pitchFamily="18" charset="0"/>
                        </a:rPr>
                        <a:t>South Bay/San Jose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2.2%</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1.6%</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654536948"/>
                  </a:ext>
                </a:extLst>
              </a:tr>
              <a:tr h="204992">
                <a:tc>
                  <a:txBody>
                    <a:bodyPr/>
                    <a:lstStyle/>
                    <a:p>
                      <a:pPr algn="l" fontAlgn="b"/>
                      <a:r>
                        <a:rPr lang="en-US" sz="1100" u="none" strike="noStrike">
                          <a:effectLst/>
                          <a:latin typeface="Book Antiqua" panose="02040602050305030304" pitchFamily="18" charset="0"/>
                        </a:rPr>
                        <a:t>Minneapolis/St Paul</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2.3%</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766629564"/>
                  </a:ext>
                </a:extLst>
              </a:tr>
              <a:tr h="204992">
                <a:tc>
                  <a:txBody>
                    <a:bodyPr/>
                    <a:lstStyle/>
                    <a:p>
                      <a:pPr algn="l" fontAlgn="b"/>
                      <a:r>
                        <a:rPr lang="en-US" sz="1100" u="none" strike="noStrike">
                          <a:effectLst/>
                          <a:latin typeface="Book Antiqua" panose="02040602050305030304" pitchFamily="18" charset="0"/>
                        </a:rPr>
                        <a:t>Northern New Jersey</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1.2%</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578745381"/>
                  </a:ext>
                </a:extLst>
              </a:tr>
              <a:tr h="204992">
                <a:tc>
                  <a:txBody>
                    <a:bodyPr/>
                    <a:lstStyle/>
                    <a:p>
                      <a:pPr algn="l" fontAlgn="b"/>
                      <a:r>
                        <a:rPr lang="en-US" sz="1100" u="none" strike="noStrike">
                          <a:effectLst/>
                          <a:latin typeface="Book Antiqua" panose="02040602050305030304" pitchFamily="18" charset="0"/>
                        </a:rPr>
                        <a:t>Long Island (New York)</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1.4%</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958317067"/>
                  </a:ext>
                </a:extLst>
              </a:tr>
              <a:tr h="204992">
                <a:tc>
                  <a:txBody>
                    <a:bodyPr/>
                    <a:lstStyle/>
                    <a:p>
                      <a:pPr algn="l" fontAlgn="b"/>
                      <a:r>
                        <a:rPr lang="en-US" sz="1100" u="none" strike="noStrike">
                          <a:effectLst/>
                          <a:latin typeface="Book Antiqua" panose="02040602050305030304" pitchFamily="18" charset="0"/>
                        </a:rPr>
                        <a:t>Chicago</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1.6%</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4141697870"/>
                  </a:ext>
                </a:extLst>
              </a:tr>
              <a:tr h="204992">
                <a:tc>
                  <a:txBody>
                    <a:bodyPr/>
                    <a:lstStyle/>
                    <a:p>
                      <a:pPr algn="l" fontAlgn="b"/>
                      <a:r>
                        <a:rPr lang="en-US" sz="1100" u="none" strike="noStrike">
                          <a:effectLst/>
                          <a:latin typeface="Book Antiqua" panose="02040602050305030304" pitchFamily="18" charset="0"/>
                        </a:rPr>
                        <a:t>South Florida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1.5%</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323235773"/>
                  </a:ext>
                </a:extLst>
              </a:tr>
              <a:tr h="204992">
                <a:tc>
                  <a:txBody>
                    <a:bodyPr/>
                    <a:lstStyle/>
                    <a:p>
                      <a:pPr algn="l" fontAlgn="b"/>
                      <a:r>
                        <a:rPr lang="en-US" sz="1100" u="none" strike="noStrike">
                          <a:effectLst/>
                          <a:latin typeface="Book Antiqua" panose="02040602050305030304" pitchFamily="18" charset="0"/>
                        </a:rPr>
                        <a:t>Dallas/Ft Worth</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1.0%</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850222680"/>
                  </a:ext>
                </a:extLst>
              </a:tr>
              <a:tr h="204992">
                <a:tc>
                  <a:txBody>
                    <a:bodyPr/>
                    <a:lstStyle/>
                    <a:p>
                      <a:pPr algn="l" fontAlgn="b"/>
                      <a:r>
                        <a:rPr lang="en-US" sz="1100" u="none" strike="noStrike">
                          <a:effectLst/>
                          <a:latin typeface="Book Antiqua" panose="02040602050305030304" pitchFamily="18" charset="0"/>
                        </a:rPr>
                        <a:t>Las Vegas</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l" fontAlgn="b"/>
                      <a:r>
                        <a:rPr lang="en-US" sz="1100" u="none" strike="noStrike">
                          <a:effectLst/>
                          <a:latin typeface="Book Antiqua" panose="02040602050305030304" pitchFamily="18" charset="0"/>
                        </a:rPr>
                        <a:t> </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dirty="0">
                          <a:effectLst/>
                          <a:latin typeface="Book Antiqua" panose="02040602050305030304" pitchFamily="18" charset="0"/>
                        </a:rPr>
                        <a:t>1.4%</a:t>
                      </a:r>
                      <a:endParaRPr lang="en-US" sz="1100" b="0" i="0" u="none" strike="noStrike" dirty="0">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944444319"/>
                  </a:ext>
                </a:extLst>
              </a:tr>
            </a:tbl>
          </a:graphicData>
        </a:graphic>
      </p:graphicFrame>
    </p:spTree>
    <p:extLst>
      <p:ext uri="{BB962C8B-B14F-4D97-AF65-F5344CB8AC3E}">
        <p14:creationId xmlns:p14="http://schemas.microsoft.com/office/powerpoint/2010/main" val="2420730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8872"/>
            <a:ext cx="8534400" cy="1252728"/>
          </a:xfrm>
        </p:spPr>
        <p:txBody>
          <a:bodyPr>
            <a:normAutofit/>
          </a:bodyPr>
          <a:lstStyle/>
          <a:p>
            <a:pPr algn="ctr"/>
            <a:r>
              <a:rPr lang="en-US" sz="3200" dirty="0"/>
              <a:t>Percent of Exchanges by State: </a:t>
            </a:r>
            <a:br>
              <a:rPr lang="en-US" sz="3200" dirty="0"/>
            </a:br>
            <a:r>
              <a:rPr lang="en-US" sz="3200" dirty="0"/>
              <a:t>2010-2020</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12</a:t>
            </a:fld>
            <a:endParaRPr lang="en-US" altLang="en-US"/>
          </a:p>
        </p:txBody>
      </p:sp>
      <p:graphicFrame>
        <p:nvGraphicFramePr>
          <p:cNvPr id="3" name="Table 2">
            <a:extLst>
              <a:ext uri="{FF2B5EF4-FFF2-40B4-BE49-F238E27FC236}">
                <a16:creationId xmlns:a16="http://schemas.microsoft.com/office/drawing/2014/main" id="{18055ED2-3487-4D82-BA03-EF0FA6B6E4EA}"/>
              </a:ext>
            </a:extLst>
          </p:cNvPr>
          <p:cNvGraphicFramePr>
            <a:graphicFrameLocks noGrp="1"/>
          </p:cNvGraphicFramePr>
          <p:nvPr>
            <p:extLst>
              <p:ext uri="{D42A27DB-BD31-4B8C-83A1-F6EECF244321}">
                <p14:modId xmlns:p14="http://schemas.microsoft.com/office/powerpoint/2010/main" val="4245233178"/>
              </p:ext>
            </p:extLst>
          </p:nvPr>
        </p:nvGraphicFramePr>
        <p:xfrm>
          <a:off x="1782065" y="1714504"/>
          <a:ext cx="5486401" cy="4343391"/>
        </p:xfrm>
        <a:graphic>
          <a:graphicData uri="http://schemas.openxmlformats.org/drawingml/2006/table">
            <a:tbl>
              <a:tblPr>
                <a:tableStyleId>{073A0DAA-6AF3-43AB-8588-CEC1D06C72B9}</a:tableStyleId>
              </a:tblPr>
              <a:tblGrid>
                <a:gridCol w="1923627">
                  <a:extLst>
                    <a:ext uri="{9D8B030D-6E8A-4147-A177-3AD203B41FA5}">
                      <a16:colId xmlns:a16="http://schemas.microsoft.com/office/drawing/2014/main" val="3349581233"/>
                    </a:ext>
                  </a:extLst>
                </a:gridCol>
                <a:gridCol w="907627">
                  <a:extLst>
                    <a:ext uri="{9D8B030D-6E8A-4147-A177-3AD203B41FA5}">
                      <a16:colId xmlns:a16="http://schemas.microsoft.com/office/drawing/2014/main" val="3101068836"/>
                    </a:ext>
                  </a:extLst>
                </a:gridCol>
                <a:gridCol w="880534">
                  <a:extLst>
                    <a:ext uri="{9D8B030D-6E8A-4147-A177-3AD203B41FA5}">
                      <a16:colId xmlns:a16="http://schemas.microsoft.com/office/drawing/2014/main" val="1789852629"/>
                    </a:ext>
                  </a:extLst>
                </a:gridCol>
                <a:gridCol w="853440">
                  <a:extLst>
                    <a:ext uri="{9D8B030D-6E8A-4147-A177-3AD203B41FA5}">
                      <a16:colId xmlns:a16="http://schemas.microsoft.com/office/drawing/2014/main" val="3646457863"/>
                    </a:ext>
                  </a:extLst>
                </a:gridCol>
                <a:gridCol w="921173">
                  <a:extLst>
                    <a:ext uri="{9D8B030D-6E8A-4147-A177-3AD203B41FA5}">
                      <a16:colId xmlns:a16="http://schemas.microsoft.com/office/drawing/2014/main" val="2952476369"/>
                    </a:ext>
                  </a:extLst>
                </a:gridCol>
              </a:tblGrid>
              <a:tr h="192339">
                <a:tc>
                  <a:txBody>
                    <a:bodyPr/>
                    <a:lstStyle/>
                    <a:p>
                      <a:pPr algn="l" fontAlgn="b"/>
                      <a:r>
                        <a:rPr lang="en-US" sz="1100" u="none" strike="noStrike" dirty="0">
                          <a:effectLst/>
                          <a:latin typeface="Book Antiqua" panose="02040602050305030304" pitchFamily="18" charset="0"/>
                        </a:rPr>
                        <a:t> </a:t>
                      </a:r>
                      <a:endParaRPr lang="en-US" sz="1100" b="1" i="0" u="none" strike="noStrike" dirty="0">
                        <a:solidFill>
                          <a:srgbClr val="000000"/>
                        </a:solidFill>
                        <a:effectLst/>
                        <a:latin typeface="Book Antiqua" panose="02040602050305030304" pitchFamily="18" charset="0"/>
                      </a:endParaRPr>
                    </a:p>
                  </a:txBody>
                  <a:tcPr marL="4233" marR="4233" marT="4233" marB="0" anchor="b"/>
                </a:tc>
                <a:tc gridSpan="4">
                  <a:txBody>
                    <a:bodyPr/>
                    <a:lstStyle/>
                    <a:p>
                      <a:pPr algn="ctr" fontAlgn="b"/>
                      <a:r>
                        <a:rPr lang="en-US" sz="1100" u="none" strike="noStrike">
                          <a:effectLst/>
                          <a:latin typeface="Book Antiqua" panose="02040602050305030304" pitchFamily="18" charset="0"/>
                        </a:rPr>
                        <a:t>Based on:</a:t>
                      </a:r>
                      <a:endParaRPr lang="en-US" sz="1100" b="0" i="0" u="none" strike="noStrike">
                        <a:solidFill>
                          <a:srgbClr val="000000"/>
                        </a:solidFill>
                        <a:effectLst/>
                        <a:latin typeface="Book Antiqua" panose="02040602050305030304" pitchFamily="18" charset="0"/>
                      </a:endParaRPr>
                    </a:p>
                  </a:txBody>
                  <a:tcPr marL="4233" marR="4233" marT="4233"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65947729"/>
                  </a:ext>
                </a:extLst>
              </a:tr>
              <a:tr h="193680">
                <a:tc>
                  <a:txBody>
                    <a:bodyPr/>
                    <a:lstStyle/>
                    <a:p>
                      <a:pPr algn="l" fontAlgn="b"/>
                      <a:r>
                        <a:rPr lang="en-US" sz="1100" u="none" strike="noStrike" dirty="0">
                          <a:effectLst/>
                          <a:latin typeface="Book Antiqua" panose="02040602050305030304" pitchFamily="18" charset="0"/>
                        </a:rPr>
                        <a:t> </a:t>
                      </a:r>
                      <a:endParaRPr lang="en-US" sz="1100" b="0" i="0" u="none" strike="noStrike" dirty="0">
                        <a:solidFill>
                          <a:srgbClr val="000000"/>
                        </a:solidFill>
                        <a:effectLst/>
                        <a:latin typeface="Book Antiqua" panose="02040602050305030304" pitchFamily="18" charset="0"/>
                      </a:endParaRPr>
                    </a:p>
                  </a:txBody>
                  <a:tcPr marL="4233" marR="4233" marT="4233" marB="0" anchor="b"/>
                </a:tc>
                <a:tc gridSpan="2">
                  <a:txBody>
                    <a:bodyPr/>
                    <a:lstStyle/>
                    <a:p>
                      <a:pPr algn="ctr" fontAlgn="b"/>
                      <a:r>
                        <a:rPr lang="en-US" sz="1100" u="none" strike="noStrike">
                          <a:effectLst/>
                          <a:latin typeface="Book Antiqua" panose="02040602050305030304" pitchFamily="18" charset="0"/>
                        </a:rPr>
                        <a:t>Number of sales</a:t>
                      </a:r>
                      <a:endParaRPr lang="en-US" sz="1100" b="0" i="0" u="none" strike="noStrike">
                        <a:solidFill>
                          <a:srgbClr val="000000"/>
                        </a:solidFill>
                        <a:effectLst/>
                        <a:latin typeface="Book Antiqua" panose="02040602050305030304" pitchFamily="18" charset="0"/>
                      </a:endParaRPr>
                    </a:p>
                  </a:txBody>
                  <a:tcPr marL="4233" marR="4233" marT="4233" marB="0" anchor="b"/>
                </a:tc>
                <a:tc hMerge="1">
                  <a:txBody>
                    <a:bodyPr/>
                    <a:lstStyle/>
                    <a:p>
                      <a:endParaRPr lang="en-US"/>
                    </a:p>
                  </a:txBody>
                  <a:tcPr/>
                </a:tc>
                <a:tc gridSpan="2">
                  <a:txBody>
                    <a:bodyPr/>
                    <a:lstStyle/>
                    <a:p>
                      <a:pPr algn="ctr" fontAlgn="b"/>
                      <a:r>
                        <a:rPr lang="en-US" sz="1100" u="none" strike="noStrike">
                          <a:effectLst/>
                          <a:latin typeface="Book Antiqua" panose="02040602050305030304" pitchFamily="18" charset="0"/>
                        </a:rPr>
                        <a:t>$ Transaction volume</a:t>
                      </a:r>
                      <a:endParaRPr lang="en-US" sz="1100" b="0" i="0" u="none" strike="noStrike">
                        <a:solidFill>
                          <a:srgbClr val="000000"/>
                        </a:solidFill>
                        <a:effectLst/>
                        <a:latin typeface="Book Antiqua" panose="02040602050305030304" pitchFamily="18" charset="0"/>
                      </a:endParaRPr>
                    </a:p>
                  </a:txBody>
                  <a:tcPr marL="4233" marR="4233" marT="4233" marB="0" anchor="b"/>
                </a:tc>
                <a:tc hMerge="1">
                  <a:txBody>
                    <a:bodyPr/>
                    <a:lstStyle/>
                    <a:p>
                      <a:endParaRPr lang="en-US"/>
                    </a:p>
                  </a:txBody>
                  <a:tcPr/>
                </a:tc>
                <a:extLst>
                  <a:ext uri="{0D108BD9-81ED-4DB2-BD59-A6C34878D82A}">
                    <a16:rowId xmlns:a16="http://schemas.microsoft.com/office/drawing/2014/main" val="2360461657"/>
                  </a:ext>
                </a:extLst>
              </a:tr>
              <a:tr h="193680">
                <a:tc>
                  <a:txBody>
                    <a:bodyPr/>
                    <a:lstStyle/>
                    <a:p>
                      <a:pPr algn="l" fontAlgn="b"/>
                      <a:r>
                        <a:rPr lang="en-US" sz="1100" u="none" strike="noStrike">
                          <a:effectLst/>
                          <a:latin typeface="Book Antiqua" panose="02040602050305030304" pitchFamily="18" charset="0"/>
                        </a:rPr>
                        <a:t>State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Percentage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Cumulative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Percentage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Cumulative</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753870509"/>
                  </a:ext>
                </a:extLst>
              </a:tr>
              <a:tr h="209094">
                <a:tc>
                  <a:txBody>
                    <a:bodyPr/>
                    <a:lstStyle/>
                    <a:p>
                      <a:pPr algn="l" fontAlgn="b"/>
                      <a:r>
                        <a:rPr lang="en-US" sz="1100" u="none" strike="noStrike">
                          <a:effectLst/>
                          <a:latin typeface="Book Antiqua" panose="02040602050305030304" pitchFamily="18" charset="0"/>
                        </a:rPr>
                        <a:t>California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dirty="0">
                          <a:effectLst/>
                          <a:latin typeface="Book Antiqua" panose="02040602050305030304" pitchFamily="18" charset="0"/>
                        </a:rPr>
                        <a:t>39.6%</a:t>
                      </a:r>
                      <a:endParaRPr lang="en-US" sz="110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39.6%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35.0%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35.0%</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763841741"/>
                  </a:ext>
                </a:extLst>
              </a:tr>
              <a:tr h="209094">
                <a:tc>
                  <a:txBody>
                    <a:bodyPr/>
                    <a:lstStyle/>
                    <a:p>
                      <a:pPr algn="l" fontAlgn="b"/>
                      <a:r>
                        <a:rPr lang="en-US" sz="1100" u="none" strike="noStrike">
                          <a:effectLst/>
                          <a:latin typeface="Book Antiqua" panose="02040602050305030304" pitchFamily="18" charset="0"/>
                        </a:rPr>
                        <a:t>Washington</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44.7%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39.7%</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4065075937"/>
                  </a:ext>
                </a:extLst>
              </a:tr>
              <a:tr h="209094">
                <a:tc>
                  <a:txBody>
                    <a:bodyPr/>
                    <a:lstStyle/>
                    <a:p>
                      <a:pPr algn="l" fontAlgn="b"/>
                      <a:r>
                        <a:rPr lang="en-US" sz="1100" u="none" strike="noStrike">
                          <a:effectLst/>
                          <a:latin typeface="Book Antiqua" panose="02040602050305030304" pitchFamily="18" charset="0"/>
                        </a:rPr>
                        <a:t>Arizona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dirty="0">
                          <a:effectLst/>
                          <a:latin typeface="Book Antiqua" panose="02040602050305030304" pitchFamily="18" charset="0"/>
                        </a:rPr>
                        <a:t>49.6%</a:t>
                      </a:r>
                      <a:endParaRPr lang="en-US" sz="1100" b="0" i="0" u="none" strike="noStrike" dirty="0">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43.8%</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44093278"/>
                  </a:ext>
                </a:extLst>
              </a:tr>
              <a:tr h="209094">
                <a:tc>
                  <a:txBody>
                    <a:bodyPr/>
                    <a:lstStyle/>
                    <a:p>
                      <a:pPr algn="l" fontAlgn="b"/>
                      <a:r>
                        <a:rPr lang="en-US" sz="1100" u="none" strike="noStrike">
                          <a:effectLst/>
                          <a:latin typeface="Book Antiqua" panose="02040602050305030304" pitchFamily="18" charset="0"/>
                        </a:rPr>
                        <a:t>Florida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54.0%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49.2%</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4100381698"/>
                  </a:ext>
                </a:extLst>
              </a:tr>
              <a:tr h="209094">
                <a:tc>
                  <a:txBody>
                    <a:bodyPr/>
                    <a:lstStyle/>
                    <a:p>
                      <a:pPr algn="l" fontAlgn="b"/>
                      <a:r>
                        <a:rPr lang="en-US" sz="1100" u="none" strike="noStrike">
                          <a:effectLst/>
                          <a:latin typeface="Book Antiqua" panose="02040602050305030304" pitchFamily="18" charset="0"/>
                        </a:rPr>
                        <a:t>Oregon</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58.0%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51.7%</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8509411"/>
                  </a:ext>
                </a:extLst>
              </a:tr>
              <a:tr h="209094">
                <a:tc>
                  <a:txBody>
                    <a:bodyPr/>
                    <a:lstStyle/>
                    <a:p>
                      <a:pPr algn="l" fontAlgn="b"/>
                      <a:r>
                        <a:rPr lang="en-US" sz="1100" u="none" strike="noStrike">
                          <a:effectLst/>
                          <a:latin typeface="Book Antiqua" panose="02040602050305030304" pitchFamily="18" charset="0"/>
                        </a:rPr>
                        <a:t>Colorado</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62.0%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55.9%</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759761731"/>
                  </a:ext>
                </a:extLst>
              </a:tr>
              <a:tr h="209094">
                <a:tc>
                  <a:txBody>
                    <a:bodyPr/>
                    <a:lstStyle/>
                    <a:p>
                      <a:pPr algn="l" fontAlgn="b"/>
                      <a:r>
                        <a:rPr lang="en-US" sz="1100" u="none" strike="noStrike">
                          <a:effectLst/>
                          <a:latin typeface="Book Antiqua" panose="02040602050305030304" pitchFamily="18" charset="0"/>
                        </a:rPr>
                        <a:t>New York</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65.1%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64.2%</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408371893"/>
                  </a:ext>
                </a:extLst>
              </a:tr>
              <a:tr h="209094">
                <a:tc>
                  <a:txBody>
                    <a:bodyPr/>
                    <a:lstStyle/>
                    <a:p>
                      <a:pPr algn="l" fontAlgn="b"/>
                      <a:r>
                        <a:rPr lang="en-US" sz="1100" u="none" strike="noStrike">
                          <a:effectLst/>
                          <a:latin typeface="Book Antiqua" panose="02040602050305030304" pitchFamily="18" charset="0"/>
                        </a:rPr>
                        <a:t>Texas</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3.0%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68.1%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4.5%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68.7%</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622071070"/>
                  </a:ext>
                </a:extLst>
              </a:tr>
              <a:tr h="209094">
                <a:tc>
                  <a:txBody>
                    <a:bodyPr/>
                    <a:lstStyle/>
                    <a:p>
                      <a:pPr algn="l" fontAlgn="b"/>
                      <a:r>
                        <a:rPr lang="en-US" sz="1100" u="none" strike="noStrike">
                          <a:effectLst/>
                          <a:latin typeface="Book Antiqua" panose="02040602050305030304" pitchFamily="18" charset="0"/>
                        </a:rPr>
                        <a:t>Minnesota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70.8%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71.1%</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721122125"/>
                  </a:ext>
                </a:extLst>
              </a:tr>
              <a:tr h="209094">
                <a:tc>
                  <a:txBody>
                    <a:bodyPr/>
                    <a:lstStyle/>
                    <a:p>
                      <a:pPr algn="l" fontAlgn="b"/>
                      <a:r>
                        <a:rPr lang="en-US" sz="1100" u="none" strike="noStrike">
                          <a:effectLst/>
                          <a:latin typeface="Book Antiqua" panose="02040602050305030304" pitchFamily="18" charset="0"/>
                        </a:rPr>
                        <a:t>North Carolina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2.2%</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73.0%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73.2%</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888830813"/>
                  </a:ext>
                </a:extLst>
              </a:tr>
              <a:tr h="209094">
                <a:tc>
                  <a:txBody>
                    <a:bodyPr/>
                    <a:lstStyle/>
                    <a:p>
                      <a:pPr algn="l" fontAlgn="b"/>
                      <a:r>
                        <a:rPr lang="en-US" sz="1100" u="none" strike="noStrike">
                          <a:effectLst/>
                          <a:latin typeface="Book Antiqua" panose="02040602050305030304" pitchFamily="18" charset="0"/>
                        </a:rPr>
                        <a:t>Nevada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75.1%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2.2%</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75.3%</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822566993"/>
                  </a:ext>
                </a:extLst>
              </a:tr>
              <a:tr h="209094">
                <a:tc>
                  <a:txBody>
                    <a:bodyPr/>
                    <a:lstStyle/>
                    <a:p>
                      <a:pPr algn="l" fontAlgn="b"/>
                      <a:r>
                        <a:rPr lang="en-US" sz="1100" u="none" strike="noStrike">
                          <a:effectLst/>
                          <a:latin typeface="Book Antiqua" panose="02040602050305030304" pitchFamily="18" charset="0"/>
                        </a:rPr>
                        <a:t>Georgia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76.9%</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76.9%</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258222869"/>
                  </a:ext>
                </a:extLst>
              </a:tr>
              <a:tr h="209094">
                <a:tc>
                  <a:txBody>
                    <a:bodyPr/>
                    <a:lstStyle/>
                    <a:p>
                      <a:pPr algn="l" fontAlgn="b"/>
                      <a:r>
                        <a:rPr lang="en-US" sz="1100" u="none" strike="noStrike">
                          <a:effectLst/>
                          <a:latin typeface="Book Antiqua" panose="02040602050305030304" pitchFamily="18" charset="0"/>
                        </a:rPr>
                        <a:t>Illinois</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1.8%</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78.7%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1.9%</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78.8%</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2631527777"/>
                  </a:ext>
                </a:extLst>
              </a:tr>
              <a:tr h="209094">
                <a:tc>
                  <a:txBody>
                    <a:bodyPr/>
                    <a:lstStyle/>
                    <a:p>
                      <a:pPr algn="l" fontAlgn="b"/>
                      <a:r>
                        <a:rPr lang="en-US" sz="1100" u="none" strike="noStrike">
                          <a:effectLst/>
                          <a:latin typeface="Book Antiqua" panose="02040602050305030304" pitchFamily="18" charset="0"/>
                        </a:rPr>
                        <a:t>South Carolina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80.1%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0.9%</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79.8%</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187646283"/>
                  </a:ext>
                </a:extLst>
              </a:tr>
              <a:tr h="209094">
                <a:tc>
                  <a:txBody>
                    <a:bodyPr/>
                    <a:lstStyle/>
                    <a:p>
                      <a:pPr algn="l" fontAlgn="b"/>
                      <a:r>
                        <a:rPr lang="en-US" sz="1100" u="none" strike="noStrike">
                          <a:effectLst/>
                          <a:latin typeface="Book Antiqua" panose="02040602050305030304" pitchFamily="18" charset="0"/>
                        </a:rPr>
                        <a:t>New Jersey</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1.3%</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81.4%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dirty="0">
                          <a:effectLst/>
                          <a:latin typeface="Book Antiqua" panose="02040602050305030304" pitchFamily="18" charset="0"/>
                        </a:rPr>
                        <a:t>81.8%</a:t>
                      </a:r>
                      <a:endParaRPr lang="en-US" sz="1100" b="0" i="0" u="none" strike="noStrike" dirty="0">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4281296208"/>
                  </a:ext>
                </a:extLst>
              </a:tr>
              <a:tr h="209094">
                <a:tc>
                  <a:txBody>
                    <a:bodyPr/>
                    <a:lstStyle/>
                    <a:p>
                      <a:pPr algn="l" fontAlgn="b"/>
                      <a:r>
                        <a:rPr lang="en-US" sz="1100" u="none" strike="noStrike">
                          <a:effectLst/>
                          <a:latin typeface="Book Antiqua" panose="02040602050305030304" pitchFamily="18" charset="0"/>
                        </a:rPr>
                        <a:t>Virginia</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1.1%</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82.5%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2.4%</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84.3%</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284445201"/>
                  </a:ext>
                </a:extLst>
              </a:tr>
              <a:tr h="209094">
                <a:tc>
                  <a:txBody>
                    <a:bodyPr/>
                    <a:lstStyle/>
                    <a:p>
                      <a:pPr algn="l" fontAlgn="b"/>
                      <a:r>
                        <a:rPr lang="en-US" sz="1100" u="none" strike="noStrike">
                          <a:effectLst/>
                          <a:latin typeface="Book Antiqua" panose="02040602050305030304" pitchFamily="18" charset="0"/>
                        </a:rPr>
                        <a:t>Ohio</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83.6%</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0.7%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84.9%</a:t>
                      </a:r>
                      <a:endParaRPr lang="en-US" sz="1100" b="0" i="0" u="none" strike="noStrike">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3978146148"/>
                  </a:ext>
                </a:extLst>
              </a:tr>
              <a:tr h="209094">
                <a:tc>
                  <a:txBody>
                    <a:bodyPr/>
                    <a:lstStyle/>
                    <a:p>
                      <a:pPr algn="l" fontAlgn="b"/>
                      <a:r>
                        <a:rPr lang="en-US" sz="1100" u="none" strike="noStrike">
                          <a:effectLst/>
                          <a:latin typeface="Book Antiqua" panose="02040602050305030304" pitchFamily="18" charset="0"/>
                        </a:rPr>
                        <a:t>Tennessee</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1.0%</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84.5%</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a:effectLst/>
                          <a:latin typeface="Book Antiqua" panose="02040602050305030304" pitchFamily="18" charset="0"/>
                        </a:rPr>
                        <a:t>0.7%</a:t>
                      </a:r>
                      <a:endParaRPr lang="en-US" sz="1100" b="0" i="0" u="none" strike="noStrike">
                        <a:solidFill>
                          <a:srgbClr val="000000"/>
                        </a:solidFill>
                        <a:effectLst/>
                        <a:latin typeface="Book Antiqua" panose="02040602050305030304" pitchFamily="18" charset="0"/>
                      </a:endParaRPr>
                    </a:p>
                  </a:txBody>
                  <a:tcPr marL="4233" marR="4233" marT="4233" marB="0" anchor="b"/>
                </a:tc>
                <a:tc>
                  <a:txBody>
                    <a:bodyPr/>
                    <a:lstStyle/>
                    <a:p>
                      <a:pPr algn="ctr" fontAlgn="b"/>
                      <a:r>
                        <a:rPr lang="en-US" sz="1100" u="none" strike="noStrike" dirty="0">
                          <a:effectLst/>
                          <a:latin typeface="Book Antiqua" panose="02040602050305030304" pitchFamily="18" charset="0"/>
                        </a:rPr>
                        <a:t>85.6%</a:t>
                      </a:r>
                      <a:endParaRPr lang="en-US" sz="1100" b="0" i="0" u="none" strike="noStrike" dirty="0">
                        <a:solidFill>
                          <a:srgbClr val="000000"/>
                        </a:solidFill>
                        <a:effectLst/>
                        <a:latin typeface="Book Antiqua" panose="02040602050305030304" pitchFamily="18" charset="0"/>
                      </a:endParaRPr>
                    </a:p>
                  </a:txBody>
                  <a:tcPr marL="4233" marR="4233" marT="4233" marB="0" anchor="b"/>
                </a:tc>
                <a:extLst>
                  <a:ext uri="{0D108BD9-81ED-4DB2-BD59-A6C34878D82A}">
                    <a16:rowId xmlns:a16="http://schemas.microsoft.com/office/drawing/2014/main" val="1864973888"/>
                  </a:ext>
                </a:extLst>
              </a:tr>
            </a:tbl>
          </a:graphicData>
        </a:graphic>
      </p:graphicFrame>
      <p:sp>
        <p:nvSpPr>
          <p:cNvPr id="6" name="Rectangle 5"/>
          <p:cNvSpPr/>
          <p:nvPr/>
        </p:nvSpPr>
        <p:spPr>
          <a:xfrm>
            <a:off x="3733800" y="2286000"/>
            <a:ext cx="3505200" cy="228600"/>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 name="Rectangle 6"/>
          <p:cNvSpPr/>
          <p:nvPr/>
        </p:nvSpPr>
        <p:spPr>
          <a:xfrm>
            <a:off x="3737866" y="2522843"/>
            <a:ext cx="3505200" cy="1447576"/>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Tree>
    <p:extLst>
      <p:ext uri="{BB962C8B-B14F-4D97-AF65-F5344CB8AC3E}">
        <p14:creationId xmlns:p14="http://schemas.microsoft.com/office/powerpoint/2010/main" val="149356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810000"/>
            <a:ext cx="7772400" cy="1143000"/>
          </a:xfrm>
        </p:spPr>
        <p:txBody>
          <a:bodyPr>
            <a:noAutofit/>
          </a:bodyPr>
          <a:lstStyle/>
          <a:p>
            <a:r>
              <a:rPr lang="en-US" sz="3600" dirty="0"/>
              <a:t>2.	Estimated Magnitude of 	Exchange Tax Benefits</a:t>
            </a:r>
          </a:p>
        </p:txBody>
      </p:sp>
      <p:sp>
        <p:nvSpPr>
          <p:cNvPr id="7" name="Subtitle 6"/>
          <p:cNvSpPr>
            <a:spLocks noGrp="1"/>
          </p:cNvSpPr>
          <p:nvPr>
            <p:ph type="subTitle" idx="1"/>
          </p:nvPr>
        </p:nvSpPr>
        <p:spPr>
          <a:xfrm>
            <a:off x="685800" y="2286000"/>
            <a:ext cx="6553200" cy="1295400"/>
          </a:xfrm>
        </p:spPr>
        <p:txBody>
          <a:bodyPr>
            <a:normAutofit/>
          </a:bodyPr>
          <a:lstStyle/>
          <a:p>
            <a:r>
              <a:rPr lang="en-US" sz="2400" dirty="0"/>
              <a:t>The Tax and Economic Impacts of Section   1031 Like-Kind Exchanges in Real Estate </a:t>
            </a:r>
          </a:p>
        </p:txBody>
      </p:sp>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13</a:t>
            </a:fld>
            <a:endParaRPr lang="en-US" altLang="en-US"/>
          </a:p>
        </p:txBody>
      </p:sp>
    </p:spTree>
    <p:extLst>
      <p:ext uri="{BB962C8B-B14F-4D97-AF65-F5344CB8AC3E}">
        <p14:creationId xmlns:p14="http://schemas.microsoft.com/office/powerpoint/2010/main" val="457080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5448"/>
            <a:ext cx="8458200" cy="1252728"/>
          </a:xfrm>
        </p:spPr>
        <p:txBody>
          <a:bodyPr>
            <a:noAutofit/>
          </a:bodyPr>
          <a:lstStyle/>
          <a:p>
            <a:pPr algn="ctr"/>
            <a:r>
              <a:rPr lang="en-US" sz="3200" dirty="0"/>
              <a:t>Incremental Value of Exchange </a:t>
            </a:r>
            <a:br>
              <a:rPr lang="en-US" sz="3200" dirty="0"/>
            </a:br>
            <a:r>
              <a:rPr lang="en-US" sz="2800" dirty="0"/>
              <a:t>Relative to Fully Taxable Sale</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14</a:t>
            </a:fld>
            <a:endParaRPr lang="en-US" altLang="en-US"/>
          </a:p>
        </p:txBody>
      </p:sp>
      <p:sp>
        <p:nvSpPr>
          <p:cNvPr id="7" name="Content Placeholder 2"/>
          <p:cNvSpPr txBox="1">
            <a:spLocks/>
          </p:cNvSpPr>
          <p:nvPr/>
        </p:nvSpPr>
        <p:spPr>
          <a:xfrm>
            <a:off x="304800" y="1828800"/>
            <a:ext cx="8077200" cy="1524000"/>
          </a:xfrm>
          <a:prstGeom prst="rect">
            <a:avLst/>
          </a:prstGeom>
        </p:spPr>
        <p:txBody>
          <a:bodyPr vert="horz" lIns="54864" tIns="91440" rtlCol="0">
            <a:noAutofit/>
          </a:bodyPr>
          <a:lstStyle>
            <a:lvl1pPr marL="438912" indent="-320040" algn="l" rtl="0" eaLnBrk="1" latinLnBrk="0" hangingPunct="1">
              <a:spcBef>
                <a:spcPts val="0"/>
              </a:spcBef>
              <a:buClr>
                <a:schemeClr val="accent4"/>
              </a:buClr>
              <a:buSzPct val="80000"/>
              <a:buFont typeface="Wingdings" pitchFamily="2" charset="2"/>
              <a:buChar char="§"/>
              <a:defRPr kumimoji="0" sz="2400" kern="1200">
                <a:solidFill>
                  <a:schemeClr val="tx1"/>
                </a:solidFill>
                <a:latin typeface="+mn-lt"/>
                <a:ea typeface="+mn-ea"/>
                <a:cs typeface="+mn-cs"/>
              </a:defRPr>
            </a:lvl1pPr>
            <a:lvl2pPr marL="731520" indent="-274320" algn="l" rtl="0" eaLnBrk="1" latinLnBrk="0" hangingPunct="1">
              <a:spcBef>
                <a:spcPct val="20000"/>
              </a:spcBef>
              <a:buClr>
                <a:schemeClr val="accent4"/>
              </a:buClr>
              <a:buSzPct val="90000"/>
              <a:buFont typeface="Wingdings" pitchFamily="2" charset="2"/>
              <a:buChar char="§"/>
              <a:defRPr kumimoji="0" sz="2000" kern="1200">
                <a:solidFill>
                  <a:schemeClr val="tx1"/>
                </a:solidFill>
                <a:latin typeface="+mn-lt"/>
                <a:ea typeface="+mn-ea"/>
                <a:cs typeface="+mn-cs"/>
              </a:defRPr>
            </a:lvl2pPr>
            <a:lvl3pPr marL="996696" indent="-228600" algn="l" rtl="0" eaLnBrk="1" latinLnBrk="0" hangingPunct="1">
              <a:spcBef>
                <a:spcPct val="20000"/>
              </a:spcBef>
              <a:buClr>
                <a:schemeClr val="accent4"/>
              </a:buClr>
              <a:buFont typeface="Wingdings" pitchFamily="2" charset="2"/>
              <a:buChar char="§"/>
              <a:defRPr kumimoji="0" sz="18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Wingdings" pitchFamily="2" charset="2"/>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4"/>
              </a:buClr>
              <a:buFont typeface="Wingdings" pitchFamily="2" charset="2"/>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fontAlgn="auto">
              <a:lnSpc>
                <a:spcPts val="2400"/>
              </a:lnSpc>
              <a:spcAft>
                <a:spcPts val="0"/>
              </a:spcAft>
            </a:pPr>
            <a:r>
              <a:rPr lang="en-US" sz="1800" i="1" dirty="0" err="1"/>
              <a:t>INCNPV</a:t>
            </a:r>
            <a:r>
              <a:rPr lang="en-US" sz="1800" i="1" baseline="-25000" dirty="0" err="1"/>
              <a:t>t</a:t>
            </a:r>
            <a:r>
              <a:rPr lang="en-US" sz="1800" dirty="0"/>
              <a:t> = (1) PV of net cash flows if taxpayer </a:t>
            </a:r>
            <a:r>
              <a:rPr lang="en-US" sz="1800" b="1" dirty="0"/>
              <a:t>exchanges</a:t>
            </a:r>
            <a:r>
              <a:rPr lang="en-US" sz="1800" dirty="0"/>
              <a:t> into 			  replacement property</a:t>
            </a:r>
          </a:p>
          <a:p>
            <a:pPr marL="118872" indent="0" fontAlgn="auto">
              <a:lnSpc>
                <a:spcPts val="2400"/>
              </a:lnSpc>
              <a:spcAft>
                <a:spcPts val="0"/>
              </a:spcAft>
              <a:buNone/>
            </a:pPr>
            <a:r>
              <a:rPr lang="en-US" sz="1400" dirty="0"/>
              <a:t>	             </a:t>
            </a:r>
            <a:r>
              <a:rPr lang="en-US" sz="1800" dirty="0"/>
              <a:t>-</a:t>
            </a:r>
            <a:r>
              <a:rPr lang="en-US" sz="1400" dirty="0"/>
              <a:t>  </a:t>
            </a:r>
            <a:r>
              <a:rPr lang="en-US" sz="1800" dirty="0"/>
              <a:t>(2)</a:t>
            </a:r>
            <a:r>
              <a:rPr lang="en-US" sz="1400" dirty="0"/>
              <a:t> </a:t>
            </a:r>
            <a:r>
              <a:rPr lang="en-US" sz="1800" dirty="0"/>
              <a:t>PV of net CFs if taxpayer </a:t>
            </a:r>
            <a:r>
              <a:rPr lang="en-US" sz="1800" b="1" dirty="0"/>
              <a:t>sell</a:t>
            </a:r>
            <a:r>
              <a:rPr lang="en-US" sz="1800" dirty="0"/>
              <a:t>s relinquished property </a:t>
            </a:r>
            <a:r>
              <a:rPr lang="en-US" sz="1400" dirty="0"/>
              <a:t>&amp;</a:t>
            </a:r>
            <a:r>
              <a:rPr lang="en-US" sz="1800" dirty="0"/>
              <a:t> 	   	   </a:t>
            </a:r>
            <a:r>
              <a:rPr lang="en-US" sz="1800" b="1" dirty="0"/>
              <a:t>purchases</a:t>
            </a:r>
            <a:r>
              <a:rPr lang="en-US" sz="1800" dirty="0"/>
              <a:t> replacement property  </a:t>
            </a:r>
          </a:p>
          <a:p>
            <a:pPr fontAlgn="auto">
              <a:lnSpc>
                <a:spcPts val="2400"/>
              </a:lnSpc>
              <a:spcAft>
                <a:spcPts val="0"/>
              </a:spcAft>
            </a:pPr>
            <a:endParaRPr lang="en-US" sz="1800" dirty="0"/>
          </a:p>
          <a:p>
            <a:pPr lvl="1" fontAlgn="auto">
              <a:spcAft>
                <a:spcPts val="0"/>
              </a:spcAft>
            </a:pPr>
            <a:endParaRPr lang="en-US" sz="1400" dirty="0"/>
          </a:p>
          <a:p>
            <a:pPr marL="118872" indent="0" fontAlgn="auto">
              <a:spcAft>
                <a:spcPts val="0"/>
              </a:spcAft>
              <a:buFont typeface="Wingdings" pitchFamily="2" charset="2"/>
              <a:buNone/>
            </a:pPr>
            <a:r>
              <a:rPr lang="en-US" sz="1400" dirty="0"/>
              <a:t> </a:t>
            </a:r>
          </a:p>
        </p:txBody>
      </p:sp>
    </p:spTree>
    <p:extLst>
      <p:ext uri="{BB962C8B-B14F-4D97-AF65-F5344CB8AC3E}">
        <p14:creationId xmlns:p14="http://schemas.microsoft.com/office/powerpoint/2010/main" val="1583783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5448"/>
            <a:ext cx="8458200" cy="1252728"/>
          </a:xfrm>
        </p:spPr>
        <p:txBody>
          <a:bodyPr>
            <a:noAutofit/>
          </a:bodyPr>
          <a:lstStyle/>
          <a:p>
            <a:pPr algn="ctr"/>
            <a:r>
              <a:rPr lang="en-US" sz="3200" dirty="0"/>
              <a:t>Incremental Value of Exchange </a:t>
            </a:r>
            <a:br>
              <a:rPr lang="en-US" sz="3200" dirty="0"/>
            </a:br>
            <a:r>
              <a:rPr lang="en-US" sz="2800" dirty="0"/>
              <a:t>Relative to Fully Taxable Sale</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15</a:t>
            </a:fld>
            <a:endParaRPr lang="en-US" altLang="en-US"/>
          </a:p>
        </p:txBody>
      </p:sp>
      <p:sp>
        <p:nvSpPr>
          <p:cNvPr id="7" name="Content Placeholder 2"/>
          <p:cNvSpPr txBox="1">
            <a:spLocks/>
          </p:cNvSpPr>
          <p:nvPr/>
        </p:nvSpPr>
        <p:spPr>
          <a:xfrm>
            <a:off x="990600" y="1828800"/>
            <a:ext cx="8001000" cy="4038600"/>
          </a:xfrm>
          <a:prstGeom prst="rect">
            <a:avLst/>
          </a:prstGeom>
        </p:spPr>
        <p:txBody>
          <a:bodyPr vert="horz" lIns="54864" tIns="91440" rtlCol="0">
            <a:noAutofit/>
          </a:bodyPr>
          <a:lstStyle>
            <a:lvl1pPr marL="438912" indent="-320040" algn="l" rtl="0" eaLnBrk="1" latinLnBrk="0" hangingPunct="1">
              <a:spcBef>
                <a:spcPts val="0"/>
              </a:spcBef>
              <a:buClr>
                <a:schemeClr val="accent4"/>
              </a:buClr>
              <a:buSzPct val="80000"/>
              <a:buFont typeface="Wingdings" pitchFamily="2" charset="2"/>
              <a:buChar char="§"/>
              <a:defRPr kumimoji="0" sz="2400" kern="1200">
                <a:solidFill>
                  <a:schemeClr val="tx1"/>
                </a:solidFill>
                <a:latin typeface="+mn-lt"/>
                <a:ea typeface="+mn-ea"/>
                <a:cs typeface="+mn-cs"/>
              </a:defRPr>
            </a:lvl1pPr>
            <a:lvl2pPr marL="731520" indent="-274320" algn="l" rtl="0" eaLnBrk="1" latinLnBrk="0" hangingPunct="1">
              <a:spcBef>
                <a:spcPct val="20000"/>
              </a:spcBef>
              <a:buClr>
                <a:schemeClr val="accent4"/>
              </a:buClr>
              <a:buSzPct val="90000"/>
              <a:buFont typeface="Wingdings" pitchFamily="2" charset="2"/>
              <a:buChar char="§"/>
              <a:defRPr kumimoji="0" sz="2000" kern="1200">
                <a:solidFill>
                  <a:schemeClr val="tx1"/>
                </a:solidFill>
                <a:latin typeface="+mn-lt"/>
                <a:ea typeface="+mn-ea"/>
                <a:cs typeface="+mn-cs"/>
              </a:defRPr>
            </a:lvl2pPr>
            <a:lvl3pPr marL="996696" indent="-228600" algn="l" rtl="0" eaLnBrk="1" latinLnBrk="0" hangingPunct="1">
              <a:spcBef>
                <a:spcPct val="20000"/>
              </a:spcBef>
              <a:buClr>
                <a:schemeClr val="accent4"/>
              </a:buClr>
              <a:buFont typeface="Wingdings" pitchFamily="2" charset="2"/>
              <a:buChar char="§"/>
              <a:defRPr kumimoji="0" sz="18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Wingdings" pitchFamily="2" charset="2"/>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4"/>
              </a:buClr>
              <a:buFont typeface="Wingdings" pitchFamily="2" charset="2"/>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118872" indent="0" fontAlgn="auto">
              <a:lnSpc>
                <a:spcPts val="2400"/>
              </a:lnSpc>
              <a:spcBef>
                <a:spcPts val="1200"/>
              </a:spcBef>
              <a:spcAft>
                <a:spcPts val="0"/>
              </a:spcAft>
              <a:buNone/>
            </a:pPr>
            <a:r>
              <a:rPr lang="en-US" sz="2000" i="1" dirty="0" err="1"/>
              <a:t>INCNPV</a:t>
            </a:r>
            <a:r>
              <a:rPr lang="en-US" sz="2000" i="1" baseline="-25000" dirty="0" err="1"/>
              <a:t>t</a:t>
            </a:r>
            <a:r>
              <a:rPr lang="en-US" sz="2000" i="1" dirty="0"/>
              <a:t>=</a:t>
            </a:r>
          </a:p>
          <a:p>
            <a:pPr marL="576072" indent="-457200" fontAlgn="auto">
              <a:lnSpc>
                <a:spcPts val="2400"/>
              </a:lnSpc>
              <a:spcBef>
                <a:spcPts val="900"/>
              </a:spcBef>
              <a:spcAft>
                <a:spcPts val="0"/>
              </a:spcAft>
              <a:buFont typeface="+mj-lt"/>
              <a:buAutoNum type="arabicPeriod"/>
            </a:pPr>
            <a:r>
              <a:rPr lang="en-US" sz="2000" dirty="0"/>
              <a:t>   deferred tax liability </a:t>
            </a:r>
          </a:p>
          <a:p>
            <a:pPr marL="576072" indent="-457200" fontAlgn="auto">
              <a:lnSpc>
                <a:spcPts val="2400"/>
              </a:lnSpc>
              <a:spcBef>
                <a:spcPts val="900"/>
              </a:spcBef>
              <a:spcAft>
                <a:spcPts val="0"/>
              </a:spcAft>
              <a:buFont typeface="+mj-lt"/>
              <a:buAutoNum type="arabicPeriod"/>
            </a:pPr>
            <a:r>
              <a:rPr lang="en-US" sz="2000" dirty="0"/>
              <a:t>– reduced PV of annual depreciation deductions after exchange</a:t>
            </a:r>
          </a:p>
          <a:p>
            <a:pPr marL="576072" indent="-457200" fontAlgn="auto">
              <a:lnSpc>
                <a:spcPts val="2400"/>
              </a:lnSpc>
              <a:spcBef>
                <a:spcPts val="900"/>
              </a:spcBef>
              <a:spcAft>
                <a:spcPts val="0"/>
              </a:spcAft>
              <a:buFont typeface="+mj-lt"/>
              <a:buAutoNum type="arabicPeriod"/>
            </a:pPr>
            <a:r>
              <a:rPr lang="en-US" sz="2000" dirty="0"/>
              <a:t>– increased PV of depreciation recapture tax on sale of      	replacement prop</a:t>
            </a:r>
          </a:p>
          <a:p>
            <a:pPr marL="576072" indent="-457200" fontAlgn="auto">
              <a:lnSpc>
                <a:spcPts val="2400"/>
              </a:lnSpc>
              <a:spcBef>
                <a:spcPts val="900"/>
              </a:spcBef>
              <a:spcAft>
                <a:spcPts val="0"/>
              </a:spcAft>
              <a:buFont typeface="+mj-lt"/>
              <a:buAutoNum type="arabicPeriod"/>
            </a:pPr>
            <a:r>
              <a:rPr lang="en-US" sz="2000" dirty="0"/>
              <a:t>– increased PV of capital gain taxes on a taxable sale of 	replacement property </a:t>
            </a:r>
          </a:p>
        </p:txBody>
      </p:sp>
    </p:spTree>
    <p:extLst>
      <p:ext uri="{BB962C8B-B14F-4D97-AF65-F5344CB8AC3E}">
        <p14:creationId xmlns:p14="http://schemas.microsoft.com/office/powerpoint/2010/main" val="225077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152400"/>
            <a:ext cx="8610600" cy="1143000"/>
          </a:xfrm>
        </p:spPr>
        <p:txBody>
          <a:bodyPr>
            <a:normAutofit fontScale="90000"/>
          </a:bodyPr>
          <a:lstStyle/>
          <a:p>
            <a:pPr algn="ctr" eaLnBrk="1" hangingPunct="1"/>
            <a:r>
              <a:rPr lang="en-US" sz="3600" dirty="0"/>
              <a:t>2. Reduced Value of Depreciation Deductions—Apartment Example</a:t>
            </a:r>
          </a:p>
        </p:txBody>
      </p:sp>
      <p:cxnSp>
        <p:nvCxnSpPr>
          <p:cNvPr id="44035" name="Straight Connector 5"/>
          <p:cNvCxnSpPr>
            <a:cxnSpLocks noChangeShapeType="1"/>
          </p:cNvCxnSpPr>
          <p:nvPr/>
        </p:nvCxnSpPr>
        <p:spPr bwMode="auto">
          <a:xfrm rot="5400000" flipH="1" flipV="1">
            <a:off x="114300" y="3848100"/>
            <a:ext cx="3124200" cy="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44036" name="Straight Connector 6"/>
          <p:cNvCxnSpPr>
            <a:cxnSpLocks noChangeShapeType="1"/>
          </p:cNvCxnSpPr>
          <p:nvPr/>
        </p:nvCxnSpPr>
        <p:spPr bwMode="auto">
          <a:xfrm>
            <a:off x="1646237" y="5410200"/>
            <a:ext cx="3382963" cy="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44037" name="Straight Connector 10"/>
          <p:cNvCxnSpPr>
            <a:cxnSpLocks noChangeShapeType="1"/>
          </p:cNvCxnSpPr>
          <p:nvPr/>
        </p:nvCxnSpPr>
        <p:spPr bwMode="auto">
          <a:xfrm flipV="1">
            <a:off x="1676400" y="2325469"/>
            <a:ext cx="3047998" cy="646332"/>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44038" name="Straight Connector 12"/>
          <p:cNvCxnSpPr>
            <a:cxnSpLocks noChangeShapeType="1"/>
          </p:cNvCxnSpPr>
          <p:nvPr/>
        </p:nvCxnSpPr>
        <p:spPr bwMode="auto">
          <a:xfrm>
            <a:off x="1676400" y="3429000"/>
            <a:ext cx="3048000" cy="457200"/>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sp>
        <p:nvSpPr>
          <p:cNvPr id="14" name="Text Box 10"/>
          <p:cNvSpPr txBox="1">
            <a:spLocks noChangeArrowheads="1"/>
          </p:cNvSpPr>
          <p:nvPr/>
        </p:nvSpPr>
        <p:spPr bwMode="auto">
          <a:xfrm>
            <a:off x="228600" y="2667000"/>
            <a:ext cx="1520811" cy="523220"/>
          </a:xfrm>
          <a:prstGeom prst="rect">
            <a:avLst/>
          </a:prstGeom>
          <a:noFill/>
          <a:ln w="9525">
            <a:noFill/>
            <a:miter lim="800000"/>
            <a:headEnd/>
            <a:tailEnd/>
          </a:ln>
        </p:spPr>
        <p:txBody>
          <a:bodyPr wrap="square">
            <a:spAutoFit/>
          </a:bodyPr>
          <a:lstStyle/>
          <a:p>
            <a:pPr>
              <a:defRPr/>
            </a:pPr>
            <a:r>
              <a:rPr lang="en-US" sz="1400" dirty="0">
                <a:latin typeface="+mn-lt"/>
              </a:rPr>
              <a:t>Property  value: $1 mil.</a:t>
            </a:r>
          </a:p>
        </p:txBody>
      </p:sp>
      <p:sp>
        <p:nvSpPr>
          <p:cNvPr id="17" name="Text Box 10"/>
          <p:cNvSpPr txBox="1">
            <a:spLocks noChangeArrowheads="1"/>
          </p:cNvSpPr>
          <p:nvPr/>
        </p:nvSpPr>
        <p:spPr bwMode="auto">
          <a:xfrm>
            <a:off x="155587" y="3225225"/>
            <a:ext cx="1368413" cy="523220"/>
          </a:xfrm>
          <a:prstGeom prst="rect">
            <a:avLst/>
          </a:prstGeom>
          <a:noFill/>
          <a:ln w="9525">
            <a:noFill/>
            <a:miter lim="800000"/>
            <a:headEnd/>
            <a:tailEnd/>
          </a:ln>
        </p:spPr>
        <p:txBody>
          <a:bodyPr wrap="square">
            <a:spAutoFit/>
          </a:bodyPr>
          <a:lstStyle/>
          <a:p>
            <a:pPr algn="ctr">
              <a:defRPr/>
            </a:pPr>
            <a:r>
              <a:rPr lang="en-US" sz="1400" dirty="0">
                <a:latin typeface="+mn-lt"/>
              </a:rPr>
              <a:t>Depreciable basis: $800K</a:t>
            </a:r>
          </a:p>
        </p:txBody>
      </p:sp>
      <p:sp>
        <p:nvSpPr>
          <p:cNvPr id="24" name="Text Box 10"/>
          <p:cNvSpPr txBox="1">
            <a:spLocks noChangeArrowheads="1"/>
          </p:cNvSpPr>
          <p:nvPr/>
        </p:nvSpPr>
        <p:spPr bwMode="auto">
          <a:xfrm>
            <a:off x="1831991" y="3896380"/>
            <a:ext cx="2663809" cy="523220"/>
          </a:xfrm>
          <a:prstGeom prst="rect">
            <a:avLst/>
          </a:prstGeom>
          <a:noFill/>
          <a:ln w="9525">
            <a:noFill/>
            <a:miter lim="800000"/>
            <a:headEnd/>
            <a:tailEnd/>
          </a:ln>
        </p:spPr>
        <p:txBody>
          <a:bodyPr wrap="square">
            <a:spAutoFit/>
          </a:bodyPr>
          <a:lstStyle/>
          <a:p>
            <a:pPr algn="ctr">
              <a:defRPr/>
            </a:pPr>
            <a:r>
              <a:rPr lang="en-US" sz="1400" dirty="0">
                <a:latin typeface="+mn-lt"/>
              </a:rPr>
              <a:t>Annual depreciation deduction = $29,091</a:t>
            </a:r>
          </a:p>
        </p:txBody>
      </p:sp>
      <p:sp>
        <p:nvSpPr>
          <p:cNvPr id="29" name="Text Box 10"/>
          <p:cNvSpPr txBox="1">
            <a:spLocks noChangeArrowheads="1"/>
          </p:cNvSpPr>
          <p:nvPr/>
        </p:nvSpPr>
        <p:spPr bwMode="auto">
          <a:xfrm>
            <a:off x="1447800" y="5410200"/>
            <a:ext cx="2941638" cy="523220"/>
          </a:xfrm>
          <a:prstGeom prst="rect">
            <a:avLst/>
          </a:prstGeom>
          <a:noFill/>
          <a:ln w="9525">
            <a:noFill/>
            <a:miter lim="800000"/>
            <a:headEnd/>
            <a:tailEnd/>
          </a:ln>
        </p:spPr>
        <p:txBody>
          <a:bodyPr wrap="square">
            <a:spAutoFit/>
          </a:bodyPr>
          <a:lstStyle/>
          <a:p>
            <a:pPr algn="ctr">
              <a:defRPr/>
            </a:pPr>
            <a:r>
              <a:rPr lang="en-US" sz="1400" dirty="0">
                <a:latin typeface="+mn-lt"/>
              </a:rPr>
              <a:t>Time in years since acquisition</a:t>
            </a:r>
          </a:p>
          <a:p>
            <a:pPr algn="ctr">
              <a:defRPr/>
            </a:pPr>
            <a:r>
              <a:rPr lang="en-US" sz="1400" dirty="0">
                <a:latin typeface="+mn-lt"/>
              </a:rPr>
              <a:t>of relinquished property</a:t>
            </a:r>
          </a:p>
        </p:txBody>
      </p:sp>
      <p:sp>
        <p:nvSpPr>
          <p:cNvPr id="31" name="Text Box 10"/>
          <p:cNvSpPr txBox="1">
            <a:spLocks noChangeArrowheads="1"/>
          </p:cNvSpPr>
          <p:nvPr/>
        </p:nvSpPr>
        <p:spPr bwMode="auto">
          <a:xfrm>
            <a:off x="4413225" y="1752600"/>
            <a:ext cx="4730775" cy="307777"/>
          </a:xfrm>
          <a:prstGeom prst="rect">
            <a:avLst/>
          </a:prstGeom>
          <a:noFill/>
          <a:ln w="9525">
            <a:noFill/>
            <a:miter lim="800000"/>
            <a:headEnd/>
            <a:tailEnd/>
          </a:ln>
        </p:spPr>
        <p:txBody>
          <a:bodyPr wrap="square">
            <a:spAutoFit/>
          </a:bodyPr>
          <a:lstStyle/>
          <a:p>
            <a:pPr>
              <a:defRPr/>
            </a:pPr>
            <a:r>
              <a:rPr lang="en-US" sz="1400" dirty="0">
                <a:latin typeface="+mn-lt"/>
              </a:rPr>
              <a:t>Value of relinquished &amp; replacement property = $1.3 mil.</a:t>
            </a:r>
          </a:p>
        </p:txBody>
      </p:sp>
      <p:sp>
        <p:nvSpPr>
          <p:cNvPr id="44046" name="Right Brace 14"/>
          <p:cNvSpPr>
            <a:spLocks/>
          </p:cNvSpPr>
          <p:nvPr/>
        </p:nvSpPr>
        <p:spPr bwMode="auto">
          <a:xfrm>
            <a:off x="1673225" y="2955925"/>
            <a:ext cx="155575" cy="457200"/>
          </a:xfrm>
          <a:prstGeom prst="rightBrace">
            <a:avLst>
              <a:gd name="adj1" fmla="val 8327"/>
              <a:gd name="adj2" fmla="val 50000"/>
            </a:avLst>
          </a:prstGeom>
          <a:solidFill>
            <a:schemeClr val="accent1"/>
          </a:solidFill>
          <a:ln w="25400" algn="ctr">
            <a:solidFill>
              <a:schemeClr val="tx1"/>
            </a:solidFill>
            <a:round/>
            <a:headEnd/>
            <a:tailEnd/>
          </a:ln>
        </p:spPr>
        <p:txBody>
          <a:bodyPr>
            <a:spAutoFit/>
          </a:bodyPr>
          <a:lstStyle/>
          <a:p>
            <a:endParaRPr lang="en-US"/>
          </a:p>
        </p:txBody>
      </p:sp>
      <p:cxnSp>
        <p:nvCxnSpPr>
          <p:cNvPr id="44047" name="Straight Arrow Connector 5"/>
          <p:cNvCxnSpPr>
            <a:cxnSpLocks noChangeShapeType="1"/>
            <a:endCxn id="44046" idx="1"/>
          </p:cNvCxnSpPr>
          <p:nvPr/>
        </p:nvCxnSpPr>
        <p:spPr bwMode="auto">
          <a:xfrm flipH="1">
            <a:off x="1828800" y="2057400"/>
            <a:ext cx="612775" cy="1127125"/>
          </a:xfrm>
          <a:prstGeom prst="straightConnector1">
            <a:avLst/>
          </a:prstGeom>
          <a:noFill/>
          <a:ln w="25400" algn="ctr">
            <a:solidFill>
              <a:srgbClr val="303F70"/>
            </a:solidFill>
            <a:round/>
            <a:headEnd/>
            <a:tailEnd/>
          </a:ln>
          <a:extLst>
            <a:ext uri="{909E8E84-426E-40DD-AFC4-6F175D3DCCD1}">
              <a14:hiddenFill xmlns:a14="http://schemas.microsoft.com/office/drawing/2010/main">
                <a:noFill/>
              </a14:hiddenFill>
            </a:ext>
          </a:extLst>
        </p:spPr>
      </p:cxnSp>
      <p:sp>
        <p:nvSpPr>
          <p:cNvPr id="22" name="Text Box 10"/>
          <p:cNvSpPr txBox="1">
            <a:spLocks noChangeArrowheads="1"/>
          </p:cNvSpPr>
          <p:nvPr/>
        </p:nvSpPr>
        <p:spPr bwMode="auto">
          <a:xfrm>
            <a:off x="1749425" y="2968823"/>
            <a:ext cx="2593975" cy="307777"/>
          </a:xfrm>
          <a:prstGeom prst="rect">
            <a:avLst/>
          </a:prstGeom>
          <a:noFill/>
          <a:ln w="9525">
            <a:noFill/>
            <a:miter lim="800000"/>
            <a:headEnd/>
            <a:tailEnd/>
          </a:ln>
        </p:spPr>
        <p:txBody>
          <a:bodyPr wrap="square">
            <a:spAutoFit/>
          </a:bodyPr>
          <a:lstStyle/>
          <a:p>
            <a:pPr algn="r">
              <a:defRPr/>
            </a:pPr>
            <a:r>
              <a:rPr lang="en-US" sz="1400" dirty="0">
                <a:latin typeface="+mn-lt"/>
              </a:rPr>
              <a:t>Deferred gain</a:t>
            </a:r>
          </a:p>
        </p:txBody>
      </p:sp>
      <p:sp>
        <p:nvSpPr>
          <p:cNvPr id="2" name="Slide Number Placeholder 1"/>
          <p:cNvSpPr>
            <a:spLocks noGrp="1"/>
          </p:cNvSpPr>
          <p:nvPr>
            <p:ph type="sldNum" sz="quarter" idx="12"/>
          </p:nvPr>
        </p:nvSpPr>
        <p:spPr/>
        <p:txBody>
          <a:bodyPr/>
          <a:lstStyle/>
          <a:p>
            <a:pPr>
              <a:defRPr/>
            </a:pPr>
            <a:fld id="{EBAB1805-BECA-4C9F-9F46-C7B13216F8E3}" type="slidenum">
              <a:rPr lang="en-US" altLang="en-US" smtClean="0"/>
              <a:pPr>
                <a:defRPr/>
              </a:pPr>
              <a:t>16</a:t>
            </a:fld>
            <a:endParaRPr lang="en-US" altLang="en-US"/>
          </a:p>
        </p:txBody>
      </p:sp>
      <p:cxnSp>
        <p:nvCxnSpPr>
          <p:cNvPr id="25" name="Straight Arrow Connector 5">
            <a:extLst>
              <a:ext uri="{FF2B5EF4-FFF2-40B4-BE49-F238E27FC236}">
                <a16:creationId xmlns:a16="http://schemas.microsoft.com/office/drawing/2014/main" id="{3E4C9090-22A2-4409-A107-2555659C67FF}"/>
              </a:ext>
            </a:extLst>
          </p:cNvPr>
          <p:cNvCxnSpPr>
            <a:cxnSpLocks noChangeShapeType="1"/>
          </p:cNvCxnSpPr>
          <p:nvPr/>
        </p:nvCxnSpPr>
        <p:spPr bwMode="auto">
          <a:xfrm>
            <a:off x="4724400" y="5227320"/>
            <a:ext cx="0" cy="182880"/>
          </a:xfrm>
          <a:prstGeom prst="straightConnector1">
            <a:avLst/>
          </a:prstGeom>
          <a:noFill/>
          <a:ln w="25400" algn="ctr">
            <a:solidFill>
              <a:srgbClr val="303F70"/>
            </a:solidFill>
            <a:round/>
            <a:headEnd/>
            <a:tailEnd/>
          </a:ln>
          <a:extLst>
            <a:ext uri="{909E8E84-426E-40DD-AFC4-6F175D3DCCD1}">
              <a14:hiddenFill xmlns:a14="http://schemas.microsoft.com/office/drawing/2010/main">
                <a:noFill/>
              </a14:hiddenFill>
            </a:ext>
          </a:extLst>
        </p:spPr>
      </p:cxnSp>
      <p:sp>
        <p:nvSpPr>
          <p:cNvPr id="8" name="Text Box 10">
            <a:extLst>
              <a:ext uri="{FF2B5EF4-FFF2-40B4-BE49-F238E27FC236}">
                <a16:creationId xmlns:a16="http://schemas.microsoft.com/office/drawing/2014/main" id="{60A261CA-930D-4F93-87E6-25E5CDDEAD70}"/>
              </a:ext>
            </a:extLst>
          </p:cNvPr>
          <p:cNvSpPr txBox="1">
            <a:spLocks noChangeArrowheads="1"/>
          </p:cNvSpPr>
          <p:nvPr/>
        </p:nvSpPr>
        <p:spPr bwMode="auto">
          <a:xfrm>
            <a:off x="4730776" y="2170093"/>
            <a:ext cx="4413224" cy="954107"/>
          </a:xfrm>
          <a:prstGeom prst="rect">
            <a:avLst/>
          </a:prstGeom>
          <a:noFill/>
          <a:ln w="9525">
            <a:noFill/>
            <a:miter lim="800000"/>
            <a:headEnd/>
            <a:tailEnd/>
          </a:ln>
        </p:spPr>
        <p:txBody>
          <a:bodyPr wrap="square">
            <a:spAutoFit/>
          </a:bodyPr>
          <a:lstStyle/>
          <a:p>
            <a:pPr marL="91440" indent="-91440">
              <a:buFont typeface="Arial" panose="020B0604020202020204" pitchFamily="34" charset="0"/>
              <a:buChar char="•"/>
              <a:defRPr/>
            </a:pPr>
            <a:r>
              <a:rPr lang="en-US" sz="1400" dirty="0">
                <a:latin typeface="+mn-lt"/>
              </a:rPr>
              <a:t>Basis in replacement prop if relinquished prop disposed in fully taxable sale = $1.3 mil </a:t>
            </a:r>
          </a:p>
          <a:p>
            <a:pPr marL="91440" indent="-91440">
              <a:buFont typeface="Arial" panose="020B0604020202020204" pitchFamily="34" charset="0"/>
              <a:buChar char="•"/>
              <a:defRPr/>
            </a:pPr>
            <a:r>
              <a:rPr lang="en-US" sz="1400" dirty="0">
                <a:latin typeface="+mn-lt"/>
              </a:rPr>
              <a:t>If improvements are 80% of value, depreciable basis is $1.04 mil. &amp; </a:t>
            </a:r>
            <a:r>
              <a:rPr lang="en-US" sz="1400" dirty="0" err="1">
                <a:latin typeface="+mn-lt"/>
              </a:rPr>
              <a:t>deprec</a:t>
            </a:r>
            <a:r>
              <a:rPr lang="en-US" sz="1400" dirty="0">
                <a:latin typeface="+mn-lt"/>
              </a:rPr>
              <a:t>. deduction = </a:t>
            </a:r>
            <a:r>
              <a:rPr lang="en-US" sz="1400" b="1" dirty="0">
                <a:latin typeface="+mn-lt"/>
              </a:rPr>
              <a:t>$37,818/year   </a:t>
            </a:r>
          </a:p>
        </p:txBody>
      </p:sp>
      <p:sp>
        <p:nvSpPr>
          <p:cNvPr id="9" name="Text Box 10">
            <a:extLst>
              <a:ext uri="{FF2B5EF4-FFF2-40B4-BE49-F238E27FC236}">
                <a16:creationId xmlns:a16="http://schemas.microsoft.com/office/drawing/2014/main" id="{2041D658-6D6F-412D-A0FD-99F3A574E97F}"/>
              </a:ext>
            </a:extLst>
          </p:cNvPr>
          <p:cNvSpPr txBox="1">
            <a:spLocks noChangeArrowheads="1"/>
          </p:cNvSpPr>
          <p:nvPr/>
        </p:nvSpPr>
        <p:spPr bwMode="auto">
          <a:xfrm>
            <a:off x="4730776" y="3733800"/>
            <a:ext cx="4413224" cy="738664"/>
          </a:xfrm>
          <a:prstGeom prst="rect">
            <a:avLst/>
          </a:prstGeom>
          <a:noFill/>
          <a:ln w="9525">
            <a:noFill/>
            <a:miter lim="800000"/>
            <a:headEnd/>
            <a:tailEnd/>
          </a:ln>
        </p:spPr>
        <p:txBody>
          <a:bodyPr wrap="square">
            <a:spAutoFit/>
          </a:bodyPr>
          <a:lstStyle/>
          <a:p>
            <a:pPr marL="91440" indent="-91440">
              <a:buFont typeface="Arial" panose="020B0604020202020204" pitchFamily="34" charset="0"/>
              <a:buChar char="•"/>
              <a:defRPr/>
            </a:pPr>
            <a:r>
              <a:rPr lang="en-US" sz="1400" dirty="0">
                <a:latin typeface="+mn-lt"/>
              </a:rPr>
              <a:t>Basis in replacement prop if exchange is used = adjusted tax basis =  $709.1 mil. </a:t>
            </a:r>
            <a:r>
              <a:rPr lang="en-US" sz="1100" dirty="0">
                <a:latin typeface="+mn-lt"/>
              </a:rPr>
              <a:t>($1 mil. – (10 * $29,091)</a:t>
            </a:r>
          </a:p>
          <a:p>
            <a:pPr marL="91440" indent="-91440">
              <a:buFont typeface="Arial" panose="020B0604020202020204" pitchFamily="34" charset="0"/>
              <a:buChar char="•"/>
              <a:defRPr/>
            </a:pPr>
            <a:r>
              <a:rPr lang="en-US" sz="1400" dirty="0">
                <a:latin typeface="+mn-lt"/>
              </a:rPr>
              <a:t>Depreciation deduction = </a:t>
            </a:r>
            <a:r>
              <a:rPr lang="en-US" sz="1400" b="1" dirty="0">
                <a:latin typeface="+mn-lt"/>
              </a:rPr>
              <a:t>$29,091/year   </a:t>
            </a:r>
          </a:p>
        </p:txBody>
      </p:sp>
      <p:sp>
        <p:nvSpPr>
          <p:cNvPr id="10" name="Text Box 10">
            <a:extLst>
              <a:ext uri="{FF2B5EF4-FFF2-40B4-BE49-F238E27FC236}">
                <a16:creationId xmlns:a16="http://schemas.microsoft.com/office/drawing/2014/main" id="{F0905F7E-2B2C-4737-92C6-6A7AC5A141DA}"/>
              </a:ext>
            </a:extLst>
          </p:cNvPr>
          <p:cNvSpPr txBox="1">
            <a:spLocks noChangeArrowheads="1"/>
          </p:cNvSpPr>
          <p:nvPr/>
        </p:nvSpPr>
        <p:spPr bwMode="auto">
          <a:xfrm>
            <a:off x="4876806" y="4569023"/>
            <a:ext cx="3962385" cy="307777"/>
          </a:xfrm>
          <a:prstGeom prst="rect">
            <a:avLst/>
          </a:prstGeom>
          <a:noFill/>
          <a:ln w="9525">
            <a:noFill/>
            <a:miter lim="800000"/>
            <a:headEnd/>
            <a:tailEnd/>
          </a:ln>
        </p:spPr>
        <p:txBody>
          <a:bodyPr wrap="square">
            <a:spAutoFit/>
          </a:bodyPr>
          <a:lstStyle/>
          <a:p>
            <a:pPr algn="ctr">
              <a:defRPr/>
            </a:pPr>
            <a:r>
              <a:rPr lang="en-US" sz="1400" dirty="0">
                <a:latin typeface="+mn-lt"/>
              </a:rPr>
              <a:t>$37,818 - $29,091 = $8,727; a </a:t>
            </a:r>
            <a:r>
              <a:rPr lang="en-US" sz="1400" b="1" dirty="0">
                <a:latin typeface="+mn-lt"/>
              </a:rPr>
              <a:t>23% reduction</a:t>
            </a:r>
          </a:p>
        </p:txBody>
      </p:sp>
      <p:sp>
        <p:nvSpPr>
          <p:cNvPr id="11" name="Text Box 10">
            <a:extLst>
              <a:ext uri="{FF2B5EF4-FFF2-40B4-BE49-F238E27FC236}">
                <a16:creationId xmlns:a16="http://schemas.microsoft.com/office/drawing/2014/main" id="{523242DE-A94A-4851-AAB2-82365EBA544B}"/>
              </a:ext>
            </a:extLst>
          </p:cNvPr>
          <p:cNvSpPr txBox="1">
            <a:spLocks noChangeArrowheads="1"/>
          </p:cNvSpPr>
          <p:nvPr/>
        </p:nvSpPr>
        <p:spPr bwMode="auto">
          <a:xfrm>
            <a:off x="4343400" y="5410200"/>
            <a:ext cx="733864" cy="307777"/>
          </a:xfrm>
          <a:prstGeom prst="rect">
            <a:avLst/>
          </a:prstGeom>
          <a:noFill/>
          <a:ln w="9525">
            <a:noFill/>
            <a:miter lim="800000"/>
            <a:headEnd/>
            <a:tailEnd/>
          </a:ln>
        </p:spPr>
        <p:txBody>
          <a:bodyPr wrap="square">
            <a:spAutoFit/>
          </a:bodyPr>
          <a:lstStyle/>
          <a:p>
            <a:pPr algn="ctr">
              <a:defRPr/>
            </a:pPr>
            <a:r>
              <a:rPr lang="en-US" sz="1400" dirty="0">
                <a:latin typeface="+mn-lt"/>
              </a:rPr>
              <a:t>Yr. 10</a:t>
            </a:r>
          </a:p>
        </p:txBody>
      </p:sp>
      <p:sp>
        <p:nvSpPr>
          <p:cNvPr id="12" name="Text Box 10">
            <a:extLst>
              <a:ext uri="{FF2B5EF4-FFF2-40B4-BE49-F238E27FC236}">
                <a16:creationId xmlns:a16="http://schemas.microsoft.com/office/drawing/2014/main" id="{9E949136-7FE6-4D9B-B9C2-555A65018B49}"/>
              </a:ext>
            </a:extLst>
          </p:cNvPr>
          <p:cNvSpPr txBox="1">
            <a:spLocks noChangeArrowheads="1"/>
          </p:cNvSpPr>
          <p:nvPr/>
        </p:nvSpPr>
        <p:spPr bwMode="auto">
          <a:xfrm>
            <a:off x="152401" y="4038600"/>
            <a:ext cx="1338246" cy="307777"/>
          </a:xfrm>
          <a:prstGeom prst="rect">
            <a:avLst/>
          </a:prstGeom>
          <a:noFill/>
          <a:ln w="9525">
            <a:noFill/>
            <a:miter lim="800000"/>
            <a:headEnd/>
            <a:tailEnd/>
          </a:ln>
        </p:spPr>
        <p:txBody>
          <a:bodyPr wrap="square">
            <a:spAutoFit/>
          </a:bodyPr>
          <a:lstStyle/>
          <a:p>
            <a:pPr algn="ctr">
              <a:defRPr/>
            </a:pPr>
            <a:r>
              <a:rPr lang="en-US" sz="1400" dirty="0">
                <a:latin typeface="+mn-lt"/>
              </a:rPr>
              <a:t>At acquisition</a:t>
            </a:r>
          </a:p>
        </p:txBody>
      </p:sp>
      <p:cxnSp>
        <p:nvCxnSpPr>
          <p:cNvPr id="38" name="Straight Arrow Connector 37">
            <a:extLst>
              <a:ext uri="{FF2B5EF4-FFF2-40B4-BE49-F238E27FC236}">
                <a16:creationId xmlns:a16="http://schemas.microsoft.com/office/drawing/2014/main" id="{BB8546B5-3A85-4903-808B-97D344409003}"/>
              </a:ext>
            </a:extLst>
          </p:cNvPr>
          <p:cNvCxnSpPr>
            <a:cxnSpLocks/>
          </p:cNvCxnSpPr>
          <p:nvPr/>
        </p:nvCxnSpPr>
        <p:spPr>
          <a:xfrm flipV="1">
            <a:off x="762000" y="3733800"/>
            <a:ext cx="1594" cy="36635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 Box 10">
            <a:extLst>
              <a:ext uri="{FF2B5EF4-FFF2-40B4-BE49-F238E27FC236}">
                <a16:creationId xmlns:a16="http://schemas.microsoft.com/office/drawing/2014/main" id="{09B182DC-C49E-4EDF-88BB-4498BF56DF3C}"/>
              </a:ext>
            </a:extLst>
          </p:cNvPr>
          <p:cNvSpPr txBox="1">
            <a:spLocks noChangeArrowheads="1"/>
          </p:cNvSpPr>
          <p:nvPr/>
        </p:nvSpPr>
        <p:spPr bwMode="auto">
          <a:xfrm>
            <a:off x="3962400" y="2057400"/>
            <a:ext cx="914400" cy="307777"/>
          </a:xfrm>
          <a:prstGeom prst="rect">
            <a:avLst/>
          </a:prstGeom>
          <a:noFill/>
          <a:ln w="9525">
            <a:noFill/>
            <a:miter lim="800000"/>
            <a:headEnd/>
            <a:tailEnd/>
          </a:ln>
        </p:spPr>
        <p:txBody>
          <a:bodyPr wrap="square">
            <a:spAutoFit/>
          </a:bodyPr>
          <a:lstStyle/>
          <a:p>
            <a:pPr algn="ctr">
              <a:defRPr/>
            </a:pPr>
            <a:r>
              <a:rPr lang="en-US" sz="1400" dirty="0">
                <a:latin typeface="+mn-lt"/>
              </a:rPr>
              <a:t>$1.3 mil.</a:t>
            </a:r>
          </a:p>
        </p:txBody>
      </p:sp>
      <p:sp>
        <p:nvSpPr>
          <p:cNvPr id="18" name="Right Brace 14">
            <a:extLst>
              <a:ext uri="{FF2B5EF4-FFF2-40B4-BE49-F238E27FC236}">
                <a16:creationId xmlns:a16="http://schemas.microsoft.com/office/drawing/2014/main" id="{32A29605-887A-42A1-B602-17EDFD20CDE5}"/>
              </a:ext>
            </a:extLst>
          </p:cNvPr>
          <p:cNvSpPr>
            <a:spLocks/>
          </p:cNvSpPr>
          <p:nvPr/>
        </p:nvSpPr>
        <p:spPr bwMode="auto">
          <a:xfrm rot="10800000">
            <a:off x="4568825" y="2331719"/>
            <a:ext cx="155575" cy="1554480"/>
          </a:xfrm>
          <a:prstGeom prst="rightBrace">
            <a:avLst>
              <a:gd name="adj1" fmla="val 8327"/>
              <a:gd name="adj2" fmla="val 50000"/>
            </a:avLst>
          </a:prstGeom>
          <a:solidFill>
            <a:schemeClr val="accent1"/>
          </a:solidFill>
          <a:ln w="25400" algn="ctr">
            <a:solidFill>
              <a:schemeClr val="tx1"/>
            </a:solidFill>
            <a:round/>
            <a:headEnd/>
            <a:tailEnd/>
          </a:ln>
        </p:spPr>
        <p:txBody>
          <a:bodyPr>
            <a:spAutoFit/>
          </a:bodyPr>
          <a:lstStyle/>
          <a:p>
            <a:endParaRPr lang="en-US"/>
          </a:p>
        </p:txBody>
      </p:sp>
      <p:cxnSp>
        <p:nvCxnSpPr>
          <p:cNvPr id="45" name="Straight Arrow Connector 5">
            <a:extLst>
              <a:ext uri="{FF2B5EF4-FFF2-40B4-BE49-F238E27FC236}">
                <a16:creationId xmlns:a16="http://schemas.microsoft.com/office/drawing/2014/main" id="{D3BA3784-E087-4A6D-8348-01F23DD86D8F}"/>
              </a:ext>
            </a:extLst>
          </p:cNvPr>
          <p:cNvCxnSpPr>
            <a:cxnSpLocks noChangeShapeType="1"/>
            <a:stCxn id="18" idx="1"/>
          </p:cNvCxnSpPr>
          <p:nvPr/>
        </p:nvCxnSpPr>
        <p:spPr bwMode="auto">
          <a:xfrm flipH="1">
            <a:off x="4267200" y="3108959"/>
            <a:ext cx="301625" cy="0"/>
          </a:xfrm>
          <a:prstGeom prst="straightConnector1">
            <a:avLst/>
          </a:prstGeom>
          <a:noFill/>
          <a:ln w="25400" algn="ctr">
            <a:solidFill>
              <a:srgbClr val="303F7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18430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458200" cy="1252728"/>
          </a:xfrm>
        </p:spPr>
        <p:txBody>
          <a:bodyPr>
            <a:noAutofit/>
          </a:bodyPr>
          <a:lstStyle/>
          <a:p>
            <a:pPr algn="ctr"/>
            <a:r>
              <a:rPr lang="en-US" sz="3200" dirty="0"/>
              <a:t>Incremental NPV as a % of </a:t>
            </a:r>
            <a:br>
              <a:rPr lang="en-US" sz="3200" dirty="0"/>
            </a:br>
            <a:r>
              <a:rPr lang="en-US" sz="3200" dirty="0"/>
              <a:t>Relinquished Property Value</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17</a:t>
            </a:fld>
            <a:endParaRPr lang="en-US" altLang="en-US"/>
          </a:p>
        </p:txBody>
      </p:sp>
      <p:pic>
        <p:nvPicPr>
          <p:cNvPr id="8" name="Picture 7">
            <a:extLst>
              <a:ext uri="{FF2B5EF4-FFF2-40B4-BE49-F238E27FC236}">
                <a16:creationId xmlns:a16="http://schemas.microsoft.com/office/drawing/2014/main" id="{00000000-0008-0000-0300-00000A00000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1" y="1531817"/>
            <a:ext cx="4202822" cy="25603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0000000-0008-0000-0300-00000B0000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0963" y="1541342"/>
            <a:ext cx="4206240" cy="25624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0000000-0008-0000-0300-00000C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740" y="4162622"/>
            <a:ext cx="4202823" cy="25603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0000000-0008-0000-0300-0000090000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49140" y="4132141"/>
            <a:ext cx="4202823" cy="25603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a:extLst>
              <a:ext uri="{FF2B5EF4-FFF2-40B4-BE49-F238E27FC236}">
                <a16:creationId xmlns:a16="http://schemas.microsoft.com/office/drawing/2014/main" id="{02D47FE7-8D48-465D-AE9E-B9C02D3497C7}"/>
              </a:ext>
            </a:extLst>
          </p:cNvPr>
          <p:cNvSpPr txBox="1">
            <a:spLocks noChangeArrowheads="1"/>
          </p:cNvSpPr>
          <p:nvPr/>
        </p:nvSpPr>
        <p:spPr bwMode="auto">
          <a:xfrm>
            <a:off x="3117797" y="3937203"/>
            <a:ext cx="2708564" cy="307777"/>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n-lt"/>
              </a:rPr>
              <a:t>0.5% to 9%; mean = 4%</a:t>
            </a:r>
          </a:p>
        </p:txBody>
      </p:sp>
      <p:sp>
        <p:nvSpPr>
          <p:cNvPr id="3" name="Text Box 11">
            <a:extLst>
              <a:ext uri="{FF2B5EF4-FFF2-40B4-BE49-F238E27FC236}">
                <a16:creationId xmlns:a16="http://schemas.microsoft.com/office/drawing/2014/main" id="{5F7CEB9E-7AD5-4936-B2AE-4C6EA6B8BA1C}"/>
              </a:ext>
            </a:extLst>
          </p:cNvPr>
          <p:cNvSpPr txBox="1">
            <a:spLocks noChangeArrowheads="1"/>
          </p:cNvSpPr>
          <p:nvPr/>
        </p:nvSpPr>
        <p:spPr bwMode="auto">
          <a:xfrm>
            <a:off x="2540879" y="6583391"/>
            <a:ext cx="4202822" cy="276999"/>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200" dirty="0">
                <a:latin typeface="+mn-lt"/>
              </a:rPr>
              <a:t>What if the buyer overpays for the replacement property?</a:t>
            </a:r>
          </a:p>
        </p:txBody>
      </p:sp>
    </p:spTree>
    <p:extLst>
      <p:ext uri="{BB962C8B-B14F-4D97-AF65-F5344CB8AC3E}">
        <p14:creationId xmlns:p14="http://schemas.microsoft.com/office/powerpoint/2010/main" val="3044449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33460" cy="1252728"/>
          </a:xfrm>
        </p:spPr>
        <p:txBody>
          <a:bodyPr>
            <a:noAutofit/>
          </a:bodyPr>
          <a:lstStyle/>
          <a:p>
            <a:pPr algn="ctr"/>
            <a:r>
              <a:rPr lang="en-US" sz="3200" dirty="0"/>
              <a:t>Incremental NPV as a % of Prop. Value: States w. Income Tax </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18</a:t>
            </a:fld>
            <a:endParaRPr lang="en-US" altLang="en-US"/>
          </a:p>
        </p:txBody>
      </p:sp>
      <p:pic>
        <p:nvPicPr>
          <p:cNvPr id="8" name="Picture 7">
            <a:extLst>
              <a:ext uri="{FF2B5EF4-FFF2-40B4-BE49-F238E27FC236}">
                <a16:creationId xmlns:a16="http://schemas.microsoft.com/office/drawing/2014/main" id="{00000000-0008-0000-0500-00000600000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 y="1600200"/>
            <a:ext cx="4206240" cy="25839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0000000-0008-0000-0500-0000070000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9160" y="1600200"/>
            <a:ext cx="4206240" cy="25839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0000000-0008-0000-0500-000008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 y="4191000"/>
            <a:ext cx="4206240" cy="258393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0000000-0008-0000-0500-00000A0000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9160" y="4197866"/>
            <a:ext cx="4206240" cy="2583934"/>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a:extLst>
              <a:ext uri="{FF2B5EF4-FFF2-40B4-BE49-F238E27FC236}">
                <a16:creationId xmlns:a16="http://schemas.microsoft.com/office/drawing/2014/main" id="{ADC213CD-4B51-4EF5-ABC8-F0B3A5A262FF}"/>
              </a:ext>
            </a:extLst>
          </p:cNvPr>
          <p:cNvSpPr txBox="1">
            <a:spLocks noChangeArrowheads="1"/>
          </p:cNvSpPr>
          <p:nvPr/>
        </p:nvSpPr>
        <p:spPr bwMode="auto">
          <a:xfrm>
            <a:off x="3255818" y="4030246"/>
            <a:ext cx="2479964" cy="307777"/>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n-lt"/>
              </a:rPr>
              <a:t>0.5% to 12%; mean = 6%</a:t>
            </a:r>
          </a:p>
        </p:txBody>
      </p:sp>
    </p:spTree>
    <p:extLst>
      <p:ext uri="{BB962C8B-B14F-4D97-AF65-F5344CB8AC3E}">
        <p14:creationId xmlns:p14="http://schemas.microsoft.com/office/powerpoint/2010/main" val="2594187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458200" cy="1252728"/>
          </a:xfrm>
        </p:spPr>
        <p:txBody>
          <a:bodyPr>
            <a:noAutofit/>
          </a:bodyPr>
          <a:lstStyle/>
          <a:p>
            <a:pPr algn="ctr"/>
            <a:r>
              <a:rPr lang="en-US" sz="3200" dirty="0"/>
              <a:t>Incremental NPV as a % of </a:t>
            </a:r>
            <a:br>
              <a:rPr lang="en-US" sz="3200" dirty="0"/>
            </a:br>
            <a:r>
              <a:rPr lang="en-US" sz="3200" dirty="0"/>
              <a:t>Deferred Tax Liability</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19</a:t>
            </a:fld>
            <a:endParaRPr lang="en-US" altLang="en-US"/>
          </a:p>
        </p:txBody>
      </p:sp>
      <p:pic>
        <p:nvPicPr>
          <p:cNvPr id="9" name="Picture 8">
            <a:extLst>
              <a:ext uri="{FF2B5EF4-FFF2-40B4-BE49-F238E27FC236}">
                <a16:creationId xmlns:a16="http://schemas.microsoft.com/office/drawing/2014/main" id="{00000000-0008-0000-0700-00000700000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 y="1607066"/>
            <a:ext cx="4206240" cy="258393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0000000-0008-0000-0700-0000080000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5360" y="1600200"/>
            <a:ext cx="4206240" cy="258393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0000000-0008-0000-0700-000009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23" y="4267200"/>
            <a:ext cx="4217417"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0000000-0008-0000-0700-00000A0000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5360" y="4267200"/>
            <a:ext cx="4206240" cy="2583934"/>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11">
            <a:extLst>
              <a:ext uri="{FF2B5EF4-FFF2-40B4-BE49-F238E27FC236}">
                <a16:creationId xmlns:a16="http://schemas.microsoft.com/office/drawing/2014/main" id="{03852533-A986-423C-9D48-9E6BF615D305}"/>
              </a:ext>
            </a:extLst>
          </p:cNvPr>
          <p:cNvSpPr txBox="1">
            <a:spLocks noChangeArrowheads="1"/>
          </p:cNvSpPr>
          <p:nvPr/>
        </p:nvSpPr>
        <p:spPr bwMode="auto">
          <a:xfrm>
            <a:off x="3311236" y="4035623"/>
            <a:ext cx="2479964" cy="307777"/>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n-lt"/>
              </a:rPr>
              <a:t>8% to 58%; mean = 37%</a:t>
            </a:r>
          </a:p>
        </p:txBody>
      </p:sp>
    </p:spTree>
    <p:extLst>
      <p:ext uri="{BB962C8B-B14F-4D97-AF65-F5344CB8AC3E}">
        <p14:creationId xmlns:p14="http://schemas.microsoft.com/office/powerpoint/2010/main" val="2856596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442F7-953F-4A76-B1E9-2E90652491B7}"/>
              </a:ext>
            </a:extLst>
          </p:cNvPr>
          <p:cNvSpPr>
            <a:spLocks noGrp="1"/>
          </p:cNvSpPr>
          <p:nvPr>
            <p:ph type="title"/>
          </p:nvPr>
        </p:nvSpPr>
        <p:spPr/>
        <p:txBody>
          <a:bodyPr>
            <a:normAutofit/>
          </a:bodyPr>
          <a:lstStyle/>
          <a:p>
            <a:r>
              <a:rPr lang="en-US" sz="3200" dirty="0"/>
              <a:t>Acknowledgements</a:t>
            </a:r>
          </a:p>
        </p:txBody>
      </p:sp>
      <p:sp>
        <p:nvSpPr>
          <p:cNvPr id="3" name="Content Placeholder 2">
            <a:extLst>
              <a:ext uri="{FF2B5EF4-FFF2-40B4-BE49-F238E27FC236}">
                <a16:creationId xmlns:a16="http://schemas.microsoft.com/office/drawing/2014/main" id="{FDEC7E23-E3D6-4D86-8B73-692D8D9EA9E8}"/>
              </a:ext>
            </a:extLst>
          </p:cNvPr>
          <p:cNvSpPr>
            <a:spLocks noGrp="1"/>
          </p:cNvSpPr>
          <p:nvPr>
            <p:ph idx="1"/>
          </p:nvPr>
        </p:nvSpPr>
        <p:spPr>
          <a:xfrm>
            <a:off x="228600" y="1524000"/>
            <a:ext cx="8534400" cy="4976128"/>
          </a:xfrm>
        </p:spPr>
        <p:txBody>
          <a:bodyPr>
            <a:normAutofit/>
          </a:bodyPr>
          <a:lstStyle/>
          <a:p>
            <a:r>
              <a:rPr lang="en-US" sz="1800" dirty="0">
                <a:effectLst/>
                <a:latin typeface="Century" panose="02040604050505020304" pitchFamily="18" charset="0"/>
                <a:ea typeface="SimSun" panose="02010600030101010101" pitchFamily="2" charset="-122"/>
                <a:cs typeface="Times New Roman" panose="02020603050405020304" pitchFamily="18" charset="0"/>
              </a:rPr>
              <a:t>We gratefully acknowledge the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Real Estate Research Consortium*</a:t>
            </a:r>
            <a:r>
              <a:rPr lang="en-US" sz="1800" dirty="0">
                <a:effectLst/>
                <a:latin typeface="Century" panose="02040604050505020304" pitchFamily="18" charset="0"/>
                <a:ea typeface="SimSun" panose="02010600030101010101" pitchFamily="2" charset="-122"/>
                <a:cs typeface="Times New Roman" panose="02020603050405020304" pitchFamily="18" charset="0"/>
              </a:rPr>
              <a:t> for providing financial support for this project. </a:t>
            </a:r>
          </a:p>
          <a:p>
            <a:r>
              <a:rPr lang="en-US" sz="1800" dirty="0">
                <a:effectLst/>
                <a:latin typeface="Century" panose="02040604050505020304" pitchFamily="18" charset="0"/>
                <a:ea typeface="SimSun" panose="02010600030101010101" pitchFamily="2" charset="-122"/>
                <a:cs typeface="Times New Roman" panose="02020603050405020304" pitchFamily="18" charset="0"/>
              </a:rPr>
              <a:t>We thank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Ryan McCormick </a:t>
            </a:r>
            <a:r>
              <a:rPr lang="en-US" sz="1800" dirty="0">
                <a:effectLst/>
                <a:latin typeface="Century" panose="02040604050505020304" pitchFamily="18" charset="0"/>
                <a:ea typeface="SimSun" panose="02010600030101010101" pitchFamily="2" charset="-122"/>
                <a:cs typeface="Times New Roman" panose="02020603050405020304" pitchFamily="18" charset="0"/>
              </a:rPr>
              <a:t>of the Real Estate Roundtable for his valuable suggestions and guidance throughout the process. </a:t>
            </a:r>
          </a:p>
          <a:p>
            <a:r>
              <a:rPr lang="en-US" sz="1800" dirty="0">
                <a:effectLst/>
                <a:latin typeface="Century" panose="02040604050505020304" pitchFamily="18" charset="0"/>
                <a:ea typeface="SimSun" panose="02010600030101010101" pitchFamily="2" charset="-122"/>
                <a:cs typeface="Times New Roman" panose="02020603050405020304" pitchFamily="18" charset="0"/>
              </a:rPr>
              <a:t>We also thank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Suzanne Baker</a:t>
            </a:r>
            <a:r>
              <a:rPr lang="en-US" sz="1800" dirty="0">
                <a:effectLst/>
                <a:latin typeface="Century" panose="02040604050505020304" pitchFamily="18" charset="0"/>
                <a:ea typeface="SimSun" panose="02010600030101010101" pitchFamily="2" charset="-122"/>
                <a:cs typeface="Times New Roman" panose="02020603050405020304" pitchFamily="18" charset="0"/>
              </a:rPr>
              <a:t>,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Tony Chereso, Tony Edwards, Jeffrey Fisher and John Harrison </a:t>
            </a:r>
            <a:r>
              <a:rPr lang="en-US" sz="1800" dirty="0">
                <a:effectLst/>
                <a:latin typeface="Century" panose="02040604050505020304" pitchFamily="18" charset="0"/>
                <a:ea typeface="SimSun" panose="02010600030101010101" pitchFamily="2" charset="-122"/>
                <a:cs typeface="Times New Roman" panose="02020603050405020304" pitchFamily="18" charset="0"/>
              </a:rPr>
              <a:t>for their helpful </a:t>
            </a:r>
            <a:r>
              <a:rPr lang="en-US" sz="1800" dirty="0">
                <a:latin typeface="Century" panose="02040604050505020304" pitchFamily="18" charset="0"/>
                <a:ea typeface="SimSun" panose="02010600030101010101" pitchFamily="2" charset="-122"/>
                <a:cs typeface="Times New Roman" panose="02020603050405020304" pitchFamily="18" charset="0"/>
              </a:rPr>
              <a:t>feedback</a:t>
            </a:r>
            <a:r>
              <a:rPr lang="en-US" sz="1800" dirty="0">
                <a:effectLst/>
                <a:latin typeface="Century" panose="02040604050505020304" pitchFamily="18" charset="0"/>
                <a:ea typeface="SimSun" panose="02010600030101010101" pitchFamily="2" charset="-122"/>
                <a:cs typeface="Times New Roman" panose="02020603050405020304" pitchFamily="18" charset="0"/>
              </a:rPr>
              <a:t>. </a:t>
            </a:r>
          </a:p>
          <a:p>
            <a:r>
              <a:rPr lang="en-US" sz="1800" dirty="0">
                <a:effectLst/>
                <a:latin typeface="Century" panose="02040604050505020304" pitchFamily="18" charset="0"/>
                <a:ea typeface="SimSun" panose="02010600030101010101" pitchFamily="2" charset="-122"/>
                <a:cs typeface="Times New Roman" panose="02020603050405020304" pitchFamily="18" charset="0"/>
              </a:rPr>
              <a:t>We thank the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National Council of Real Estate Investment Fiduciaries</a:t>
            </a:r>
            <a:r>
              <a:rPr lang="en-US" sz="1800" dirty="0">
                <a:effectLst/>
                <a:latin typeface="Century" panose="02040604050505020304" pitchFamily="18" charset="0"/>
                <a:ea typeface="SimSun" panose="02010600030101010101" pitchFamily="2" charset="-122"/>
                <a:cs typeface="Times New Roman" panose="02020603050405020304" pitchFamily="18" charset="0"/>
              </a:rPr>
              <a:t> for providing access to the NCREIF data, the National Association of REALTORS</a:t>
            </a:r>
            <a:r>
              <a:rPr lang="en-US" sz="1800" dirty="0"/>
              <a:t>®</a:t>
            </a:r>
            <a:r>
              <a:rPr lang="en-US" sz="1800" dirty="0">
                <a:effectLst/>
                <a:latin typeface="Century" panose="02040604050505020304" pitchFamily="18" charset="0"/>
                <a:ea typeface="SimSun" panose="02010600030101010101" pitchFamily="2" charset="-122"/>
                <a:cs typeface="Times New Roman" panose="02020603050405020304" pitchFamily="18" charset="0"/>
              </a:rPr>
              <a:t> for providing us with 1031 exchanges survey results,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Marcus and Millichap </a:t>
            </a:r>
            <a:r>
              <a:rPr lang="en-US" sz="1800" dirty="0">
                <a:effectLst/>
                <a:latin typeface="Century" panose="02040604050505020304" pitchFamily="18" charset="0"/>
                <a:ea typeface="SimSun" panose="02010600030101010101" pitchFamily="2" charset="-122"/>
                <a:cs typeface="Times New Roman" panose="02020603050405020304" pitchFamily="18" charset="0"/>
              </a:rPr>
              <a:t>for sharing statistics on share of exchanges, and </a:t>
            </a:r>
            <a:r>
              <a:rPr lang="en-US" sz="18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IPX1031</a:t>
            </a:r>
            <a:r>
              <a:rPr lang="en-US" sz="1800" dirty="0">
                <a:effectLst/>
                <a:latin typeface="Century" panose="02040604050505020304" pitchFamily="18" charset="0"/>
                <a:ea typeface="SimSun" panose="02010600030101010101" pitchFamily="2" charset="-122"/>
                <a:cs typeface="Times New Roman" panose="02020603050405020304" pitchFamily="18" charset="0"/>
              </a:rPr>
              <a:t> for providing us with data on exchanges facilitated by them. </a:t>
            </a:r>
          </a:p>
          <a:p>
            <a:r>
              <a:rPr lang="en-US" sz="1800" dirty="0">
                <a:effectLst/>
                <a:latin typeface="Century" panose="02040604050505020304" pitchFamily="18" charset="0"/>
                <a:ea typeface="SimSun" panose="02010600030101010101" pitchFamily="2" charset="-122"/>
                <a:cs typeface="Times New Roman" panose="02020603050405020304" pitchFamily="18" charset="0"/>
              </a:rPr>
              <a:t>All remaining errors are our own.</a:t>
            </a:r>
          </a:p>
          <a:p>
            <a:endParaRPr lang="en-US" sz="1800" dirty="0">
              <a:effectLst/>
              <a:latin typeface="Century" panose="02040604050505020304" pitchFamily="18" charset="0"/>
              <a:ea typeface="SimSun" panose="02010600030101010101" pitchFamily="2" charset="-122"/>
              <a:cs typeface="Times New Roman" panose="02020603050405020304" pitchFamily="18" charset="0"/>
            </a:endParaRPr>
          </a:p>
          <a:p>
            <a:pPr marL="411480" lvl="1" indent="0">
              <a:buNone/>
            </a:pPr>
            <a:r>
              <a:rPr lang="en-US" sz="1200" dirty="0"/>
              <a:t>*The following organizations are sponsors of the Real Estate Research Consortium: Alternative &amp; Direct Investment Securities Association, American Hotel &amp; Lodging Association, American Land Title Association, American Seniors Housing Association, Asian American Hotel Owners Association, Commercial Real Estate Finance Council, Federation of Exchange Accommodators, International Council of Shopping Centers, Institute for Portfolio Alternatives, Mortgage Bankers Association, NAIOP, Commercial Real Estate Development Association, </a:t>
            </a:r>
            <a:r>
              <a:rPr lang="en-US" sz="1200" dirty="0" err="1"/>
              <a:t>Nareit</a:t>
            </a:r>
            <a:r>
              <a:rPr lang="en-US" sz="1200" dirty="0"/>
              <a:t>, National Association of REALTORS®, National Multifamily Housing Council, and The Real Estate Roundtable.</a:t>
            </a:r>
          </a:p>
          <a:p>
            <a:endParaRPr lang="en-US" dirty="0"/>
          </a:p>
          <a:p>
            <a:endParaRPr lang="en-US" dirty="0"/>
          </a:p>
        </p:txBody>
      </p:sp>
      <p:sp>
        <p:nvSpPr>
          <p:cNvPr id="4" name="Slide Number Placeholder 3">
            <a:extLst>
              <a:ext uri="{FF2B5EF4-FFF2-40B4-BE49-F238E27FC236}">
                <a16:creationId xmlns:a16="http://schemas.microsoft.com/office/drawing/2014/main" id="{5C6BAC40-D378-4D7C-8FC5-F7C35208CDD1}"/>
              </a:ext>
            </a:extLst>
          </p:cNvPr>
          <p:cNvSpPr>
            <a:spLocks noGrp="1"/>
          </p:cNvSpPr>
          <p:nvPr>
            <p:ph type="sldNum" sz="quarter" idx="12"/>
          </p:nvPr>
        </p:nvSpPr>
        <p:spPr/>
        <p:txBody>
          <a:bodyPr/>
          <a:lstStyle/>
          <a:p>
            <a:pPr>
              <a:defRPr/>
            </a:pPr>
            <a:fld id="{98BFDC73-5149-4A90-8262-EBF586AD38C6}" type="slidenum">
              <a:rPr lang="en-US" altLang="en-US" smtClean="0"/>
              <a:pPr>
                <a:defRPr/>
              </a:pPr>
              <a:t>2</a:t>
            </a:fld>
            <a:endParaRPr lang="en-US" altLang="en-US"/>
          </a:p>
        </p:txBody>
      </p:sp>
    </p:spTree>
    <p:extLst>
      <p:ext uri="{BB962C8B-B14F-4D97-AF65-F5344CB8AC3E}">
        <p14:creationId xmlns:p14="http://schemas.microsoft.com/office/powerpoint/2010/main" val="3706059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sz="3200" dirty="0"/>
              <a:t>Additional Analyses </a:t>
            </a:r>
          </a:p>
        </p:txBody>
      </p:sp>
      <p:sp>
        <p:nvSpPr>
          <p:cNvPr id="3" name="Content Placeholder 2"/>
          <p:cNvSpPr>
            <a:spLocks noGrp="1"/>
          </p:cNvSpPr>
          <p:nvPr>
            <p:ph idx="1"/>
          </p:nvPr>
        </p:nvSpPr>
        <p:spPr>
          <a:xfrm>
            <a:off x="228600" y="1546591"/>
            <a:ext cx="8839200" cy="5159009"/>
          </a:xfrm>
        </p:spPr>
        <p:txBody>
          <a:bodyPr>
            <a:noAutofit/>
          </a:bodyPr>
          <a:lstStyle/>
          <a:p>
            <a:pPr>
              <a:spcBef>
                <a:spcPts val="600"/>
              </a:spcBef>
            </a:pPr>
            <a:r>
              <a:rPr lang="en-US" sz="2000" dirty="0"/>
              <a:t>Discount rate</a:t>
            </a:r>
          </a:p>
          <a:p>
            <a:pPr lvl="1">
              <a:spcBef>
                <a:spcPts val="600"/>
              </a:spcBef>
            </a:pPr>
            <a:r>
              <a:rPr lang="en-US" sz="1800" dirty="0"/>
              <a:t>Incremental NPV of a LKE is decreased by a lower discount rate </a:t>
            </a:r>
          </a:p>
          <a:p>
            <a:pPr>
              <a:spcBef>
                <a:spcPts val="600"/>
              </a:spcBef>
            </a:pPr>
            <a:r>
              <a:rPr lang="en-US" sz="2000" dirty="0"/>
              <a:t>Residential (apartment) properties</a:t>
            </a:r>
          </a:p>
          <a:p>
            <a:pPr lvl="1">
              <a:spcBef>
                <a:spcPts val="600"/>
              </a:spcBef>
            </a:pPr>
            <a:r>
              <a:rPr lang="en-US" sz="1800" dirty="0"/>
              <a:t>Incremental NPV of a LKE is slightly higher for residential properties </a:t>
            </a:r>
          </a:p>
          <a:p>
            <a:pPr>
              <a:spcBef>
                <a:spcPts val="600"/>
              </a:spcBef>
            </a:pPr>
            <a:r>
              <a:rPr lang="en-US" sz="2000" dirty="0"/>
              <a:t>Estimates for corporate owned real property</a:t>
            </a:r>
          </a:p>
          <a:p>
            <a:pPr lvl="1">
              <a:spcBef>
                <a:spcPts val="600"/>
              </a:spcBef>
            </a:pPr>
            <a:r>
              <a:rPr lang="en-US" sz="1800" dirty="0"/>
              <a:t>According to the Joint Committee on Taxation (JCT), 27% of tax revenue losses in 2019 associated with real property LKEs were generated by corporations.</a:t>
            </a:r>
          </a:p>
          <a:p>
            <a:pPr lvl="1">
              <a:spcBef>
                <a:spcPts val="600"/>
              </a:spcBef>
            </a:pPr>
            <a:r>
              <a:rPr lang="en-US" sz="1800" dirty="0"/>
              <a:t>Overall, incremental NPV of a LKE is roughly as valuable to corporate taxpayers as individual taxpayers.</a:t>
            </a:r>
            <a:endParaRPr lang="en-US" dirty="0"/>
          </a:p>
          <a:p>
            <a:pPr marL="118872" indent="0">
              <a:spcBef>
                <a:spcPts val="600"/>
              </a:spcBef>
              <a:buNone/>
            </a:pPr>
            <a:endParaRPr lang="en-US" sz="22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20</a:t>
            </a:fld>
            <a:endParaRPr lang="en-US" altLang="en-US"/>
          </a:p>
        </p:txBody>
      </p:sp>
    </p:spTree>
    <p:extLst>
      <p:ext uri="{BB962C8B-B14F-4D97-AF65-F5344CB8AC3E}">
        <p14:creationId xmlns:p14="http://schemas.microsoft.com/office/powerpoint/2010/main" val="1844060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810000"/>
            <a:ext cx="8252460" cy="1143000"/>
          </a:xfrm>
        </p:spPr>
        <p:txBody>
          <a:bodyPr>
            <a:noAutofit/>
          </a:bodyPr>
          <a:lstStyle/>
          <a:p>
            <a:r>
              <a:rPr lang="en-US" sz="3600" dirty="0"/>
              <a:t>3.	Possible Effects of Elimination 	on Property Values</a:t>
            </a:r>
          </a:p>
        </p:txBody>
      </p:sp>
      <p:sp>
        <p:nvSpPr>
          <p:cNvPr id="7" name="Subtitle 6"/>
          <p:cNvSpPr>
            <a:spLocks noGrp="1"/>
          </p:cNvSpPr>
          <p:nvPr>
            <p:ph type="subTitle" idx="1"/>
          </p:nvPr>
        </p:nvSpPr>
        <p:spPr>
          <a:xfrm>
            <a:off x="685800" y="2286000"/>
            <a:ext cx="6553200" cy="1295400"/>
          </a:xfrm>
        </p:spPr>
        <p:txBody>
          <a:bodyPr>
            <a:normAutofit/>
          </a:bodyPr>
          <a:lstStyle/>
          <a:p>
            <a:r>
              <a:rPr lang="en-US" sz="2400" dirty="0"/>
              <a:t>The Tax and Economic Impacts of Section   1031 Like-Kind Exchanges in Real Estate </a:t>
            </a:r>
          </a:p>
        </p:txBody>
      </p:sp>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21</a:t>
            </a:fld>
            <a:endParaRPr lang="en-US" altLang="en-US"/>
          </a:p>
        </p:txBody>
      </p:sp>
    </p:spTree>
    <p:extLst>
      <p:ext uri="{BB962C8B-B14F-4D97-AF65-F5344CB8AC3E}">
        <p14:creationId xmlns:p14="http://schemas.microsoft.com/office/powerpoint/2010/main" val="3909509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sz="3200" dirty="0"/>
              <a:t>Implications of LKE Elimination for Market Values </a:t>
            </a:r>
          </a:p>
        </p:txBody>
      </p:sp>
      <p:sp>
        <p:nvSpPr>
          <p:cNvPr id="3" name="Content Placeholder 2"/>
          <p:cNvSpPr>
            <a:spLocks noGrp="1"/>
          </p:cNvSpPr>
          <p:nvPr>
            <p:ph idx="1"/>
          </p:nvPr>
        </p:nvSpPr>
        <p:spPr>
          <a:xfrm>
            <a:off x="228600" y="1546591"/>
            <a:ext cx="8839200" cy="5159009"/>
          </a:xfrm>
        </p:spPr>
        <p:txBody>
          <a:bodyPr>
            <a:noAutofit/>
          </a:bodyPr>
          <a:lstStyle/>
          <a:p>
            <a:pPr>
              <a:spcBef>
                <a:spcPts val="600"/>
              </a:spcBef>
            </a:pPr>
            <a:r>
              <a:rPr lang="en-US" sz="2000" dirty="0"/>
              <a:t>Effects of a change in tax law that increases taxes paid by the marginal CRE investor in a local market…?</a:t>
            </a:r>
          </a:p>
          <a:p>
            <a:pPr lvl="1">
              <a:spcBef>
                <a:spcPts val="600"/>
              </a:spcBef>
            </a:pPr>
            <a:r>
              <a:rPr lang="en-US" sz="1600" dirty="0"/>
              <a:t>In the short-run, a reduction in the price a marginal investor is willing to pay--per dollar of current NOI, all else equal </a:t>
            </a:r>
            <a:r>
              <a:rPr lang="en-US" sz="1400" dirty="0"/>
              <a:t>(cap rates go up)</a:t>
            </a:r>
          </a:p>
          <a:p>
            <a:pPr lvl="1">
              <a:spcBef>
                <a:spcPts val="600"/>
              </a:spcBef>
            </a:pPr>
            <a:r>
              <a:rPr lang="en-US" sz="1600" dirty="0"/>
              <a:t>In the longer run, rents would have to increase</a:t>
            </a:r>
          </a:p>
          <a:p>
            <a:pPr>
              <a:spcBef>
                <a:spcPts val="600"/>
              </a:spcBef>
            </a:pPr>
            <a:r>
              <a:rPr lang="en-US" sz="2000" dirty="0"/>
              <a:t>Elimination of LKEs could therefore: </a:t>
            </a:r>
          </a:p>
          <a:p>
            <a:pPr lvl="1">
              <a:spcBef>
                <a:spcPts val="600"/>
              </a:spcBef>
            </a:pPr>
            <a:r>
              <a:rPr lang="en-US" sz="1800" dirty="0"/>
              <a:t>put downward pressure on CRE prices in the short run</a:t>
            </a:r>
          </a:p>
          <a:p>
            <a:pPr lvl="1">
              <a:spcBef>
                <a:spcPts val="600"/>
              </a:spcBef>
            </a:pPr>
            <a:r>
              <a:rPr lang="en-US" sz="1800" dirty="0"/>
              <a:t>put upward pressure on rents in the longer run, &amp; </a:t>
            </a:r>
          </a:p>
          <a:p>
            <a:pPr lvl="1">
              <a:spcBef>
                <a:spcPts val="600"/>
              </a:spcBef>
            </a:pPr>
            <a:r>
              <a:rPr lang="en-US" sz="1800" dirty="0"/>
              <a:t>reduce liquidity/transaction activity </a:t>
            </a:r>
            <a:r>
              <a:rPr lang="en-US" sz="1600" dirty="0"/>
              <a:t>(short-run &amp; long run).</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22</a:t>
            </a:fld>
            <a:endParaRPr lang="en-US" altLang="en-US"/>
          </a:p>
        </p:txBody>
      </p:sp>
    </p:spTree>
    <p:extLst>
      <p:ext uri="{BB962C8B-B14F-4D97-AF65-F5344CB8AC3E}">
        <p14:creationId xmlns:p14="http://schemas.microsoft.com/office/powerpoint/2010/main" val="4379940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dirty="0"/>
              <a:t>Implications of LKE Elimination for Market Values (2)</a:t>
            </a:r>
          </a:p>
        </p:txBody>
      </p:sp>
      <p:sp>
        <p:nvSpPr>
          <p:cNvPr id="3" name="Content Placeholder 2"/>
          <p:cNvSpPr>
            <a:spLocks noGrp="1"/>
          </p:cNvSpPr>
          <p:nvPr>
            <p:ph idx="1"/>
          </p:nvPr>
        </p:nvSpPr>
        <p:spPr>
          <a:xfrm>
            <a:off x="228600" y="1546591"/>
            <a:ext cx="8534400" cy="5159009"/>
          </a:xfrm>
        </p:spPr>
        <p:txBody>
          <a:bodyPr>
            <a:noAutofit/>
          </a:bodyPr>
          <a:lstStyle/>
          <a:p>
            <a:r>
              <a:rPr lang="en-US" sz="2000" dirty="0"/>
              <a:t>Under certain assumptions, our calculated PV of tax savings can be used as estimates of maximum short-run price declines that would be required if LKEs were eliminated</a:t>
            </a:r>
          </a:p>
          <a:p>
            <a:pPr lvl="1"/>
            <a:r>
              <a:rPr lang="en-US" sz="1800" dirty="0"/>
              <a:t>Marginal investor in local market in question is assumed </a:t>
            </a:r>
          </a:p>
          <a:p>
            <a:pPr lvl="2"/>
            <a:r>
              <a:rPr lang="en-US" sz="1600" dirty="0"/>
              <a:t>to be a taxable, profit maximizing, investor </a:t>
            </a:r>
          </a:p>
          <a:p>
            <a:pPr lvl="2"/>
            <a:r>
              <a:rPr lang="en-US" sz="1600" dirty="0"/>
              <a:t>contemplating disposition of one property in order to acquire a replacement property</a:t>
            </a:r>
          </a:p>
          <a:p>
            <a:pPr lvl="1"/>
            <a:r>
              <a:rPr lang="en-US" sz="1800" dirty="0"/>
              <a:t>No offsetting market responses or general equilibrium effects on CRE prices, </a:t>
            </a:r>
            <a:r>
              <a:rPr lang="en-US" sz="1800" i="1" dirty="0"/>
              <a:t>either positive or negative</a:t>
            </a:r>
            <a:r>
              <a:rPr lang="en-US" sz="1800" dirty="0"/>
              <a:t>, will be associated with elimination of LKEs  </a:t>
            </a:r>
          </a:p>
          <a:p>
            <a:pPr lvl="2"/>
            <a:r>
              <a:rPr lang="en-US" sz="1600" dirty="0"/>
              <a:t>e.g., no change in interest rates, no reduction in economic activity (GDP growth)</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23</a:t>
            </a:fld>
            <a:endParaRPr lang="en-US" altLang="en-US"/>
          </a:p>
        </p:txBody>
      </p:sp>
    </p:spTree>
    <p:extLst>
      <p:ext uri="{BB962C8B-B14F-4D97-AF65-F5344CB8AC3E}">
        <p14:creationId xmlns:p14="http://schemas.microsoft.com/office/powerpoint/2010/main" val="1950955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458200" cy="1252728"/>
          </a:xfrm>
        </p:spPr>
        <p:txBody>
          <a:bodyPr>
            <a:noAutofit/>
          </a:bodyPr>
          <a:lstStyle/>
          <a:p>
            <a:pPr algn="ctr"/>
            <a:r>
              <a:rPr lang="en-US" sz="3200" dirty="0"/>
              <a:t>Back to Incremental NPV as a % of Property Value</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24</a:t>
            </a:fld>
            <a:endParaRPr lang="en-US" altLang="en-US"/>
          </a:p>
        </p:txBody>
      </p:sp>
      <p:pic>
        <p:nvPicPr>
          <p:cNvPr id="8" name="Picture 7">
            <a:extLst>
              <a:ext uri="{FF2B5EF4-FFF2-40B4-BE49-F238E27FC236}">
                <a16:creationId xmlns:a16="http://schemas.microsoft.com/office/drawing/2014/main" id="{00000000-0008-0000-0300-00000A00000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6778" y="1590675"/>
            <a:ext cx="4202822" cy="25603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0000000-0008-0000-0300-00000B0000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1600200"/>
            <a:ext cx="4206240" cy="25624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0000000-0008-0000-0300-00000C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777" y="4221480"/>
            <a:ext cx="4202823" cy="25603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0000000-0008-0000-0300-0000090000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3977" y="4221480"/>
            <a:ext cx="4202823" cy="25603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a:extLst>
              <a:ext uri="{FF2B5EF4-FFF2-40B4-BE49-F238E27FC236}">
                <a16:creationId xmlns:a16="http://schemas.microsoft.com/office/drawing/2014/main" id="{02D47FE7-8D48-465D-AE9E-B9C02D3497C7}"/>
              </a:ext>
            </a:extLst>
          </p:cNvPr>
          <p:cNvSpPr txBox="1">
            <a:spLocks noChangeArrowheads="1"/>
          </p:cNvSpPr>
          <p:nvPr/>
        </p:nvSpPr>
        <p:spPr bwMode="auto">
          <a:xfrm>
            <a:off x="3352800" y="3962400"/>
            <a:ext cx="2133600" cy="307777"/>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n-lt"/>
              </a:rPr>
              <a:t>0.5% to 9%; mean = 4%</a:t>
            </a:r>
          </a:p>
        </p:txBody>
      </p:sp>
    </p:spTree>
    <p:extLst>
      <p:ext uri="{BB962C8B-B14F-4D97-AF65-F5344CB8AC3E}">
        <p14:creationId xmlns:p14="http://schemas.microsoft.com/office/powerpoint/2010/main" val="1757559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810000"/>
            <a:ext cx="7772400" cy="1143000"/>
          </a:xfrm>
        </p:spPr>
        <p:txBody>
          <a:bodyPr>
            <a:noAutofit/>
          </a:bodyPr>
          <a:lstStyle/>
          <a:p>
            <a:r>
              <a:rPr lang="en-US" sz="3600" dirty="0"/>
              <a:t>4. The Effects of Exchanges on</a:t>
            </a:r>
            <a:br>
              <a:rPr lang="en-US" sz="3600" dirty="0"/>
            </a:br>
            <a:r>
              <a:rPr lang="en-US" sz="3600" dirty="0"/>
              <a:t>    Treasury Revenues</a:t>
            </a:r>
          </a:p>
        </p:txBody>
      </p:sp>
      <p:sp>
        <p:nvSpPr>
          <p:cNvPr id="7" name="Subtitle 6"/>
          <p:cNvSpPr>
            <a:spLocks noGrp="1"/>
          </p:cNvSpPr>
          <p:nvPr>
            <p:ph type="subTitle" idx="1"/>
          </p:nvPr>
        </p:nvSpPr>
        <p:spPr>
          <a:xfrm>
            <a:off x="685800" y="2286000"/>
            <a:ext cx="6553200" cy="1295400"/>
          </a:xfrm>
        </p:spPr>
        <p:txBody>
          <a:bodyPr>
            <a:normAutofit/>
          </a:bodyPr>
          <a:lstStyle/>
          <a:p>
            <a:r>
              <a:rPr lang="en-US" sz="2400" dirty="0"/>
              <a:t>The Tax and Economic Impacts of Section   1031 Like-Kind Exchanges in Real Estate </a:t>
            </a:r>
          </a:p>
        </p:txBody>
      </p:sp>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25</a:t>
            </a:fld>
            <a:endParaRPr lang="en-US" altLang="en-US"/>
          </a:p>
        </p:txBody>
      </p:sp>
    </p:spTree>
    <p:extLst>
      <p:ext uri="{BB962C8B-B14F-4D97-AF65-F5344CB8AC3E}">
        <p14:creationId xmlns:p14="http://schemas.microsoft.com/office/powerpoint/2010/main" val="3580817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5072"/>
            <a:ext cx="8458200" cy="1252728"/>
          </a:xfrm>
        </p:spPr>
        <p:txBody>
          <a:bodyPr>
            <a:noAutofit/>
          </a:bodyPr>
          <a:lstStyle/>
          <a:p>
            <a:pPr algn="ctr"/>
            <a:r>
              <a:rPr lang="en-US" sz="3200" dirty="0"/>
              <a:t>Estimated PV to Taxpayers from RE Like-Kind Exchanges</a:t>
            </a:r>
            <a:endParaRPr lang="en-US" sz="20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26</a:t>
            </a:fld>
            <a:endParaRPr lang="en-US" altLang="en-US"/>
          </a:p>
        </p:txBody>
      </p:sp>
      <p:sp>
        <p:nvSpPr>
          <p:cNvPr id="6" name="Rectangle 1">
            <a:extLst>
              <a:ext uri="{FF2B5EF4-FFF2-40B4-BE49-F238E27FC236}">
                <a16:creationId xmlns:a16="http://schemas.microsoft.com/office/drawing/2014/main" id="{1FEEC9AF-9AC4-4D02-83E1-EBCF7B48BBC2}"/>
              </a:ext>
            </a:extLst>
          </p:cNvPr>
          <p:cNvSpPr>
            <a:spLocks noChangeArrowheads="1"/>
          </p:cNvSpPr>
          <p:nvPr/>
        </p:nvSpPr>
        <p:spPr bwMode="auto">
          <a:xfrm>
            <a:off x="765175" y="2276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Box 10">
            <a:extLst>
              <a:ext uri="{FF2B5EF4-FFF2-40B4-BE49-F238E27FC236}">
                <a16:creationId xmlns:a16="http://schemas.microsoft.com/office/drawing/2014/main" id="{9A7D3834-0067-4C5D-AE80-9B6599EFEF55}"/>
              </a:ext>
            </a:extLst>
          </p:cNvPr>
          <p:cNvSpPr txBox="1">
            <a:spLocks noChangeArrowheads="1"/>
          </p:cNvSpPr>
          <p:nvPr/>
        </p:nvSpPr>
        <p:spPr bwMode="auto">
          <a:xfrm>
            <a:off x="1244404" y="6324600"/>
            <a:ext cx="6908996" cy="523220"/>
          </a:xfrm>
          <a:prstGeom prst="rect">
            <a:avLst/>
          </a:prstGeom>
          <a:noFill/>
          <a:ln w="9525">
            <a:noFill/>
            <a:miter lim="800000"/>
            <a:headEnd/>
            <a:tailEnd/>
          </a:ln>
        </p:spPr>
        <p:txBody>
          <a:bodyPr wrap="square">
            <a:spAutoFit/>
          </a:bodyPr>
          <a:lstStyle/>
          <a:p>
            <a:pPr algn="ctr">
              <a:defRPr/>
            </a:pPr>
            <a:r>
              <a:rPr lang="en-US" sz="1400" dirty="0">
                <a:latin typeface="+mn-lt"/>
              </a:rPr>
              <a:t>Ignoring the additional tax revenues Treasury receives </a:t>
            </a:r>
            <a:r>
              <a:rPr lang="en-US" sz="1400" b="1" dirty="0">
                <a:latin typeface="+mn-lt"/>
              </a:rPr>
              <a:t>after</a:t>
            </a:r>
            <a:r>
              <a:rPr lang="en-US" sz="1400" dirty="0">
                <a:latin typeface="+mn-lt"/>
              </a:rPr>
              <a:t> the year of the exchange is like a lender ignoring interest payments and the repayment of principal.</a:t>
            </a:r>
          </a:p>
        </p:txBody>
      </p:sp>
      <p:graphicFrame>
        <p:nvGraphicFramePr>
          <p:cNvPr id="19" name="Table 18"/>
          <p:cNvGraphicFramePr>
            <a:graphicFrameLocks noGrp="1"/>
          </p:cNvGraphicFramePr>
          <p:nvPr>
            <p:extLst>
              <p:ext uri="{D42A27DB-BD31-4B8C-83A1-F6EECF244321}">
                <p14:modId xmlns:p14="http://schemas.microsoft.com/office/powerpoint/2010/main" val="2217343822"/>
              </p:ext>
            </p:extLst>
          </p:nvPr>
        </p:nvGraphicFramePr>
        <p:xfrm>
          <a:off x="228600" y="1371600"/>
          <a:ext cx="7391400" cy="4930261"/>
        </p:xfrm>
        <a:graphic>
          <a:graphicData uri="http://schemas.openxmlformats.org/drawingml/2006/table">
            <a:tbl>
              <a:tblPr firstRow="1" firstCol="1" bandRow="1">
                <a:tableStyleId>{5C22544A-7EE6-4342-B048-85BDC9FD1C3A}</a:tableStyleId>
              </a:tblPr>
              <a:tblGrid>
                <a:gridCol w="5657572">
                  <a:extLst>
                    <a:ext uri="{9D8B030D-6E8A-4147-A177-3AD203B41FA5}">
                      <a16:colId xmlns:a16="http://schemas.microsoft.com/office/drawing/2014/main" val="20000"/>
                    </a:ext>
                  </a:extLst>
                </a:gridCol>
                <a:gridCol w="569896">
                  <a:extLst>
                    <a:ext uri="{9D8B030D-6E8A-4147-A177-3AD203B41FA5}">
                      <a16:colId xmlns:a16="http://schemas.microsoft.com/office/drawing/2014/main" val="20001"/>
                    </a:ext>
                  </a:extLst>
                </a:gridCol>
                <a:gridCol w="1163932">
                  <a:extLst>
                    <a:ext uri="{9D8B030D-6E8A-4147-A177-3AD203B41FA5}">
                      <a16:colId xmlns:a16="http://schemas.microsoft.com/office/drawing/2014/main" val="20002"/>
                    </a:ext>
                  </a:extLst>
                </a:gridCol>
              </a:tblGrid>
              <a:tr h="429352">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JCT’s estimated tax expenditures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2019</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2019-2023</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0"/>
                  </a:ext>
                </a:extLst>
              </a:tr>
              <a:tr h="217009">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Individuals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$7.2</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$35.9</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1"/>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Corporations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$2.7</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$15.1</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2"/>
                  </a:ext>
                </a:extLst>
              </a:tr>
              <a:tr h="268345">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Total deferred tax liabilities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$9.9</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$51.0</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3"/>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4"/>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Present value to individual taxpayers of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5"/>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Minimum-8.0% of deferred tax liability</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$0.6</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$2.9</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6"/>
                  </a:ext>
                </a:extLst>
              </a:tr>
              <a:tr h="23757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Average-37% of deferred tax liability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$2.7</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$13.3</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7"/>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Maximum-58% of deferred tax liability</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$4.2</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$20.8</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8"/>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9"/>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Present value to corporate taxpayers of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0"/>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Minimum-9.0% of deferred tax liability</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$0.2</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$1.4</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1"/>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Average-45% of deferred tax liability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$1.2</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$6.8</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2"/>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Maximum-67% of deferred tax liability</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$1.8</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$10.1</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3"/>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4"/>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Total present value to all taxpayers of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5"/>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Minimum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$0.8</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$4.2</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6"/>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Average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$3.9</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$20.1</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7"/>
                  </a:ext>
                </a:extLst>
              </a:tr>
              <a:tr h="233343">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Maximum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$6.0</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$30.9</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18"/>
                  </a:ext>
                </a:extLst>
              </a:tr>
            </a:tbl>
          </a:graphicData>
        </a:graphic>
      </p:graphicFrame>
      <p:sp>
        <p:nvSpPr>
          <p:cNvPr id="8" name="Rectangle 7">
            <a:extLst>
              <a:ext uri="{FF2B5EF4-FFF2-40B4-BE49-F238E27FC236}">
                <a16:creationId xmlns:a16="http://schemas.microsoft.com/office/drawing/2014/main" id="{ED9300AB-D618-48DD-958F-F2021D6BDD50}"/>
              </a:ext>
            </a:extLst>
          </p:cNvPr>
          <p:cNvSpPr/>
          <p:nvPr/>
        </p:nvSpPr>
        <p:spPr>
          <a:xfrm>
            <a:off x="5943600" y="2316480"/>
            <a:ext cx="1737360" cy="2743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958840" y="5821680"/>
            <a:ext cx="1737360" cy="2743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Box 11">
            <a:extLst>
              <a:ext uri="{FF2B5EF4-FFF2-40B4-BE49-F238E27FC236}">
                <a16:creationId xmlns:a16="http://schemas.microsoft.com/office/drawing/2014/main" id="{02D47FE7-8D48-465D-AE9E-B9C02D3497C7}"/>
              </a:ext>
            </a:extLst>
          </p:cNvPr>
          <p:cNvSpPr txBox="1">
            <a:spLocks noChangeArrowheads="1"/>
          </p:cNvSpPr>
          <p:nvPr/>
        </p:nvSpPr>
        <p:spPr bwMode="auto">
          <a:xfrm>
            <a:off x="7772400" y="5801380"/>
            <a:ext cx="1165860" cy="523220"/>
          </a:xfrm>
          <a:prstGeom prst="rect">
            <a:avLst/>
          </a:prstGeom>
          <a:solidFill>
            <a:schemeClr val="bg1">
              <a:lumMod val="85000"/>
            </a:schemeClr>
          </a:solidFill>
          <a:ln w="9525">
            <a:solidFill>
              <a:srgbClr val="C00000"/>
            </a:solid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n-lt"/>
              </a:rPr>
              <a:t>$20.1/$51.0 = 39%</a:t>
            </a:r>
          </a:p>
        </p:txBody>
      </p:sp>
    </p:spTree>
    <p:extLst>
      <p:ext uri="{BB962C8B-B14F-4D97-AF65-F5344CB8AC3E}">
        <p14:creationId xmlns:p14="http://schemas.microsoft.com/office/powerpoint/2010/main" val="5358758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5072"/>
            <a:ext cx="8458200" cy="1252728"/>
          </a:xfrm>
        </p:spPr>
        <p:txBody>
          <a:bodyPr>
            <a:noAutofit/>
          </a:bodyPr>
          <a:lstStyle/>
          <a:p>
            <a:pPr algn="ctr"/>
            <a:r>
              <a:rPr lang="en-US" sz="3200" dirty="0"/>
              <a:t>Estimated PV of Revenue Losses from RE Like-Kind Exchanges</a:t>
            </a:r>
            <a:endParaRPr lang="en-US" sz="20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27</a:t>
            </a:fld>
            <a:endParaRPr lang="en-US" altLang="en-US"/>
          </a:p>
        </p:txBody>
      </p:sp>
      <p:sp>
        <p:nvSpPr>
          <p:cNvPr id="7" name="Content Placeholder 2">
            <a:extLst>
              <a:ext uri="{FF2B5EF4-FFF2-40B4-BE49-F238E27FC236}">
                <a16:creationId xmlns:a16="http://schemas.microsoft.com/office/drawing/2014/main" id="{50633A6B-D1C9-48C1-B47B-6EE4743CA174}"/>
              </a:ext>
            </a:extLst>
          </p:cNvPr>
          <p:cNvSpPr>
            <a:spLocks noGrp="1"/>
          </p:cNvSpPr>
          <p:nvPr>
            <p:ph idx="1"/>
          </p:nvPr>
        </p:nvSpPr>
        <p:spPr>
          <a:xfrm>
            <a:off x="292100" y="3048000"/>
            <a:ext cx="8547100" cy="3931919"/>
          </a:xfrm>
        </p:spPr>
        <p:txBody>
          <a:bodyPr>
            <a:noAutofit/>
          </a:bodyPr>
          <a:lstStyle/>
          <a:p>
            <a:r>
              <a:rPr lang="en-US" sz="1800" dirty="0"/>
              <a:t>Even these revenue loss estimates overstate cost of RE LKEs to Treasury</a:t>
            </a:r>
          </a:p>
          <a:p>
            <a:r>
              <a:rPr lang="en-US" sz="1800" dirty="0"/>
              <a:t>Why?</a:t>
            </a:r>
          </a:p>
          <a:p>
            <a:pPr lvl="1"/>
            <a:r>
              <a:rPr lang="en-US" sz="1600" dirty="0"/>
              <a:t>Assume taxpayers would dispose of their properties in fully-taxable sales in the absence of option to exchange</a:t>
            </a:r>
          </a:p>
          <a:p>
            <a:pPr lvl="1"/>
            <a:r>
              <a:rPr lang="en-US" sz="1600" dirty="0"/>
              <a:t>But…many would delay disposing of properties if exchanges not available</a:t>
            </a:r>
          </a:p>
          <a:p>
            <a:pPr lvl="1"/>
            <a:r>
              <a:rPr lang="en-US" sz="1600" dirty="0"/>
              <a:t>Others might engage in opportunity zones investments, UPREIT transactions or installment sales</a:t>
            </a:r>
          </a:p>
          <a:p>
            <a:pPr>
              <a:spcBef>
                <a:spcPts val="600"/>
              </a:spcBef>
            </a:pPr>
            <a:r>
              <a:rPr lang="en-US" sz="1800" dirty="0"/>
              <a:t>In short, </a:t>
            </a:r>
            <a:r>
              <a:rPr lang="en-US" sz="1800" b="1" dirty="0"/>
              <a:t>behavioral responses</a:t>
            </a:r>
            <a:r>
              <a:rPr lang="en-US" sz="1800" dirty="0"/>
              <a:t> by taxpayers would reduce the increase in Treasury revenues implied by a static analysis</a:t>
            </a:r>
          </a:p>
          <a:p>
            <a:pPr>
              <a:spcBef>
                <a:spcPts val="600"/>
              </a:spcBef>
            </a:pPr>
            <a:r>
              <a:rPr lang="en-US" sz="1800" dirty="0"/>
              <a:t>Reduced transaction activity would have negative spillover effects in industries such as construction, title insurance, &amp; mortgage lending </a:t>
            </a:r>
          </a:p>
          <a:p>
            <a:endParaRPr lang="en-US" sz="1400" dirty="0"/>
          </a:p>
        </p:txBody>
      </p:sp>
      <p:sp>
        <p:nvSpPr>
          <p:cNvPr id="8" name="Text Box 11">
            <a:extLst>
              <a:ext uri="{FF2B5EF4-FFF2-40B4-BE49-F238E27FC236}">
                <a16:creationId xmlns:a16="http://schemas.microsoft.com/office/drawing/2014/main" id="{1AB6EB5B-8A56-47FF-B11C-3F93954C6286}"/>
              </a:ext>
            </a:extLst>
          </p:cNvPr>
          <p:cNvSpPr txBox="1">
            <a:spLocks noChangeArrowheads="1"/>
          </p:cNvSpPr>
          <p:nvPr/>
        </p:nvSpPr>
        <p:spPr bwMode="auto">
          <a:xfrm>
            <a:off x="6019800" y="1600200"/>
            <a:ext cx="2535767" cy="523220"/>
          </a:xfrm>
          <a:prstGeom prst="rect">
            <a:avLst/>
          </a:prstGeom>
          <a:noFill/>
          <a:ln w="9525">
            <a:no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j-lt"/>
              </a:rPr>
              <a:t> </a:t>
            </a:r>
            <a:r>
              <a:rPr lang="en-US" sz="1400" b="1" dirty="0">
                <a:latin typeface="+mj-lt"/>
              </a:rPr>
              <a:t>In billions of $</a:t>
            </a:r>
          </a:p>
          <a:p>
            <a:pPr algn="ctr"/>
            <a:r>
              <a:rPr lang="en-US" sz="1400" b="1" dirty="0">
                <a:latin typeface="+mj-lt"/>
              </a:rPr>
              <a:t>2019         2019-2023</a:t>
            </a:r>
          </a:p>
        </p:txBody>
      </p:sp>
      <p:graphicFrame>
        <p:nvGraphicFramePr>
          <p:cNvPr id="10" name="Table 9"/>
          <p:cNvGraphicFramePr>
            <a:graphicFrameLocks noGrp="1"/>
          </p:cNvGraphicFramePr>
          <p:nvPr>
            <p:extLst>
              <p:ext uri="{D42A27DB-BD31-4B8C-83A1-F6EECF244321}">
                <p14:modId xmlns:p14="http://schemas.microsoft.com/office/powerpoint/2010/main" val="4030235899"/>
              </p:ext>
            </p:extLst>
          </p:nvPr>
        </p:nvGraphicFramePr>
        <p:xfrm>
          <a:off x="609600" y="1905000"/>
          <a:ext cx="7391400" cy="1066800"/>
        </p:xfrm>
        <a:graphic>
          <a:graphicData uri="http://schemas.openxmlformats.org/drawingml/2006/table">
            <a:tbl>
              <a:tblPr firstRow="1" firstCol="1" bandRow="1">
                <a:tableStyleId>{5C22544A-7EE6-4342-B048-85BDC9FD1C3A}</a:tableStyleId>
              </a:tblPr>
              <a:tblGrid>
                <a:gridCol w="5657572">
                  <a:extLst>
                    <a:ext uri="{9D8B030D-6E8A-4147-A177-3AD203B41FA5}">
                      <a16:colId xmlns:a16="http://schemas.microsoft.com/office/drawing/2014/main" val="20000"/>
                    </a:ext>
                  </a:extLst>
                </a:gridCol>
                <a:gridCol w="569896">
                  <a:extLst>
                    <a:ext uri="{9D8B030D-6E8A-4147-A177-3AD203B41FA5}">
                      <a16:colId xmlns:a16="http://schemas.microsoft.com/office/drawing/2014/main" val="20001"/>
                    </a:ext>
                  </a:extLst>
                </a:gridCol>
                <a:gridCol w="1163932">
                  <a:extLst>
                    <a:ext uri="{9D8B030D-6E8A-4147-A177-3AD203B41FA5}">
                      <a16:colId xmlns:a16="http://schemas.microsoft.com/office/drawing/2014/main" val="20002"/>
                    </a:ext>
                  </a:extLst>
                </a:gridCol>
              </a:tblGrid>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Total present value to all taxpayers of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0"/>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Minimum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$0.8</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$4.2</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1"/>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Average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$3.9</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$20.1</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2"/>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Maximum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$6.0</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$30.9</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3"/>
                  </a:ext>
                </a:extLst>
              </a:tr>
            </a:tbl>
          </a:graphicData>
        </a:graphic>
      </p:graphicFrame>
      <p:sp>
        <p:nvSpPr>
          <p:cNvPr id="9" name="Rectangle 8">
            <a:extLst>
              <a:ext uri="{FF2B5EF4-FFF2-40B4-BE49-F238E27FC236}">
                <a16:creationId xmlns:a16="http://schemas.microsoft.com/office/drawing/2014/main" id="{A770A7CC-9908-4882-91EC-23516C08974D}"/>
              </a:ext>
            </a:extLst>
          </p:cNvPr>
          <p:cNvSpPr/>
          <p:nvPr/>
        </p:nvSpPr>
        <p:spPr>
          <a:xfrm>
            <a:off x="6248400" y="2458700"/>
            <a:ext cx="1752601" cy="2845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79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5072"/>
            <a:ext cx="8458200" cy="1252728"/>
          </a:xfrm>
        </p:spPr>
        <p:txBody>
          <a:bodyPr>
            <a:noAutofit/>
          </a:bodyPr>
          <a:lstStyle/>
          <a:p>
            <a:pPr algn="ctr"/>
            <a:r>
              <a:rPr lang="en-US" sz="3200" dirty="0"/>
              <a:t>Estimated PV to Taxpayers from RE Like-Kind Exchanges</a:t>
            </a:r>
            <a:endParaRPr lang="en-US" sz="20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28</a:t>
            </a:fld>
            <a:endParaRPr lang="en-US" altLang="en-US"/>
          </a:p>
        </p:txBody>
      </p:sp>
      <p:sp>
        <p:nvSpPr>
          <p:cNvPr id="7" name="Content Placeholder 2">
            <a:extLst>
              <a:ext uri="{FF2B5EF4-FFF2-40B4-BE49-F238E27FC236}">
                <a16:creationId xmlns:a16="http://schemas.microsoft.com/office/drawing/2014/main" id="{50633A6B-D1C9-48C1-B47B-6EE4743CA174}"/>
              </a:ext>
            </a:extLst>
          </p:cNvPr>
          <p:cNvSpPr>
            <a:spLocks noGrp="1"/>
          </p:cNvSpPr>
          <p:nvPr>
            <p:ph idx="1"/>
          </p:nvPr>
        </p:nvSpPr>
        <p:spPr>
          <a:xfrm>
            <a:off x="205740" y="3276600"/>
            <a:ext cx="8732520" cy="960120"/>
          </a:xfrm>
        </p:spPr>
        <p:txBody>
          <a:bodyPr>
            <a:noAutofit/>
          </a:bodyPr>
          <a:lstStyle/>
          <a:p>
            <a:r>
              <a:rPr lang="en-US" sz="2000" dirty="0"/>
              <a:t>Cost to the Treasury is probably less than 20% of the revenue losses forecasted by the JCT</a:t>
            </a:r>
          </a:p>
        </p:txBody>
      </p:sp>
      <p:sp>
        <p:nvSpPr>
          <p:cNvPr id="8" name="Text Box 11">
            <a:extLst>
              <a:ext uri="{FF2B5EF4-FFF2-40B4-BE49-F238E27FC236}">
                <a16:creationId xmlns:a16="http://schemas.microsoft.com/office/drawing/2014/main" id="{1AB6EB5B-8A56-47FF-B11C-3F93954C6286}"/>
              </a:ext>
            </a:extLst>
          </p:cNvPr>
          <p:cNvSpPr txBox="1">
            <a:spLocks noChangeArrowheads="1"/>
          </p:cNvSpPr>
          <p:nvPr/>
        </p:nvSpPr>
        <p:spPr bwMode="auto">
          <a:xfrm>
            <a:off x="6019801" y="1600200"/>
            <a:ext cx="2514600" cy="523220"/>
          </a:xfrm>
          <a:prstGeom prst="rect">
            <a:avLst/>
          </a:prstGeom>
          <a:noFill/>
          <a:ln w="9525">
            <a:no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j-lt"/>
              </a:rPr>
              <a:t> </a:t>
            </a:r>
            <a:r>
              <a:rPr lang="en-US" sz="1400" b="1" dirty="0">
                <a:latin typeface="+mj-lt"/>
              </a:rPr>
              <a:t>In billions of $</a:t>
            </a:r>
          </a:p>
          <a:p>
            <a:pPr algn="ctr"/>
            <a:r>
              <a:rPr lang="en-US" sz="1400" b="1" dirty="0">
                <a:latin typeface="+mj-lt"/>
              </a:rPr>
              <a:t>2019         2019-2023</a:t>
            </a:r>
          </a:p>
        </p:txBody>
      </p:sp>
      <p:graphicFrame>
        <p:nvGraphicFramePr>
          <p:cNvPr id="10" name="Table 9"/>
          <p:cNvGraphicFramePr>
            <a:graphicFrameLocks noGrp="1"/>
          </p:cNvGraphicFramePr>
          <p:nvPr/>
        </p:nvGraphicFramePr>
        <p:xfrm>
          <a:off x="609600" y="1905000"/>
          <a:ext cx="7391400" cy="1066800"/>
        </p:xfrm>
        <a:graphic>
          <a:graphicData uri="http://schemas.openxmlformats.org/drawingml/2006/table">
            <a:tbl>
              <a:tblPr firstRow="1" firstCol="1" bandRow="1">
                <a:tableStyleId>{5C22544A-7EE6-4342-B048-85BDC9FD1C3A}</a:tableStyleId>
              </a:tblPr>
              <a:tblGrid>
                <a:gridCol w="5657572">
                  <a:extLst>
                    <a:ext uri="{9D8B030D-6E8A-4147-A177-3AD203B41FA5}">
                      <a16:colId xmlns:a16="http://schemas.microsoft.com/office/drawing/2014/main" val="20000"/>
                    </a:ext>
                  </a:extLst>
                </a:gridCol>
                <a:gridCol w="569896">
                  <a:extLst>
                    <a:ext uri="{9D8B030D-6E8A-4147-A177-3AD203B41FA5}">
                      <a16:colId xmlns:a16="http://schemas.microsoft.com/office/drawing/2014/main" val="20001"/>
                    </a:ext>
                  </a:extLst>
                </a:gridCol>
                <a:gridCol w="1163932">
                  <a:extLst>
                    <a:ext uri="{9D8B030D-6E8A-4147-A177-3AD203B41FA5}">
                      <a16:colId xmlns:a16="http://schemas.microsoft.com/office/drawing/2014/main" val="20002"/>
                    </a:ext>
                  </a:extLst>
                </a:gridCol>
              </a:tblGrid>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Total present value to all taxpayers of deferred tax liabilities</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a:effectLst/>
                          <a:latin typeface="Arial" panose="020B0604020202020204" pitchFamily="34" charset="0"/>
                          <a:cs typeface="Arial" panose="020B0604020202020204" pitchFamily="34" charset="0"/>
                        </a:rPr>
                        <a:t> </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0"/>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Minimum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$0.8</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$4.2</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1"/>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Average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a:effectLst/>
                          <a:latin typeface="Arial" panose="020B0604020202020204" pitchFamily="34" charset="0"/>
                          <a:cs typeface="Arial" panose="020B0604020202020204" pitchFamily="34" charset="0"/>
                        </a:rPr>
                        <a:t>$3.9</a:t>
                      </a:r>
                      <a:endParaRPr lang="en-US" sz="14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$20.1</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2"/>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Maximum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$6.0</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$30.9</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3"/>
                  </a:ext>
                </a:extLst>
              </a:tr>
            </a:tbl>
          </a:graphicData>
        </a:graphic>
      </p:graphicFrame>
      <p:sp>
        <p:nvSpPr>
          <p:cNvPr id="9" name="Rectangle 8">
            <a:extLst>
              <a:ext uri="{FF2B5EF4-FFF2-40B4-BE49-F238E27FC236}">
                <a16:creationId xmlns:a16="http://schemas.microsoft.com/office/drawing/2014/main" id="{A770A7CC-9908-4882-91EC-23516C08974D}"/>
              </a:ext>
            </a:extLst>
          </p:cNvPr>
          <p:cNvSpPr/>
          <p:nvPr/>
        </p:nvSpPr>
        <p:spPr>
          <a:xfrm>
            <a:off x="6248399" y="2438400"/>
            <a:ext cx="1828800" cy="2743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p:cNvGraphicFramePr>
            <a:graphicFrameLocks noGrp="1"/>
          </p:cNvGraphicFramePr>
          <p:nvPr>
            <p:extLst>
              <p:ext uri="{D42A27DB-BD31-4B8C-83A1-F6EECF244321}">
                <p14:modId xmlns:p14="http://schemas.microsoft.com/office/powerpoint/2010/main" val="4040961603"/>
              </p:ext>
            </p:extLst>
          </p:nvPr>
        </p:nvGraphicFramePr>
        <p:xfrm>
          <a:off x="609600" y="4495800"/>
          <a:ext cx="7391400" cy="547116"/>
        </p:xfrm>
        <a:graphic>
          <a:graphicData uri="http://schemas.openxmlformats.org/drawingml/2006/table">
            <a:tbl>
              <a:tblPr firstRow="1" firstCol="1" bandRow="1">
                <a:tableStyleId>{5C22544A-7EE6-4342-B048-85BDC9FD1C3A}</a:tableStyleId>
              </a:tblPr>
              <a:tblGrid>
                <a:gridCol w="5657572">
                  <a:extLst>
                    <a:ext uri="{9D8B030D-6E8A-4147-A177-3AD203B41FA5}">
                      <a16:colId xmlns:a16="http://schemas.microsoft.com/office/drawing/2014/main" val="20000"/>
                    </a:ext>
                  </a:extLst>
                </a:gridCol>
                <a:gridCol w="569896">
                  <a:extLst>
                    <a:ext uri="{9D8B030D-6E8A-4147-A177-3AD203B41FA5}">
                      <a16:colId xmlns:a16="http://schemas.microsoft.com/office/drawing/2014/main" val="20001"/>
                    </a:ext>
                  </a:extLst>
                </a:gridCol>
                <a:gridCol w="1163932">
                  <a:extLst>
                    <a:ext uri="{9D8B030D-6E8A-4147-A177-3AD203B41FA5}">
                      <a16:colId xmlns:a16="http://schemas.microsoft.com/office/drawing/2014/main" val="20002"/>
                    </a:ext>
                  </a:extLst>
                </a:gridCol>
              </a:tblGrid>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$0.8</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400" dirty="0">
                          <a:effectLst/>
                          <a:latin typeface="Arial" panose="020B0604020202020204" pitchFamily="34" charset="0"/>
                          <a:cs typeface="Arial" panose="020B0604020202020204" pitchFamily="34" charset="0"/>
                        </a:rPr>
                        <a:t>$4.2</a:t>
                      </a:r>
                      <a:endParaRPr lang="en-US" sz="14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0"/>
                  </a:ext>
                </a:extLst>
              </a:tr>
              <a:tr h="266700">
                <a:tc>
                  <a:txBody>
                    <a:bodyPr/>
                    <a:lstStyle/>
                    <a:p>
                      <a:pPr marL="0" marR="0">
                        <a:lnSpc>
                          <a:spcPct val="115000"/>
                        </a:lnSpc>
                        <a:spcBef>
                          <a:spcPts val="0"/>
                        </a:spcBef>
                        <a:spcAft>
                          <a:spcPts val="0"/>
                        </a:spcAft>
                      </a:pPr>
                      <a:r>
                        <a:rPr lang="en-US" sz="1400" baseline="0" dirty="0">
                          <a:solidFill>
                            <a:schemeClr val="tx1"/>
                          </a:solidFill>
                          <a:effectLst/>
                          <a:latin typeface="Arial" panose="020B0604020202020204" pitchFamily="34" charset="0"/>
                          <a:cs typeface="Arial" panose="020B0604020202020204" pitchFamily="34" charset="0"/>
                        </a:rPr>
                        <a:t>   Estimated economic cost to Treasury </a:t>
                      </a:r>
                      <a:endParaRPr lang="en-US" sz="1400" baseline="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$0.8</a:t>
                      </a:r>
                      <a:endParaRPr lang="en-US" sz="16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tc>
                  <a:txBody>
                    <a:bodyPr/>
                    <a:lstStyle/>
                    <a:p>
                      <a:pPr marL="0" marR="0" algn="r">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$4.0</a:t>
                      </a:r>
                      <a:endParaRPr lang="en-US" sz="16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b">
                    <a:noFill/>
                  </a:tcPr>
                </a:tc>
                <a:extLst>
                  <a:ext uri="{0D108BD9-81ED-4DB2-BD59-A6C34878D82A}">
                    <a16:rowId xmlns:a16="http://schemas.microsoft.com/office/drawing/2014/main" val="10001"/>
                  </a:ext>
                </a:extLst>
              </a:tr>
            </a:tbl>
          </a:graphicData>
        </a:graphic>
      </p:graphicFrame>
      <p:sp>
        <p:nvSpPr>
          <p:cNvPr id="12" name="Text Box 11">
            <a:extLst>
              <a:ext uri="{FF2B5EF4-FFF2-40B4-BE49-F238E27FC236}">
                <a16:creationId xmlns:a16="http://schemas.microsoft.com/office/drawing/2014/main" id="{1AB6EB5B-8A56-47FF-B11C-3F93954C6286}"/>
              </a:ext>
            </a:extLst>
          </p:cNvPr>
          <p:cNvSpPr txBox="1">
            <a:spLocks noChangeArrowheads="1"/>
          </p:cNvSpPr>
          <p:nvPr/>
        </p:nvSpPr>
        <p:spPr bwMode="auto">
          <a:xfrm>
            <a:off x="6019800" y="4277380"/>
            <a:ext cx="2514600" cy="523220"/>
          </a:xfrm>
          <a:prstGeom prst="rect">
            <a:avLst/>
          </a:prstGeom>
          <a:noFill/>
          <a:ln w="9525">
            <a:noFill/>
            <a:miter lim="800000"/>
            <a:headEnd/>
            <a:tailEnd/>
          </a:ln>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1400" dirty="0">
                <a:latin typeface="+mj-lt"/>
              </a:rPr>
              <a:t> </a:t>
            </a:r>
            <a:r>
              <a:rPr lang="en-US" sz="1400" b="1" dirty="0">
                <a:latin typeface="+mj-lt"/>
              </a:rPr>
              <a:t>In billions of $</a:t>
            </a:r>
          </a:p>
          <a:p>
            <a:pPr algn="ctr"/>
            <a:r>
              <a:rPr lang="en-US" sz="1400" b="1" dirty="0">
                <a:latin typeface="+mj-lt"/>
              </a:rPr>
              <a:t>2019         2019-2023</a:t>
            </a:r>
          </a:p>
        </p:txBody>
      </p:sp>
      <p:sp>
        <p:nvSpPr>
          <p:cNvPr id="13" name="Content Placeholder 2">
            <a:extLst>
              <a:ext uri="{FF2B5EF4-FFF2-40B4-BE49-F238E27FC236}">
                <a16:creationId xmlns:a16="http://schemas.microsoft.com/office/drawing/2014/main" id="{50633A6B-D1C9-48C1-B47B-6EE4743CA174}"/>
              </a:ext>
            </a:extLst>
          </p:cNvPr>
          <p:cNvSpPr txBox="1">
            <a:spLocks/>
          </p:cNvSpPr>
          <p:nvPr/>
        </p:nvSpPr>
        <p:spPr>
          <a:xfrm>
            <a:off x="5791200" y="5196839"/>
            <a:ext cx="3192780" cy="883920"/>
          </a:xfrm>
          <a:prstGeom prst="rect">
            <a:avLst/>
          </a:prstGeom>
        </p:spPr>
        <p:txBody>
          <a:bodyPr vert="horz" lIns="54864" tIns="91440" rtlCol="0">
            <a:noAutofit/>
          </a:bodyPr>
          <a:lstStyle>
            <a:lvl1pPr marL="438912" indent="-320040" algn="l" rtl="0" eaLnBrk="1" latinLnBrk="0" hangingPunct="1">
              <a:spcBef>
                <a:spcPts val="0"/>
              </a:spcBef>
              <a:buClr>
                <a:schemeClr val="accent4"/>
              </a:buClr>
              <a:buSzPct val="80000"/>
              <a:buFont typeface="Wingdings" pitchFamily="2" charset="2"/>
              <a:buChar char="§"/>
              <a:defRPr kumimoji="0" sz="2400" kern="1200">
                <a:solidFill>
                  <a:schemeClr val="tx1"/>
                </a:solidFill>
                <a:latin typeface="+mn-lt"/>
                <a:ea typeface="+mn-ea"/>
                <a:cs typeface="+mn-cs"/>
              </a:defRPr>
            </a:lvl1pPr>
            <a:lvl2pPr marL="731520" indent="-274320" algn="l" rtl="0" eaLnBrk="1" latinLnBrk="0" hangingPunct="1">
              <a:spcBef>
                <a:spcPct val="20000"/>
              </a:spcBef>
              <a:buClr>
                <a:schemeClr val="accent4"/>
              </a:buClr>
              <a:buSzPct val="90000"/>
              <a:buFont typeface="Wingdings" pitchFamily="2" charset="2"/>
              <a:buChar char="§"/>
              <a:defRPr kumimoji="0" sz="2000" kern="1200">
                <a:solidFill>
                  <a:schemeClr val="tx1"/>
                </a:solidFill>
                <a:latin typeface="+mn-lt"/>
                <a:ea typeface="+mn-ea"/>
                <a:cs typeface="+mn-cs"/>
              </a:defRPr>
            </a:lvl2pPr>
            <a:lvl3pPr marL="996696" indent="-228600" algn="l" rtl="0" eaLnBrk="1" latinLnBrk="0" hangingPunct="1">
              <a:spcBef>
                <a:spcPct val="20000"/>
              </a:spcBef>
              <a:buClr>
                <a:schemeClr val="accent4"/>
              </a:buClr>
              <a:buFont typeface="Wingdings" pitchFamily="2" charset="2"/>
              <a:buChar char="§"/>
              <a:defRPr kumimoji="0" sz="18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Wingdings" pitchFamily="2" charset="2"/>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4"/>
              </a:buClr>
              <a:buFont typeface="Wingdings" pitchFamily="2" charset="2"/>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fontAlgn="auto">
              <a:spcAft>
                <a:spcPts val="0"/>
              </a:spcAft>
            </a:pPr>
            <a:r>
              <a:rPr lang="en-US" sz="1800" dirty="0"/>
              <a:t>$0.8 = 0.20 x $3.9 </a:t>
            </a:r>
            <a:r>
              <a:rPr lang="en-US" sz="1800" dirty="0" err="1"/>
              <a:t>bil</a:t>
            </a:r>
            <a:r>
              <a:rPr lang="en-US" sz="1800" dirty="0"/>
              <a:t>.; </a:t>
            </a:r>
          </a:p>
          <a:p>
            <a:pPr fontAlgn="auto">
              <a:spcAft>
                <a:spcPts val="0"/>
              </a:spcAft>
            </a:pPr>
            <a:r>
              <a:rPr lang="en-US" sz="1800" dirty="0"/>
              <a:t>$4.0 = 0.20 x $20.1 </a:t>
            </a:r>
            <a:r>
              <a:rPr lang="en-US" sz="1800" dirty="0" err="1"/>
              <a:t>bil</a:t>
            </a:r>
            <a:r>
              <a:rPr lang="en-US" sz="1800" dirty="0"/>
              <a:t>.</a:t>
            </a:r>
          </a:p>
        </p:txBody>
      </p:sp>
    </p:spTree>
    <p:extLst>
      <p:ext uri="{BB962C8B-B14F-4D97-AF65-F5344CB8AC3E}">
        <p14:creationId xmlns:p14="http://schemas.microsoft.com/office/powerpoint/2010/main" val="1515234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58200" cy="1219200"/>
          </a:xfrm>
        </p:spPr>
        <p:txBody>
          <a:bodyPr>
            <a:noAutofit/>
          </a:bodyPr>
          <a:lstStyle/>
          <a:p>
            <a:pPr algn="ctr"/>
            <a:r>
              <a:rPr lang="en-US" sz="3200" dirty="0"/>
              <a:t>So…In Summary…</a:t>
            </a:r>
            <a:endParaRPr lang="en-US" sz="20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29</a:t>
            </a:fld>
            <a:endParaRPr lang="en-US" altLang="en-US"/>
          </a:p>
        </p:txBody>
      </p:sp>
      <p:sp>
        <p:nvSpPr>
          <p:cNvPr id="7" name="Content Placeholder 2">
            <a:extLst>
              <a:ext uri="{FF2B5EF4-FFF2-40B4-BE49-F238E27FC236}">
                <a16:creationId xmlns:a16="http://schemas.microsoft.com/office/drawing/2014/main" id="{50633A6B-D1C9-48C1-B47B-6EE4743CA174}"/>
              </a:ext>
            </a:extLst>
          </p:cNvPr>
          <p:cNvSpPr>
            <a:spLocks noGrp="1"/>
          </p:cNvSpPr>
          <p:nvPr>
            <p:ph idx="1"/>
          </p:nvPr>
        </p:nvSpPr>
        <p:spPr>
          <a:xfrm>
            <a:off x="152400" y="1524000"/>
            <a:ext cx="8839200" cy="4419600"/>
          </a:xfrm>
        </p:spPr>
        <p:txBody>
          <a:bodyPr>
            <a:noAutofit/>
          </a:bodyPr>
          <a:lstStyle/>
          <a:p>
            <a:pPr>
              <a:spcBef>
                <a:spcPts val="600"/>
              </a:spcBef>
            </a:pPr>
            <a:r>
              <a:rPr lang="en-US" sz="2000" dirty="0"/>
              <a:t>Elimination of LKEs would generate little in the way of additional tax revenue</a:t>
            </a:r>
          </a:p>
          <a:p>
            <a:pPr lvl="1">
              <a:spcBef>
                <a:spcPts val="600"/>
              </a:spcBef>
            </a:pPr>
            <a:r>
              <a:rPr lang="en-US" sz="1600" dirty="0"/>
              <a:t>Incremental PV  &lt; deferred tax liability</a:t>
            </a:r>
          </a:p>
          <a:p>
            <a:pPr lvl="1">
              <a:spcBef>
                <a:spcPts val="600"/>
              </a:spcBef>
            </a:pPr>
            <a:r>
              <a:rPr lang="en-US" sz="1600" dirty="0"/>
              <a:t>Behavioral responses </a:t>
            </a:r>
          </a:p>
          <a:p>
            <a:pPr>
              <a:spcBef>
                <a:spcPts val="600"/>
              </a:spcBef>
            </a:pPr>
            <a:r>
              <a:rPr lang="en-US" sz="2000" dirty="0"/>
              <a:t>Liquidity would be reduced (holding periods would increase)</a:t>
            </a:r>
          </a:p>
          <a:p>
            <a:pPr lvl="1">
              <a:spcBef>
                <a:spcPts val="600"/>
              </a:spcBef>
            </a:pPr>
            <a:r>
              <a:rPr lang="en-US" sz="1800" dirty="0"/>
              <a:t>Less efficient allocation of scarse resources (lock-in effect)</a:t>
            </a:r>
          </a:p>
          <a:p>
            <a:pPr lvl="1">
              <a:spcBef>
                <a:spcPts val="600"/>
              </a:spcBef>
            </a:pPr>
            <a:r>
              <a:rPr lang="en-US" sz="1800" dirty="0"/>
              <a:t>Less ability for (especially small) investors to reposition portfolios</a:t>
            </a:r>
          </a:p>
          <a:p>
            <a:pPr>
              <a:spcBef>
                <a:spcPts val="600"/>
              </a:spcBef>
            </a:pPr>
            <a:r>
              <a:rPr lang="en-US" sz="2000" dirty="0"/>
              <a:t>Prices in some markets would decrease in the short-run</a:t>
            </a:r>
          </a:p>
          <a:p>
            <a:pPr>
              <a:spcBef>
                <a:spcPts val="600"/>
              </a:spcBef>
            </a:pPr>
            <a:r>
              <a:rPr lang="en-US" sz="2000" dirty="0"/>
              <a:t>Secondary effects could include decreased employment in RE </a:t>
            </a:r>
            <a:r>
              <a:rPr lang="en-US" sz="1800" dirty="0"/>
              <a:t>&amp;</a:t>
            </a:r>
            <a:r>
              <a:rPr lang="en-US" sz="2000" dirty="0"/>
              <a:t> related sectors</a:t>
            </a:r>
          </a:p>
          <a:p>
            <a:endParaRPr lang="en-US" sz="2000" dirty="0"/>
          </a:p>
          <a:p>
            <a:endParaRPr lang="en-US" sz="1600" dirty="0"/>
          </a:p>
        </p:txBody>
      </p:sp>
    </p:spTree>
    <p:extLst>
      <p:ext uri="{BB962C8B-B14F-4D97-AF65-F5344CB8AC3E}">
        <p14:creationId xmlns:p14="http://schemas.microsoft.com/office/powerpoint/2010/main" val="420752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810000"/>
            <a:ext cx="8229600" cy="1143000"/>
          </a:xfrm>
        </p:spPr>
        <p:txBody>
          <a:bodyPr>
            <a:noAutofit/>
          </a:bodyPr>
          <a:lstStyle/>
          <a:p>
            <a:r>
              <a:rPr lang="en-US" sz="3600" dirty="0"/>
              <a:t>1.	1031 Exchanges Background   	&amp; Evidence on Their Use</a:t>
            </a:r>
          </a:p>
        </p:txBody>
      </p:sp>
      <p:sp>
        <p:nvSpPr>
          <p:cNvPr id="7" name="Subtitle 6"/>
          <p:cNvSpPr>
            <a:spLocks noGrp="1"/>
          </p:cNvSpPr>
          <p:nvPr>
            <p:ph type="subTitle" idx="1"/>
          </p:nvPr>
        </p:nvSpPr>
        <p:spPr>
          <a:xfrm>
            <a:off x="685800" y="2590800"/>
            <a:ext cx="5867400" cy="990600"/>
          </a:xfrm>
        </p:spPr>
        <p:txBody>
          <a:bodyPr>
            <a:normAutofit/>
          </a:bodyPr>
          <a:lstStyle/>
          <a:p>
            <a:r>
              <a:rPr lang="en-US" sz="2400" dirty="0"/>
              <a:t>The Tax and Economic Impacts of Section 1031 Like-Kind Exchanges in Real Estate </a:t>
            </a:r>
          </a:p>
        </p:txBody>
      </p:sp>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3</a:t>
            </a:fld>
            <a:endParaRPr lang="en-US" altLang="en-US"/>
          </a:p>
        </p:txBody>
      </p:sp>
    </p:spTree>
    <p:extLst>
      <p:ext uri="{BB962C8B-B14F-4D97-AF65-F5344CB8AC3E}">
        <p14:creationId xmlns:p14="http://schemas.microsoft.com/office/powerpoint/2010/main" val="2781299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810000"/>
            <a:ext cx="7772400" cy="1143000"/>
          </a:xfrm>
        </p:spPr>
        <p:txBody>
          <a:bodyPr>
            <a:noAutofit/>
          </a:bodyPr>
          <a:lstStyle/>
          <a:p>
            <a:pPr marL="914400" indent="-914400">
              <a:buFont typeface="+mj-lt"/>
              <a:buAutoNum type="arabicPeriod" startAt="5"/>
            </a:pPr>
            <a:r>
              <a:rPr lang="en-US" sz="3200" dirty="0"/>
              <a:t>Economic Benefits of 1031 Exchanges – Empirical Evidence</a:t>
            </a:r>
          </a:p>
        </p:txBody>
      </p:sp>
      <p:sp>
        <p:nvSpPr>
          <p:cNvPr id="7" name="Subtitle 6"/>
          <p:cNvSpPr>
            <a:spLocks noGrp="1"/>
          </p:cNvSpPr>
          <p:nvPr>
            <p:ph type="subTitle" idx="1"/>
          </p:nvPr>
        </p:nvSpPr>
        <p:spPr>
          <a:xfrm>
            <a:off x="685800" y="2286000"/>
            <a:ext cx="5867400" cy="1295400"/>
          </a:xfrm>
        </p:spPr>
        <p:txBody>
          <a:bodyPr>
            <a:normAutofit/>
          </a:bodyPr>
          <a:lstStyle/>
          <a:p>
            <a:r>
              <a:rPr lang="en-US" sz="2400" dirty="0"/>
              <a:t>The Tax and Economic Impacts of Section 1031 Like-Kind Exchanges in Real Estate </a:t>
            </a:r>
          </a:p>
        </p:txBody>
      </p:sp>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30</a:t>
            </a:fld>
            <a:endParaRPr lang="en-US" altLang="en-US"/>
          </a:p>
        </p:txBody>
      </p:sp>
    </p:spTree>
    <p:extLst>
      <p:ext uri="{BB962C8B-B14F-4D97-AF65-F5344CB8AC3E}">
        <p14:creationId xmlns:p14="http://schemas.microsoft.com/office/powerpoint/2010/main" val="13242898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Exchanges Are Associated with </a:t>
            </a:r>
            <a:br>
              <a:rPr lang="en-US" sz="3200" dirty="0"/>
            </a:br>
            <a:r>
              <a:rPr lang="en-US" sz="3200" dirty="0"/>
              <a:t>Higher Investment</a:t>
            </a:r>
          </a:p>
        </p:txBody>
      </p:sp>
      <p:sp>
        <p:nvSpPr>
          <p:cNvPr id="8" name="Content Placeholder 7"/>
          <p:cNvSpPr>
            <a:spLocks noGrp="1"/>
          </p:cNvSpPr>
          <p:nvPr>
            <p:ph idx="1"/>
          </p:nvPr>
        </p:nvSpPr>
        <p:spPr>
          <a:xfrm>
            <a:off x="228600" y="1524000"/>
            <a:ext cx="8709660" cy="4625609"/>
          </a:xfrm>
        </p:spPr>
        <p:txBody>
          <a:bodyPr>
            <a:normAutofit fontScale="70000" lnSpcReduction="20000"/>
          </a:bodyPr>
          <a:lstStyle/>
          <a:p>
            <a:r>
              <a:rPr lang="en-US" dirty="0"/>
              <a:t>A seller using a 1031 exchange has the incentive to invest the full amount of proceeds from the sale of the relinquished property to acquire the replacement property(s).We examine the differences in prices between investors’ relinquished and replacement properties.</a:t>
            </a:r>
          </a:p>
          <a:p>
            <a:pPr lvl="1"/>
            <a:r>
              <a:rPr lang="en-US" dirty="0"/>
              <a:t>We use data from IPX1031 and match each replacement exchange property to the original relinquished property. </a:t>
            </a:r>
          </a:p>
          <a:p>
            <a:pPr lvl="1"/>
            <a:r>
              <a:rPr lang="en-US" dirty="0"/>
              <a:t>We conduct a similar matching procedure for non-exchange transactions based on Costar data using the (true) investor’s identity and a search within 180 days from the sale date of the relinquished property to identify the replacement property. </a:t>
            </a:r>
          </a:p>
          <a:p>
            <a:pPr lvl="1"/>
            <a:r>
              <a:rPr lang="en-US" dirty="0"/>
              <a:t>Results are based on 75,681 roundtrip exchange transactions </a:t>
            </a:r>
            <a:br>
              <a:rPr lang="en-US" dirty="0"/>
            </a:br>
            <a:endParaRPr lang="en-US" dirty="0"/>
          </a:p>
          <a:p>
            <a:r>
              <a:rPr lang="en-US" dirty="0"/>
              <a:t>On average replacement exchanges are associated with an increased investment of </a:t>
            </a:r>
            <a:r>
              <a:rPr lang="en-US" b="1" dirty="0">
                <a:solidFill>
                  <a:srgbClr val="39639D"/>
                </a:solidFill>
              </a:rPr>
              <a:t>$127,500 </a:t>
            </a:r>
            <a:r>
              <a:rPr lang="en-US" dirty="0"/>
              <a:t>or </a:t>
            </a:r>
            <a:r>
              <a:rPr lang="en-US" b="1" dirty="0">
                <a:solidFill>
                  <a:srgbClr val="39639D"/>
                </a:solidFill>
              </a:rPr>
              <a:t>15.4% of the value </a:t>
            </a:r>
            <a:r>
              <a:rPr lang="en-US" dirty="0"/>
              <a:t>of the relinquished property</a:t>
            </a:r>
          </a:p>
          <a:p>
            <a:pPr lvl="1"/>
            <a:r>
              <a:rPr lang="en-US" dirty="0"/>
              <a:t>We examine price differences also for smaller (median price of $263,000) 1-4-unit residential properties. </a:t>
            </a:r>
          </a:p>
          <a:p>
            <a:pPr lvl="1"/>
            <a:r>
              <a:rPr lang="en-US" dirty="0"/>
              <a:t>We observe an increase in investment of 8 percent when the relinquished property is replaced with another small residential property (60 percent of the time) and 20 percent when the relinquished property is replaced with another property type.</a:t>
            </a:r>
          </a:p>
          <a:p>
            <a:pPr marL="457200" lvl="1" indent="0">
              <a:buNone/>
            </a:pPr>
            <a:endParaRPr lang="en-US" dirty="0"/>
          </a:p>
          <a:p>
            <a:r>
              <a:rPr lang="en-US" dirty="0"/>
              <a:t>The price difference (P</a:t>
            </a:r>
            <a:r>
              <a:rPr lang="en-US" baseline="-25000" dirty="0"/>
              <a:t>replacement</a:t>
            </a:r>
            <a:r>
              <a:rPr lang="en-US" dirty="0"/>
              <a:t>-</a:t>
            </a:r>
            <a:r>
              <a:rPr lang="en-US" dirty="0" err="1"/>
              <a:t>P</a:t>
            </a:r>
            <a:r>
              <a:rPr lang="en-US" baseline="-25000" dirty="0" err="1"/>
              <a:t>relinquished</a:t>
            </a:r>
            <a:r>
              <a:rPr lang="en-US" dirty="0"/>
              <a:t>) is positive in </a:t>
            </a:r>
            <a:r>
              <a:rPr lang="en-US" b="1" dirty="0">
                <a:solidFill>
                  <a:srgbClr val="39639D"/>
                </a:solidFill>
              </a:rPr>
              <a:t>62 percent of the like-kind exchanges </a:t>
            </a:r>
            <a:r>
              <a:rPr lang="en-US" dirty="0"/>
              <a:t>and only </a:t>
            </a:r>
            <a:r>
              <a:rPr lang="en-US" b="1" dirty="0">
                <a:solidFill>
                  <a:srgbClr val="39639D"/>
                </a:solidFill>
              </a:rPr>
              <a:t>45 percent of the non-tax motivated </a:t>
            </a:r>
            <a:r>
              <a:rPr lang="en-US" dirty="0"/>
              <a:t>transactions. </a:t>
            </a:r>
          </a:p>
          <a:p>
            <a:pPr lvl="1"/>
            <a:r>
              <a:rPr lang="en-US" dirty="0"/>
              <a:t>Taxes are not be fully deferred in 38 percent of the like-kind exchanges. </a:t>
            </a:r>
          </a:p>
          <a:p>
            <a:pPr lvl="1"/>
            <a:endParaRPr lang="en-US" dirty="0"/>
          </a:p>
          <a:p>
            <a:pPr lvl="1"/>
            <a:endParaRPr lang="en-US" dirty="0"/>
          </a:p>
          <a:p>
            <a:endParaRPr lang="en-US" dirty="0"/>
          </a:p>
        </p:txBody>
      </p:sp>
      <p:sp>
        <p:nvSpPr>
          <p:cNvPr id="3" name="Slide Number Placeholder 2"/>
          <p:cNvSpPr>
            <a:spLocks noGrp="1"/>
          </p:cNvSpPr>
          <p:nvPr>
            <p:ph type="sldNum" sz="quarter" idx="12"/>
          </p:nvPr>
        </p:nvSpPr>
        <p:spPr/>
        <p:txBody>
          <a:bodyPr/>
          <a:lstStyle/>
          <a:p>
            <a:fld id="{98BFDC73-5149-4A90-8262-EBF586AD38C6}" type="slidenum">
              <a:rPr lang="en-US" altLang="en-US" smtClean="0"/>
              <a:pPr/>
              <a:t>31</a:t>
            </a:fld>
            <a:endParaRPr lang="en-US" altLang="en-US"/>
          </a:p>
        </p:txBody>
      </p:sp>
    </p:spTree>
    <p:extLst>
      <p:ext uri="{BB962C8B-B14F-4D97-AF65-F5344CB8AC3E}">
        <p14:creationId xmlns:p14="http://schemas.microsoft.com/office/powerpoint/2010/main" val="3303326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5448"/>
            <a:ext cx="8763000" cy="1252728"/>
          </a:xfrm>
        </p:spPr>
        <p:txBody>
          <a:bodyPr>
            <a:noAutofit/>
          </a:bodyPr>
          <a:lstStyle/>
          <a:p>
            <a:pPr algn="ctr"/>
            <a:r>
              <a:rPr lang="en-US" sz="2800" dirty="0"/>
              <a:t>(Replacement – Relinquished) Prices </a:t>
            </a:r>
            <a:br>
              <a:rPr lang="en-US" sz="2800" dirty="0"/>
            </a:br>
            <a:r>
              <a:rPr lang="en-US" sz="2800" dirty="0"/>
              <a:t>for Exchanges </a:t>
            </a:r>
            <a:r>
              <a:rPr lang="en-US" sz="2400" dirty="0"/>
              <a:t>&amp;</a:t>
            </a:r>
            <a:r>
              <a:rPr lang="en-US" sz="2800" dirty="0"/>
              <a:t> Ordinary Sales by </a:t>
            </a:r>
            <a:r>
              <a:rPr lang="en-US" sz="2800" dirty="0">
                <a:solidFill>
                  <a:srgbClr val="FFC000"/>
                </a:solidFill>
              </a:rPr>
              <a:t>Year</a:t>
            </a:r>
          </a:p>
        </p:txBody>
      </p:sp>
      <p:sp>
        <p:nvSpPr>
          <p:cNvPr id="6" name="Slide Number Placeholder 5"/>
          <p:cNvSpPr>
            <a:spLocks noGrp="1"/>
          </p:cNvSpPr>
          <p:nvPr>
            <p:ph type="sldNum" sz="quarter" idx="12"/>
          </p:nvPr>
        </p:nvSpPr>
        <p:spPr/>
        <p:txBody>
          <a:bodyPr/>
          <a:lstStyle/>
          <a:p>
            <a:pPr>
              <a:defRPr/>
            </a:pPr>
            <a:fld id="{98BFDC73-5149-4A90-8262-EBF586AD38C6}" type="slidenum">
              <a:rPr lang="en-US" altLang="en-US" smtClean="0"/>
              <a:pPr>
                <a:defRPr/>
              </a:pPr>
              <a:t>32</a:t>
            </a:fld>
            <a:endParaRPr lang="en-US" altLang="en-US"/>
          </a:p>
        </p:txBody>
      </p:sp>
      <p:pic>
        <p:nvPicPr>
          <p:cNvPr id="5" name="Picture 4">
            <a:extLst>
              <a:ext uri="{FF2B5EF4-FFF2-40B4-BE49-F238E27FC236}">
                <a16:creationId xmlns:a16="http://schemas.microsoft.com/office/drawing/2014/main" id="{C623D065-C8BE-4E8D-BD0F-4A3CD5B635DF}"/>
              </a:ext>
            </a:extLst>
          </p:cNvPr>
          <p:cNvPicPr>
            <a:picLocks noChangeAspect="1"/>
          </p:cNvPicPr>
          <p:nvPr/>
        </p:nvPicPr>
        <p:blipFill>
          <a:blip r:embed="rId2"/>
          <a:stretch>
            <a:fillRect/>
          </a:stretch>
        </p:blipFill>
        <p:spPr>
          <a:xfrm>
            <a:off x="4550833" y="3200400"/>
            <a:ext cx="4326605" cy="2874626"/>
          </a:xfrm>
          <a:prstGeom prst="rect">
            <a:avLst/>
          </a:prstGeom>
        </p:spPr>
      </p:pic>
      <p:pic>
        <p:nvPicPr>
          <p:cNvPr id="8" name="Picture 7">
            <a:extLst>
              <a:ext uri="{FF2B5EF4-FFF2-40B4-BE49-F238E27FC236}">
                <a16:creationId xmlns:a16="http://schemas.microsoft.com/office/drawing/2014/main" id="{219B0D46-347A-4C18-ABD4-89770779BCD0}"/>
              </a:ext>
            </a:extLst>
          </p:cNvPr>
          <p:cNvPicPr>
            <a:picLocks noChangeAspect="1"/>
          </p:cNvPicPr>
          <p:nvPr/>
        </p:nvPicPr>
        <p:blipFill>
          <a:blip r:embed="rId3"/>
          <a:stretch>
            <a:fillRect/>
          </a:stretch>
        </p:blipFill>
        <p:spPr>
          <a:xfrm>
            <a:off x="245900" y="1752600"/>
            <a:ext cx="4304933" cy="2667000"/>
          </a:xfrm>
          <a:prstGeom prst="rect">
            <a:avLst/>
          </a:prstGeom>
        </p:spPr>
      </p:pic>
    </p:spTree>
    <p:extLst>
      <p:ext uri="{BB962C8B-B14F-4D97-AF65-F5344CB8AC3E}">
        <p14:creationId xmlns:p14="http://schemas.microsoft.com/office/powerpoint/2010/main" val="18245798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5448"/>
            <a:ext cx="8686800" cy="1252728"/>
          </a:xfrm>
        </p:spPr>
        <p:txBody>
          <a:bodyPr>
            <a:noAutofit/>
          </a:bodyPr>
          <a:lstStyle/>
          <a:p>
            <a:pPr algn="ctr"/>
            <a:r>
              <a:rPr lang="en-US" sz="2800" dirty="0"/>
              <a:t>(Replacement – Relinquished) Prices for Exchanges &amp; Ordinary Sales by </a:t>
            </a:r>
            <a:r>
              <a:rPr lang="en-US" sz="2800" dirty="0">
                <a:solidFill>
                  <a:srgbClr val="FFC000"/>
                </a:solidFill>
              </a:rPr>
              <a:t>State</a:t>
            </a:r>
          </a:p>
        </p:txBody>
      </p:sp>
      <p:sp>
        <p:nvSpPr>
          <p:cNvPr id="9" name="Slide Number Placeholder 8"/>
          <p:cNvSpPr>
            <a:spLocks noGrp="1"/>
          </p:cNvSpPr>
          <p:nvPr>
            <p:ph type="sldNum" sz="quarter" idx="12"/>
          </p:nvPr>
        </p:nvSpPr>
        <p:spPr/>
        <p:txBody>
          <a:bodyPr/>
          <a:lstStyle/>
          <a:p>
            <a:pPr>
              <a:defRPr/>
            </a:pPr>
            <a:fld id="{98BFDC73-5149-4A90-8262-EBF586AD38C6}" type="slidenum">
              <a:rPr lang="en-US" altLang="en-US" smtClean="0"/>
              <a:pPr>
                <a:defRPr/>
              </a:pPr>
              <a:t>33</a:t>
            </a:fld>
            <a:endParaRPr lang="en-US" altLang="en-US"/>
          </a:p>
        </p:txBody>
      </p:sp>
      <p:pic>
        <p:nvPicPr>
          <p:cNvPr id="3" name="Picture 2">
            <a:extLst>
              <a:ext uri="{FF2B5EF4-FFF2-40B4-BE49-F238E27FC236}">
                <a16:creationId xmlns:a16="http://schemas.microsoft.com/office/drawing/2014/main" id="{50B9E250-D510-4AE4-B774-867AD0578170}"/>
              </a:ext>
            </a:extLst>
          </p:cNvPr>
          <p:cNvPicPr>
            <a:picLocks noChangeAspect="1"/>
          </p:cNvPicPr>
          <p:nvPr/>
        </p:nvPicPr>
        <p:blipFill>
          <a:blip r:embed="rId2"/>
          <a:stretch>
            <a:fillRect/>
          </a:stretch>
        </p:blipFill>
        <p:spPr>
          <a:xfrm>
            <a:off x="157454" y="1840907"/>
            <a:ext cx="8789273" cy="3176186"/>
          </a:xfrm>
          <a:prstGeom prst="rect">
            <a:avLst/>
          </a:prstGeom>
        </p:spPr>
      </p:pic>
    </p:spTree>
    <p:extLst>
      <p:ext uri="{BB962C8B-B14F-4D97-AF65-F5344CB8AC3E}">
        <p14:creationId xmlns:p14="http://schemas.microsoft.com/office/powerpoint/2010/main" val="2734256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5448"/>
            <a:ext cx="8229600" cy="1252728"/>
          </a:xfrm>
        </p:spPr>
        <p:txBody>
          <a:bodyPr>
            <a:normAutofit/>
          </a:bodyPr>
          <a:lstStyle/>
          <a:p>
            <a:pPr algn="ctr"/>
            <a:r>
              <a:rPr lang="en-US" sz="3200" dirty="0"/>
              <a:t>Exchanges Are Associated </a:t>
            </a:r>
            <a:br>
              <a:rPr lang="en-US" sz="3200" dirty="0"/>
            </a:br>
            <a:r>
              <a:rPr lang="en-US" sz="3200" dirty="0"/>
              <a:t>with Lower Leverage</a:t>
            </a:r>
          </a:p>
        </p:txBody>
      </p:sp>
      <p:sp>
        <p:nvSpPr>
          <p:cNvPr id="8" name="Content Placeholder 7"/>
          <p:cNvSpPr>
            <a:spLocks noGrp="1"/>
          </p:cNvSpPr>
          <p:nvPr>
            <p:ph idx="1"/>
          </p:nvPr>
        </p:nvSpPr>
        <p:spPr>
          <a:xfrm>
            <a:off x="228600" y="1524000"/>
            <a:ext cx="8686800" cy="4625609"/>
          </a:xfrm>
        </p:spPr>
        <p:txBody>
          <a:bodyPr/>
          <a:lstStyle/>
          <a:p>
            <a:r>
              <a:rPr lang="en-US" sz="1800" dirty="0">
                <a:effectLst/>
                <a:latin typeface="Century" panose="02040604050505020304" pitchFamily="18" charset="0"/>
                <a:ea typeface="SimSun" panose="02010600030101010101" pitchFamily="2" charset="-122"/>
                <a:cs typeface="Times New Roman" panose="02020603050405020304" pitchFamily="18" charset="0"/>
              </a:rPr>
              <a:t>Since drawing out some of the sale proceeds from an exchange transaction results in immediate tax liability, the exchange buyer in a replacement acquisition is more likely to have a larger down payment compared to a non-tax-motivated buyer. </a:t>
            </a:r>
            <a:endParaRPr lang="en-US" sz="2000" dirty="0"/>
          </a:p>
          <a:p>
            <a:r>
              <a:rPr lang="en-US" sz="1800" dirty="0"/>
              <a:t>We examine initial leverage used by investors in like-kind exchanges vs. ordinary sales</a:t>
            </a:r>
          </a:p>
          <a:p>
            <a:pPr lvl="1"/>
            <a:r>
              <a:rPr lang="en-US" sz="1800" dirty="0"/>
              <a:t>Unbalanced sample: </a:t>
            </a:r>
            <a:r>
              <a:rPr lang="en-US" sz="1800" b="1" dirty="0">
                <a:solidFill>
                  <a:srgbClr val="39639D"/>
                </a:solidFill>
              </a:rPr>
              <a:t>initial leverage is 30% in LKEs vs. 43% in ordinary acquisitions</a:t>
            </a:r>
          </a:p>
          <a:p>
            <a:pPr lvl="1"/>
            <a:r>
              <a:rPr lang="en-US" sz="1800" dirty="0"/>
              <a:t>One-on-one (like-kind exchange – sale) matched sample using propensity-score matching: </a:t>
            </a:r>
          </a:p>
          <a:p>
            <a:pPr lvl="2"/>
            <a:r>
              <a:rPr lang="en-US" sz="1600" b="1" dirty="0">
                <a:solidFill>
                  <a:srgbClr val="39639D"/>
                </a:solidFill>
              </a:rPr>
              <a:t>31% in LKEs vs. 45% in ordinary acquisitions based on means</a:t>
            </a:r>
          </a:p>
          <a:p>
            <a:pPr lvl="2"/>
            <a:r>
              <a:rPr lang="en-US" sz="1600" dirty="0"/>
              <a:t>24% in LKEs vs. 57% in ordinary acquisitions based on medians</a:t>
            </a:r>
          </a:p>
          <a:p>
            <a:pPr lvl="1"/>
            <a:r>
              <a:rPr lang="en-US" sz="1800" dirty="0"/>
              <a:t>LKEs are further associated with </a:t>
            </a:r>
            <a:r>
              <a:rPr lang="en-US" sz="1800" b="1" dirty="0">
                <a:solidFill>
                  <a:srgbClr val="39639D"/>
                </a:solidFill>
              </a:rPr>
              <a:t>a large number of all-cash transactions</a:t>
            </a:r>
          </a:p>
          <a:p>
            <a:pPr lvl="2"/>
            <a:endParaRPr lang="en-US" dirty="0"/>
          </a:p>
          <a:p>
            <a:pPr lvl="1"/>
            <a:endParaRPr lang="en-US" dirty="0"/>
          </a:p>
          <a:p>
            <a:endParaRPr lang="en-US" dirty="0"/>
          </a:p>
        </p:txBody>
      </p:sp>
      <p:sp>
        <p:nvSpPr>
          <p:cNvPr id="3" name="Slide Number Placeholder 2"/>
          <p:cNvSpPr>
            <a:spLocks noGrp="1"/>
          </p:cNvSpPr>
          <p:nvPr>
            <p:ph type="sldNum" sz="quarter" idx="12"/>
          </p:nvPr>
        </p:nvSpPr>
        <p:spPr/>
        <p:txBody>
          <a:bodyPr/>
          <a:lstStyle/>
          <a:p>
            <a:pPr>
              <a:defRPr/>
            </a:pPr>
            <a:fld id="{98BFDC73-5149-4A90-8262-EBF586AD38C6}" type="slidenum">
              <a:rPr lang="en-US" altLang="en-US" smtClean="0"/>
              <a:pPr>
                <a:defRPr/>
              </a:pPr>
              <a:t>34</a:t>
            </a:fld>
            <a:endParaRPr lang="en-US" altLang="en-US"/>
          </a:p>
        </p:txBody>
      </p:sp>
    </p:spTree>
    <p:extLst>
      <p:ext uri="{BB962C8B-B14F-4D97-AF65-F5344CB8AC3E}">
        <p14:creationId xmlns:p14="http://schemas.microsoft.com/office/powerpoint/2010/main" val="21929778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Lower Leverage in Exchanges Is Robust by Year</a:t>
            </a:r>
          </a:p>
        </p:txBody>
      </p:sp>
      <p:sp>
        <p:nvSpPr>
          <p:cNvPr id="6" name="Slide Number Placeholder 5"/>
          <p:cNvSpPr>
            <a:spLocks noGrp="1"/>
          </p:cNvSpPr>
          <p:nvPr>
            <p:ph type="sldNum" sz="quarter" idx="12"/>
          </p:nvPr>
        </p:nvSpPr>
        <p:spPr/>
        <p:txBody>
          <a:bodyPr/>
          <a:lstStyle/>
          <a:p>
            <a:pPr>
              <a:defRPr/>
            </a:pPr>
            <a:fld id="{98BFDC73-5149-4A90-8262-EBF586AD38C6}" type="slidenum">
              <a:rPr lang="en-US" altLang="en-US" smtClean="0"/>
              <a:pPr>
                <a:defRPr/>
              </a:pPr>
              <a:t>35</a:t>
            </a:fld>
            <a:endParaRPr lang="en-US" altLang="en-US"/>
          </a:p>
        </p:txBody>
      </p:sp>
      <p:graphicFrame>
        <p:nvGraphicFramePr>
          <p:cNvPr id="7" name="Chart 6">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2909026908"/>
              </p:ext>
            </p:extLst>
          </p:nvPr>
        </p:nvGraphicFramePr>
        <p:xfrm>
          <a:off x="849918" y="1828800"/>
          <a:ext cx="7391400" cy="4038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215486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Lower Leverage in Exchanges is Robust by State</a:t>
            </a:r>
          </a:p>
        </p:txBody>
      </p:sp>
      <p:sp>
        <p:nvSpPr>
          <p:cNvPr id="5" name="Slide Number Placeholder 4"/>
          <p:cNvSpPr>
            <a:spLocks noGrp="1"/>
          </p:cNvSpPr>
          <p:nvPr>
            <p:ph type="sldNum" sz="quarter" idx="12"/>
          </p:nvPr>
        </p:nvSpPr>
        <p:spPr/>
        <p:txBody>
          <a:bodyPr/>
          <a:lstStyle/>
          <a:p>
            <a:pPr>
              <a:defRPr/>
            </a:pPr>
            <a:fld id="{98BFDC73-5149-4A90-8262-EBF586AD38C6}" type="slidenum">
              <a:rPr lang="en-US" altLang="en-US" smtClean="0"/>
              <a:pPr>
                <a:defRPr/>
              </a:pPr>
              <a:t>36</a:t>
            </a:fld>
            <a:endParaRPr lang="en-US" altLang="en-US"/>
          </a:p>
        </p:txBody>
      </p:sp>
      <p:graphicFrame>
        <p:nvGraphicFramePr>
          <p:cNvPr id="7" name="Chart 6">
            <a:extLst>
              <a:ext uri="{FF2B5EF4-FFF2-40B4-BE49-F238E27FC236}">
                <a16:creationId xmlns:a16="http://schemas.microsoft.com/office/drawing/2014/main" id="{00000000-0008-0000-0600-000002000000}"/>
              </a:ext>
            </a:extLst>
          </p:cNvPr>
          <p:cNvGraphicFramePr>
            <a:graphicFrameLocks/>
          </p:cNvGraphicFramePr>
          <p:nvPr>
            <p:extLst>
              <p:ext uri="{D42A27DB-BD31-4B8C-83A1-F6EECF244321}">
                <p14:modId xmlns:p14="http://schemas.microsoft.com/office/powerpoint/2010/main" val="1762355857"/>
              </p:ext>
            </p:extLst>
          </p:nvPr>
        </p:nvGraphicFramePr>
        <p:xfrm>
          <a:off x="736791" y="1732787"/>
          <a:ext cx="7473104" cy="4419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4668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AF98E-F9AA-4564-B25F-DA1B8AD1B1E8}"/>
              </a:ext>
            </a:extLst>
          </p:cNvPr>
          <p:cNvSpPr>
            <a:spLocks noGrp="1"/>
          </p:cNvSpPr>
          <p:nvPr>
            <p:ph type="title"/>
          </p:nvPr>
        </p:nvSpPr>
        <p:spPr/>
        <p:txBody>
          <a:bodyPr>
            <a:normAutofit/>
          </a:bodyPr>
          <a:lstStyle/>
          <a:p>
            <a:r>
              <a:rPr lang="en-US" sz="3200" dirty="0"/>
              <a:t>Capital Expenditures and Exchanges</a:t>
            </a:r>
          </a:p>
        </p:txBody>
      </p:sp>
      <p:sp>
        <p:nvSpPr>
          <p:cNvPr id="3" name="Content Placeholder 2">
            <a:extLst>
              <a:ext uri="{FF2B5EF4-FFF2-40B4-BE49-F238E27FC236}">
                <a16:creationId xmlns:a16="http://schemas.microsoft.com/office/drawing/2014/main" id="{FDC0E818-7BC3-4BEC-ADBE-69CACAD38B7F}"/>
              </a:ext>
            </a:extLst>
          </p:cNvPr>
          <p:cNvSpPr>
            <a:spLocks noGrp="1"/>
          </p:cNvSpPr>
          <p:nvPr>
            <p:ph idx="1"/>
          </p:nvPr>
        </p:nvSpPr>
        <p:spPr>
          <a:xfrm>
            <a:off x="228600" y="1524000"/>
            <a:ext cx="8610600" cy="4648200"/>
          </a:xfrm>
        </p:spPr>
        <p:txBody>
          <a:bodyPr/>
          <a:lstStyle/>
          <a:p>
            <a:r>
              <a:rPr lang="en-US" sz="1800" dirty="0">
                <a:solidFill>
                  <a:srgbClr val="000000"/>
                </a:solidFill>
                <a:effectLst/>
                <a:latin typeface="Century" panose="02040604050505020304" pitchFamily="18" charset="0"/>
                <a:ea typeface="SimSun" panose="02010600030101010101" pitchFamily="2" charset="-122"/>
              </a:rPr>
              <a:t>The potential effect on capital expenditures is indirect. </a:t>
            </a:r>
          </a:p>
          <a:p>
            <a:r>
              <a:rPr lang="en-US" sz="1800" dirty="0">
                <a:solidFill>
                  <a:srgbClr val="000000"/>
                </a:solidFill>
                <a:effectLst/>
                <a:latin typeface="Century" panose="02040604050505020304" pitchFamily="18" charset="0"/>
                <a:ea typeface="SimSun" panose="02010600030101010101" pitchFamily="2" charset="-122"/>
              </a:rPr>
              <a:t>To the extent that less leverage is used to acquire replacement properties in like-kind exchanges, tax-motivated investors will have higher debt capacity to invest in building improvements. </a:t>
            </a:r>
          </a:p>
          <a:p>
            <a:r>
              <a:rPr lang="en-US" sz="1800" dirty="0">
                <a:solidFill>
                  <a:srgbClr val="000000"/>
                </a:solidFill>
                <a:latin typeface="Century" panose="02040604050505020304" pitchFamily="18" charset="0"/>
                <a:ea typeface="SimSun" panose="02010600030101010101" pitchFamily="2" charset="-122"/>
              </a:rPr>
              <a:t>We conduct statistical analysis to determine whether, all else equal, properties that have been acquired to complete an exchange are associated with higher subsequent capital expenditures compared to properties acquired in an ordinary purchase. </a:t>
            </a:r>
          </a:p>
          <a:p>
            <a:pPr lvl="1"/>
            <a:r>
              <a:rPr lang="en-US" sz="1800" dirty="0">
                <a:solidFill>
                  <a:srgbClr val="000000"/>
                </a:solidFill>
                <a:latin typeface="Century" panose="02040604050505020304" pitchFamily="18" charset="0"/>
                <a:ea typeface="SimSun" panose="02010600030101010101" pitchFamily="2" charset="-122"/>
              </a:rPr>
              <a:t>The analysis is based on matching Costar data with detailed capital expenditure data from NCREIF.</a:t>
            </a:r>
            <a:endParaRPr lang="en-US" sz="1800" dirty="0"/>
          </a:p>
        </p:txBody>
      </p:sp>
      <p:sp>
        <p:nvSpPr>
          <p:cNvPr id="4" name="Slide Number Placeholder 3">
            <a:extLst>
              <a:ext uri="{FF2B5EF4-FFF2-40B4-BE49-F238E27FC236}">
                <a16:creationId xmlns:a16="http://schemas.microsoft.com/office/drawing/2014/main" id="{D8ED4372-1973-4F57-B9F8-A7CAD5E1EF4E}"/>
              </a:ext>
            </a:extLst>
          </p:cNvPr>
          <p:cNvSpPr>
            <a:spLocks noGrp="1"/>
          </p:cNvSpPr>
          <p:nvPr>
            <p:ph type="sldNum" sz="quarter" idx="12"/>
          </p:nvPr>
        </p:nvSpPr>
        <p:spPr/>
        <p:txBody>
          <a:bodyPr/>
          <a:lstStyle/>
          <a:p>
            <a:pPr>
              <a:defRPr/>
            </a:pPr>
            <a:fld id="{98BFDC73-5149-4A90-8262-EBF586AD38C6}" type="slidenum">
              <a:rPr lang="en-US" altLang="en-US" smtClean="0"/>
              <a:pPr>
                <a:defRPr/>
              </a:pPr>
              <a:t>37</a:t>
            </a:fld>
            <a:endParaRPr lang="en-US" altLang="en-US"/>
          </a:p>
        </p:txBody>
      </p:sp>
    </p:spTree>
    <p:extLst>
      <p:ext uri="{BB962C8B-B14F-4D97-AF65-F5344CB8AC3E}">
        <p14:creationId xmlns:p14="http://schemas.microsoft.com/office/powerpoint/2010/main" val="9910835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872"/>
            <a:ext cx="9067800" cy="1252728"/>
          </a:xfrm>
        </p:spPr>
        <p:txBody>
          <a:bodyPr>
            <a:noAutofit/>
          </a:bodyPr>
          <a:lstStyle/>
          <a:p>
            <a:pPr algn="ctr"/>
            <a:r>
              <a:rPr lang="en-US" sz="3200" dirty="0"/>
              <a:t>Replacement Properties in Exchanges Are Associated with Higher CAPX</a:t>
            </a:r>
          </a:p>
        </p:txBody>
      </p:sp>
      <p:sp>
        <p:nvSpPr>
          <p:cNvPr id="12" name="Slide Number Placeholder 11"/>
          <p:cNvSpPr>
            <a:spLocks noGrp="1"/>
          </p:cNvSpPr>
          <p:nvPr>
            <p:ph type="sldNum" sz="quarter" idx="12"/>
          </p:nvPr>
        </p:nvSpPr>
        <p:spPr/>
        <p:txBody>
          <a:bodyPr/>
          <a:lstStyle/>
          <a:p>
            <a:pPr>
              <a:defRPr/>
            </a:pPr>
            <a:fld id="{98BFDC73-5149-4A90-8262-EBF586AD38C6}" type="slidenum">
              <a:rPr lang="en-US" altLang="en-US" smtClean="0"/>
              <a:pPr>
                <a:defRPr/>
              </a:pPr>
              <a:t>38</a:t>
            </a:fld>
            <a:endParaRPr lang="en-US" altLang="en-US"/>
          </a:p>
        </p:txBody>
      </p:sp>
      <p:graphicFrame>
        <p:nvGraphicFramePr>
          <p:cNvPr id="3" name="Table 2">
            <a:extLst>
              <a:ext uri="{FF2B5EF4-FFF2-40B4-BE49-F238E27FC236}">
                <a16:creationId xmlns:a16="http://schemas.microsoft.com/office/drawing/2014/main" id="{A35F79C0-3F20-4311-98FA-F360BE9FECB0}"/>
              </a:ext>
            </a:extLst>
          </p:cNvPr>
          <p:cNvGraphicFramePr>
            <a:graphicFrameLocks noGrp="1"/>
          </p:cNvGraphicFramePr>
          <p:nvPr>
            <p:extLst>
              <p:ext uri="{D42A27DB-BD31-4B8C-83A1-F6EECF244321}">
                <p14:modId xmlns:p14="http://schemas.microsoft.com/office/powerpoint/2010/main" val="2930700717"/>
              </p:ext>
            </p:extLst>
          </p:nvPr>
        </p:nvGraphicFramePr>
        <p:xfrm>
          <a:off x="417927" y="1752600"/>
          <a:ext cx="8153401" cy="4572002"/>
        </p:xfrm>
        <a:graphic>
          <a:graphicData uri="http://schemas.openxmlformats.org/drawingml/2006/table">
            <a:tbl>
              <a:tblPr>
                <a:tableStyleId>{2D5ABB26-0587-4C30-8999-92F81FD0307C}</a:tableStyleId>
              </a:tblPr>
              <a:tblGrid>
                <a:gridCol w="2478347">
                  <a:extLst>
                    <a:ext uri="{9D8B030D-6E8A-4147-A177-3AD203B41FA5}">
                      <a16:colId xmlns:a16="http://schemas.microsoft.com/office/drawing/2014/main" val="1712558280"/>
                    </a:ext>
                  </a:extLst>
                </a:gridCol>
                <a:gridCol w="951829">
                  <a:extLst>
                    <a:ext uri="{9D8B030D-6E8A-4147-A177-3AD203B41FA5}">
                      <a16:colId xmlns:a16="http://schemas.microsoft.com/office/drawing/2014/main" val="123488482"/>
                    </a:ext>
                  </a:extLst>
                </a:gridCol>
                <a:gridCol w="969787">
                  <a:extLst>
                    <a:ext uri="{9D8B030D-6E8A-4147-A177-3AD203B41FA5}">
                      <a16:colId xmlns:a16="http://schemas.microsoft.com/office/drawing/2014/main" val="2171751046"/>
                    </a:ext>
                  </a:extLst>
                </a:gridCol>
                <a:gridCol w="951829">
                  <a:extLst>
                    <a:ext uri="{9D8B030D-6E8A-4147-A177-3AD203B41FA5}">
                      <a16:colId xmlns:a16="http://schemas.microsoft.com/office/drawing/2014/main" val="2166280962"/>
                    </a:ext>
                  </a:extLst>
                </a:gridCol>
                <a:gridCol w="969787">
                  <a:extLst>
                    <a:ext uri="{9D8B030D-6E8A-4147-A177-3AD203B41FA5}">
                      <a16:colId xmlns:a16="http://schemas.microsoft.com/office/drawing/2014/main" val="3888514981"/>
                    </a:ext>
                  </a:extLst>
                </a:gridCol>
                <a:gridCol w="915911">
                  <a:extLst>
                    <a:ext uri="{9D8B030D-6E8A-4147-A177-3AD203B41FA5}">
                      <a16:colId xmlns:a16="http://schemas.microsoft.com/office/drawing/2014/main" val="3132156673"/>
                    </a:ext>
                  </a:extLst>
                </a:gridCol>
                <a:gridCol w="915911">
                  <a:extLst>
                    <a:ext uri="{9D8B030D-6E8A-4147-A177-3AD203B41FA5}">
                      <a16:colId xmlns:a16="http://schemas.microsoft.com/office/drawing/2014/main" val="3638740880"/>
                    </a:ext>
                  </a:extLst>
                </a:gridCol>
              </a:tblGrid>
              <a:tr h="622778">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gridSpan="2">
                  <a:txBody>
                    <a:bodyPr/>
                    <a:lstStyle/>
                    <a:p>
                      <a:pPr algn="ctr" fontAlgn="ctr"/>
                      <a:r>
                        <a:rPr lang="en-US" sz="1600" b="1" u="none" strike="noStrike" dirty="0">
                          <a:solidFill>
                            <a:srgbClr val="002060"/>
                          </a:solidFill>
                          <a:effectLst/>
                        </a:rPr>
                        <a:t>Like-kind Exchanges</a:t>
                      </a:r>
                      <a:endParaRPr lang="en-US" sz="1600" b="1" i="0" u="none" strike="noStrike" dirty="0">
                        <a:solidFill>
                          <a:srgbClr val="002060"/>
                        </a:solidFill>
                        <a:effectLst/>
                        <a:latin typeface="+mj-lt"/>
                      </a:endParaRPr>
                    </a:p>
                  </a:txBody>
                  <a:tcPr marL="4233" marR="4233" marT="4233" marB="0" anchor="ctr"/>
                </a:tc>
                <a:tc hMerge="1">
                  <a:txBody>
                    <a:bodyPr/>
                    <a:lstStyle/>
                    <a:p>
                      <a:endParaRPr lang="en-US"/>
                    </a:p>
                  </a:txBody>
                  <a:tcPr/>
                </a:tc>
                <a:tc gridSpan="2">
                  <a:txBody>
                    <a:bodyPr/>
                    <a:lstStyle/>
                    <a:p>
                      <a:pPr algn="ctr" fontAlgn="ctr"/>
                      <a:r>
                        <a:rPr lang="en-US" sz="1600" b="1" u="none" strike="noStrike" dirty="0">
                          <a:solidFill>
                            <a:srgbClr val="002060"/>
                          </a:solidFill>
                          <a:effectLst/>
                        </a:rPr>
                        <a:t>Non-tax Motivated Investments</a:t>
                      </a:r>
                      <a:endParaRPr lang="en-US" sz="1600" b="1" i="0" u="none" strike="noStrike" dirty="0">
                        <a:solidFill>
                          <a:srgbClr val="002060"/>
                        </a:solidFill>
                        <a:effectLst/>
                        <a:latin typeface="+mj-lt"/>
                      </a:endParaRPr>
                    </a:p>
                  </a:txBody>
                  <a:tcPr marL="4233" marR="4233" marT="4233" marB="0" anchor="ctr"/>
                </a:tc>
                <a:tc hMerge="1">
                  <a:txBody>
                    <a:bodyPr/>
                    <a:lstStyle/>
                    <a:p>
                      <a:endParaRPr lang="en-US"/>
                    </a:p>
                  </a:txBody>
                  <a:tcPr/>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dirty="0">
                          <a:effectLst/>
                        </a:rPr>
                        <a:t> </a:t>
                      </a:r>
                      <a:endParaRPr lang="en-US" sz="1200" b="0" i="0" u="none" strike="noStrike" dirty="0">
                        <a:solidFill>
                          <a:srgbClr val="000000"/>
                        </a:solidFill>
                        <a:effectLst/>
                        <a:latin typeface="+mj-lt"/>
                      </a:endParaRPr>
                    </a:p>
                  </a:txBody>
                  <a:tcPr marL="4233" marR="4233" marT="4233" marB="0" anchor="b"/>
                </a:tc>
                <a:extLst>
                  <a:ext uri="{0D108BD9-81ED-4DB2-BD59-A6C34878D82A}">
                    <a16:rowId xmlns:a16="http://schemas.microsoft.com/office/drawing/2014/main" val="2188075434"/>
                  </a:ext>
                </a:extLst>
              </a:tr>
              <a:tr h="625650">
                <a:tc>
                  <a:txBody>
                    <a:bodyPr/>
                    <a:lstStyle/>
                    <a:p>
                      <a:pPr algn="l" fontAlgn="b"/>
                      <a:r>
                        <a:rPr lang="en-US" sz="1200" u="none" strike="noStrike">
                          <a:effectLst/>
                        </a:rPr>
                        <a:t>Panel A: Annualized Capital Expenditures (all properties)</a:t>
                      </a:r>
                      <a:endParaRPr lang="en-US" sz="1200" b="0" i="0" u="none" strike="noStrike">
                        <a:solidFill>
                          <a:srgbClr val="000000"/>
                        </a:solidFill>
                        <a:effectLst/>
                        <a:latin typeface="+mj-lt"/>
                      </a:endParaRPr>
                    </a:p>
                  </a:txBody>
                  <a:tcPr marL="4233" marR="4233" marT="4233" marB="0" anchor="b"/>
                </a:tc>
                <a:tc>
                  <a:txBody>
                    <a:bodyPr/>
                    <a:lstStyle/>
                    <a:p>
                      <a:pPr algn="ctr" fontAlgn="ctr"/>
                      <a:r>
                        <a:rPr lang="en-US" sz="1050" u="none" strike="noStrike">
                          <a:effectLst/>
                        </a:rPr>
                        <a:t> </a:t>
                      </a:r>
                      <a:endParaRPr lang="en-US" sz="1050" b="1" i="0" u="none" strike="noStrike">
                        <a:solidFill>
                          <a:srgbClr val="000000"/>
                        </a:solidFill>
                        <a:effectLst/>
                        <a:latin typeface="+mj-lt"/>
                      </a:endParaRPr>
                    </a:p>
                  </a:txBody>
                  <a:tcPr marL="4233" marR="4233" marT="4233" marB="0" anchor="ctr"/>
                </a:tc>
                <a:tc>
                  <a:txBody>
                    <a:bodyPr/>
                    <a:lstStyle/>
                    <a:p>
                      <a:pPr algn="ctr" fontAlgn="ctr"/>
                      <a:r>
                        <a:rPr lang="en-US" sz="1050" u="none" strike="noStrike">
                          <a:effectLst/>
                        </a:rPr>
                        <a:t> </a:t>
                      </a:r>
                      <a:endParaRPr lang="en-US" sz="1050" b="1" i="0" u="none" strike="noStrike">
                        <a:solidFill>
                          <a:srgbClr val="000000"/>
                        </a:solidFill>
                        <a:effectLst/>
                        <a:latin typeface="+mj-lt"/>
                      </a:endParaRPr>
                    </a:p>
                  </a:txBody>
                  <a:tcPr marL="4233" marR="4233" marT="4233" marB="0" anchor="ctr"/>
                </a:tc>
                <a:tc>
                  <a:txBody>
                    <a:bodyPr/>
                    <a:lstStyle/>
                    <a:p>
                      <a:pPr algn="ctr" fontAlgn="ctr"/>
                      <a:r>
                        <a:rPr lang="en-US" sz="1050" u="none" strike="noStrike">
                          <a:effectLst/>
                        </a:rPr>
                        <a:t> </a:t>
                      </a:r>
                      <a:endParaRPr lang="en-US" sz="1050" b="1" i="0" u="none" strike="noStrike">
                        <a:solidFill>
                          <a:srgbClr val="000000"/>
                        </a:solidFill>
                        <a:effectLst/>
                        <a:latin typeface="+mj-lt"/>
                      </a:endParaRPr>
                    </a:p>
                  </a:txBody>
                  <a:tcPr marL="4233" marR="4233" marT="4233" marB="0" anchor="ctr"/>
                </a:tc>
                <a:tc>
                  <a:txBody>
                    <a:bodyPr/>
                    <a:lstStyle/>
                    <a:p>
                      <a:pPr algn="ctr" fontAlgn="ctr"/>
                      <a:r>
                        <a:rPr lang="en-US" sz="1050" u="none" strike="noStrike">
                          <a:effectLst/>
                        </a:rPr>
                        <a:t> </a:t>
                      </a:r>
                      <a:endParaRPr lang="en-US" sz="1050" b="1" i="0" u="none" strike="noStrike">
                        <a:solidFill>
                          <a:srgbClr val="000000"/>
                        </a:solidFill>
                        <a:effectLst/>
                        <a:latin typeface="+mj-lt"/>
                      </a:endParaRPr>
                    </a:p>
                  </a:txBody>
                  <a:tcPr marL="4233" marR="4233" marT="4233" marB="0" anchor="ctr"/>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2541468324"/>
                  </a:ext>
                </a:extLst>
              </a:tr>
              <a:tr h="224827">
                <a:tc>
                  <a:txBody>
                    <a:bodyPr/>
                    <a:lstStyle/>
                    <a:p>
                      <a:pPr algn="l" fontAlgn="b"/>
                      <a:r>
                        <a:rPr lang="en-US" sz="1200" u="none" strike="noStrike">
                          <a:effectLst/>
                        </a:rPr>
                        <a:t>Variable</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Mean</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Std. Dev.</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Mean</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Std. Dev.</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Dif</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1053901311"/>
                  </a:ext>
                </a:extLst>
              </a:tr>
              <a:tr h="224827">
                <a:tc>
                  <a:txBody>
                    <a:bodyPr/>
                    <a:lstStyle/>
                    <a:p>
                      <a:pPr algn="l" fontAlgn="b"/>
                      <a:r>
                        <a:rPr lang="en-US" sz="1200" u="none" strike="noStrike">
                          <a:effectLst/>
                        </a:rPr>
                        <a:t>CapEx/SF (excl. LC)</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1.83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2.49</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1.70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4.82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0.12</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289623242"/>
                  </a:ext>
                </a:extLst>
              </a:tr>
              <a:tr h="224827">
                <a:tc>
                  <a:txBody>
                    <a:bodyPr/>
                    <a:lstStyle/>
                    <a:p>
                      <a:pPr algn="l" fontAlgn="b"/>
                      <a:r>
                        <a:rPr lang="en-US" sz="1200" u="none" strike="noStrike">
                          <a:effectLst/>
                        </a:rPr>
                        <a:t>TI/SF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0.52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1.61</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0.48</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1.60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0.05</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3072215999"/>
                  </a:ext>
                </a:extLst>
              </a:tr>
              <a:tr h="224827">
                <a:tc>
                  <a:txBody>
                    <a:bodyPr/>
                    <a:lstStyle/>
                    <a:p>
                      <a:pPr algn="l" fontAlgn="b"/>
                      <a:r>
                        <a:rPr lang="en-US" sz="1200" u="none" strike="noStrike">
                          <a:effectLst/>
                        </a:rPr>
                        <a:t>Building Improvements/SF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1.22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2.12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0.77</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2.75</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0.45</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3006189725"/>
                  </a:ext>
                </a:extLst>
              </a:tr>
              <a:tr h="224827">
                <a:tc>
                  <a:txBody>
                    <a:bodyPr/>
                    <a:lstStyle/>
                    <a:p>
                      <a:pPr algn="l" fontAlgn="b"/>
                      <a:r>
                        <a:rPr lang="en-US" sz="1200" u="none" strike="noStrike">
                          <a:effectLst/>
                        </a:rPr>
                        <a:t>Building Expansion/SF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0.000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0.000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0.013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0.110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-0.013</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4288510770"/>
                  </a:ext>
                </a:extLst>
              </a:tr>
              <a:tr h="224827">
                <a:tc>
                  <a:txBody>
                    <a:bodyPr/>
                    <a:lstStyle/>
                    <a:p>
                      <a:pPr algn="l" fontAlgn="b"/>
                      <a:r>
                        <a:rPr lang="en-US" sz="1200" u="none" strike="noStrike">
                          <a:effectLst/>
                        </a:rPr>
                        <a:t>Other CapEx/SF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0.08</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0.25</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1.10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-0.17</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2872989061"/>
                  </a:ext>
                </a:extLst>
              </a:tr>
              <a:tr h="224827">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851909707"/>
                  </a:ext>
                </a:extLst>
              </a:tr>
              <a:tr h="625650">
                <a:tc gridSpan="2">
                  <a:txBody>
                    <a:bodyPr/>
                    <a:lstStyle/>
                    <a:p>
                      <a:pPr algn="l" fontAlgn="b"/>
                      <a:r>
                        <a:rPr lang="en-US" sz="1200" u="none" strike="noStrike">
                          <a:effectLst/>
                        </a:rPr>
                        <a:t>Panel B: Annualized Capital Expenditures (matched sample; similar properties)</a:t>
                      </a:r>
                      <a:endParaRPr lang="en-US" sz="1200" b="0" i="0" u="none" strike="noStrike">
                        <a:solidFill>
                          <a:srgbClr val="000000"/>
                        </a:solidFill>
                        <a:effectLst/>
                        <a:latin typeface="+mj-lt"/>
                      </a:endParaRPr>
                    </a:p>
                  </a:txBody>
                  <a:tcPr marL="4233" marR="4233" marT="4233" marB="0" anchor="b"/>
                </a:tc>
                <a:tc hMerge="1">
                  <a:txBody>
                    <a:bodyPr/>
                    <a:lstStyle/>
                    <a:p>
                      <a:endParaRPr lang="en-US"/>
                    </a:p>
                  </a:txBody>
                  <a:tcPr/>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1491152853"/>
                  </a:ext>
                </a:extLst>
              </a:tr>
              <a:tr h="224827">
                <a:tc>
                  <a:txBody>
                    <a:bodyPr/>
                    <a:lstStyle/>
                    <a:p>
                      <a:pPr algn="l" fontAlgn="b"/>
                      <a:r>
                        <a:rPr lang="en-US" sz="1200" u="none" strike="noStrike">
                          <a:effectLst/>
                        </a:rPr>
                        <a:t>CapEx/SF (excl. LC)</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1.83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2.49</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1.17</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2.53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0.66</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2350362753"/>
                  </a:ext>
                </a:extLst>
              </a:tr>
              <a:tr h="224827">
                <a:tc>
                  <a:txBody>
                    <a:bodyPr/>
                    <a:lstStyle/>
                    <a:p>
                      <a:pPr algn="l" fontAlgn="b"/>
                      <a:r>
                        <a:rPr lang="en-US" sz="1200" u="none" strike="noStrike">
                          <a:effectLst/>
                        </a:rPr>
                        <a:t>TI/SF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0.52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1.61</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0.34</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0.87</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0.18</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3497071690"/>
                  </a:ext>
                </a:extLst>
              </a:tr>
              <a:tr h="224827">
                <a:tc>
                  <a:txBody>
                    <a:bodyPr/>
                    <a:lstStyle/>
                    <a:p>
                      <a:pPr algn="l" fontAlgn="b"/>
                      <a:r>
                        <a:rPr lang="en-US" sz="1200" u="none" strike="noStrike">
                          <a:effectLst/>
                        </a:rPr>
                        <a:t>Building Improvements/SF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1.22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2.12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0.47</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1.61</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0.74</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4179755727"/>
                  </a:ext>
                </a:extLst>
              </a:tr>
              <a:tr h="224827">
                <a:tc>
                  <a:txBody>
                    <a:bodyPr/>
                    <a:lstStyle/>
                    <a:p>
                      <a:pPr algn="l" fontAlgn="b"/>
                      <a:r>
                        <a:rPr lang="en-US" sz="1200" u="none" strike="noStrike">
                          <a:effectLst/>
                        </a:rPr>
                        <a:t>Building Expansion/SF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0.000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0.000</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0.067</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0.262</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-0.067</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a:effectLst/>
                        </a:rPr>
                        <a:t> </a:t>
                      </a:r>
                      <a:endParaRPr lang="en-US" sz="1200" b="0" i="0" u="none" strike="noStrike">
                        <a:solidFill>
                          <a:srgbClr val="000000"/>
                        </a:solidFill>
                        <a:effectLst/>
                        <a:latin typeface="+mj-lt"/>
                      </a:endParaRPr>
                    </a:p>
                  </a:txBody>
                  <a:tcPr marL="4233" marR="4233" marT="4233" marB="0" anchor="b"/>
                </a:tc>
                <a:extLst>
                  <a:ext uri="{0D108BD9-81ED-4DB2-BD59-A6C34878D82A}">
                    <a16:rowId xmlns:a16="http://schemas.microsoft.com/office/drawing/2014/main" val="3323781827"/>
                  </a:ext>
                </a:extLst>
              </a:tr>
              <a:tr h="224827">
                <a:tc>
                  <a:txBody>
                    <a:bodyPr/>
                    <a:lstStyle/>
                    <a:p>
                      <a:pPr algn="l" fontAlgn="b"/>
                      <a:r>
                        <a:rPr lang="en-US" sz="1200" u="none" strike="noStrike">
                          <a:effectLst/>
                        </a:rPr>
                        <a:t>Other CapEx/SF</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0.08</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dirty="0">
                          <a:effectLst/>
                        </a:rPr>
                        <a:t>0.13</a:t>
                      </a:r>
                      <a:endParaRPr lang="en-US" sz="1200" b="0" i="0" u="none" strike="noStrike" dirty="0">
                        <a:solidFill>
                          <a:srgbClr val="000000"/>
                        </a:solidFill>
                        <a:effectLst/>
                        <a:latin typeface="+mj-lt"/>
                      </a:endParaRPr>
                    </a:p>
                  </a:txBody>
                  <a:tcPr marL="4233" marR="4233" marT="4233" marB="0" anchor="b"/>
                </a:tc>
                <a:tc>
                  <a:txBody>
                    <a:bodyPr/>
                    <a:lstStyle/>
                    <a:p>
                      <a:pPr algn="ctr" fontAlgn="b"/>
                      <a:r>
                        <a:rPr lang="en-US" sz="1200" u="none" strike="noStrike">
                          <a:effectLst/>
                        </a:rPr>
                        <a:t>0.24</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0.83</a:t>
                      </a:r>
                      <a:endParaRPr lang="en-US" sz="1200" b="0" i="0" u="none" strike="noStrike">
                        <a:solidFill>
                          <a:srgbClr val="000000"/>
                        </a:solidFill>
                        <a:effectLst/>
                        <a:latin typeface="+mj-lt"/>
                      </a:endParaRPr>
                    </a:p>
                  </a:txBody>
                  <a:tcPr marL="4233" marR="4233" marT="4233" marB="0" anchor="b"/>
                </a:tc>
                <a:tc>
                  <a:txBody>
                    <a:bodyPr/>
                    <a:lstStyle/>
                    <a:p>
                      <a:pPr algn="ctr" fontAlgn="b"/>
                      <a:r>
                        <a:rPr lang="en-US" sz="1200" u="none" strike="noStrike">
                          <a:effectLst/>
                        </a:rPr>
                        <a:t>-0.16</a:t>
                      </a:r>
                      <a:endParaRPr lang="en-US" sz="1200" b="0" i="0" u="none" strike="noStrike">
                        <a:solidFill>
                          <a:srgbClr val="000000"/>
                        </a:solidFill>
                        <a:effectLst/>
                        <a:latin typeface="+mj-lt"/>
                      </a:endParaRPr>
                    </a:p>
                  </a:txBody>
                  <a:tcPr marL="4233" marR="4233" marT="4233" marB="0" anchor="b"/>
                </a:tc>
                <a:tc>
                  <a:txBody>
                    <a:bodyPr/>
                    <a:lstStyle/>
                    <a:p>
                      <a:pPr algn="l" fontAlgn="b"/>
                      <a:r>
                        <a:rPr lang="en-US" sz="1200" u="none" strike="noStrike" dirty="0">
                          <a:effectLst/>
                        </a:rPr>
                        <a:t> </a:t>
                      </a:r>
                      <a:endParaRPr lang="en-US" sz="1200" b="0" i="0" u="none" strike="noStrike" dirty="0">
                        <a:solidFill>
                          <a:srgbClr val="000000"/>
                        </a:solidFill>
                        <a:effectLst/>
                        <a:latin typeface="+mj-lt"/>
                      </a:endParaRPr>
                    </a:p>
                  </a:txBody>
                  <a:tcPr marL="4233" marR="4233" marT="4233" marB="0" anchor="b"/>
                </a:tc>
                <a:extLst>
                  <a:ext uri="{0D108BD9-81ED-4DB2-BD59-A6C34878D82A}">
                    <a16:rowId xmlns:a16="http://schemas.microsoft.com/office/drawing/2014/main" val="438204586"/>
                  </a:ext>
                </a:extLst>
              </a:tr>
            </a:tbl>
          </a:graphicData>
        </a:graphic>
      </p:graphicFrame>
      <p:sp>
        <p:nvSpPr>
          <p:cNvPr id="5" name="Rectangle 4"/>
          <p:cNvSpPr/>
          <p:nvPr/>
        </p:nvSpPr>
        <p:spPr>
          <a:xfrm>
            <a:off x="417926" y="3256026"/>
            <a:ext cx="7348974" cy="228600"/>
          </a:xfrm>
          <a:prstGeom prst="rect">
            <a:avLst/>
          </a:prstGeom>
          <a:noFill/>
          <a:ln>
            <a:solidFill>
              <a:srgbClr val="F26F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7925" y="5218176"/>
            <a:ext cx="7337193" cy="228600"/>
          </a:xfrm>
          <a:prstGeom prst="rect">
            <a:avLst/>
          </a:prstGeom>
          <a:noFill/>
          <a:ln>
            <a:solidFill>
              <a:srgbClr val="F26F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29707" y="3694939"/>
            <a:ext cx="7337193" cy="2286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35206" y="5657089"/>
            <a:ext cx="7337193" cy="2286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853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252728"/>
          </a:xfrm>
        </p:spPr>
        <p:txBody>
          <a:bodyPr>
            <a:normAutofit/>
          </a:bodyPr>
          <a:lstStyle/>
          <a:p>
            <a:pPr algn="ctr"/>
            <a:r>
              <a:rPr lang="en-US" sz="3200" dirty="0"/>
              <a:t>Holding Periods Are Shorter for Investors in Exchanges </a:t>
            </a:r>
          </a:p>
        </p:txBody>
      </p:sp>
      <p:sp>
        <p:nvSpPr>
          <p:cNvPr id="10" name="Slide Number Placeholder 9"/>
          <p:cNvSpPr>
            <a:spLocks noGrp="1"/>
          </p:cNvSpPr>
          <p:nvPr>
            <p:ph type="sldNum" sz="quarter" idx="12"/>
          </p:nvPr>
        </p:nvSpPr>
        <p:spPr/>
        <p:txBody>
          <a:bodyPr/>
          <a:lstStyle/>
          <a:p>
            <a:pPr>
              <a:defRPr/>
            </a:pPr>
            <a:fld id="{98BFDC73-5149-4A90-8262-EBF586AD38C6}" type="slidenum">
              <a:rPr lang="en-US" altLang="en-US" smtClean="0"/>
              <a:pPr>
                <a:defRPr/>
              </a:pPr>
              <a:t>39</a:t>
            </a:fld>
            <a:endParaRPr lang="en-US" altLang="en-US"/>
          </a:p>
        </p:txBody>
      </p:sp>
      <p:pic>
        <p:nvPicPr>
          <p:cNvPr id="4" name="Picture 3">
            <a:extLst>
              <a:ext uri="{FF2B5EF4-FFF2-40B4-BE49-F238E27FC236}">
                <a16:creationId xmlns:a16="http://schemas.microsoft.com/office/drawing/2014/main" id="{47658945-5340-4EB4-A4C8-397CB1DD8686}"/>
              </a:ext>
            </a:extLst>
          </p:cNvPr>
          <p:cNvPicPr>
            <a:picLocks noChangeAspect="1"/>
          </p:cNvPicPr>
          <p:nvPr/>
        </p:nvPicPr>
        <p:blipFill>
          <a:blip r:embed="rId2"/>
          <a:stretch>
            <a:fillRect/>
          </a:stretch>
        </p:blipFill>
        <p:spPr>
          <a:xfrm>
            <a:off x="716640" y="2169330"/>
            <a:ext cx="8198760" cy="2177117"/>
          </a:xfrm>
          <a:prstGeom prst="rect">
            <a:avLst/>
          </a:prstGeom>
        </p:spPr>
      </p:pic>
      <p:sp>
        <p:nvSpPr>
          <p:cNvPr id="6" name="Rectangle 5"/>
          <p:cNvSpPr/>
          <p:nvPr/>
        </p:nvSpPr>
        <p:spPr>
          <a:xfrm>
            <a:off x="715854" y="2971800"/>
            <a:ext cx="7666146" cy="473852"/>
          </a:xfrm>
          <a:prstGeom prst="rect">
            <a:avLst/>
          </a:prstGeom>
          <a:noFill/>
          <a:ln>
            <a:solidFill>
              <a:srgbClr val="F26F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5854" y="3445652"/>
            <a:ext cx="7666146" cy="211948"/>
          </a:xfrm>
          <a:prstGeom prst="rect">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259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Background on Tax-Deferred Exchanges in Real Estate</a:t>
            </a:r>
          </a:p>
        </p:txBody>
      </p:sp>
      <p:sp>
        <p:nvSpPr>
          <p:cNvPr id="3" name="Content Placeholder 2"/>
          <p:cNvSpPr>
            <a:spLocks noGrp="1"/>
          </p:cNvSpPr>
          <p:nvPr>
            <p:ph idx="1"/>
          </p:nvPr>
        </p:nvSpPr>
        <p:spPr>
          <a:xfrm>
            <a:off x="334433" y="1524000"/>
            <a:ext cx="8382000" cy="4625609"/>
          </a:xfrm>
        </p:spPr>
        <p:txBody>
          <a:bodyPr>
            <a:normAutofit/>
          </a:bodyPr>
          <a:lstStyle/>
          <a:p>
            <a:r>
              <a:rPr lang="en-US" sz="1900" dirty="0">
                <a:cs typeface="Arial" panose="020B0604020202020204" pitchFamily="34" charset="0"/>
              </a:rPr>
              <a:t>Under Section 1031 of IRC, RE owners who dispose of their investment property and reinvest the net proceeds in other “like kind” property can </a:t>
            </a:r>
            <a:r>
              <a:rPr lang="en-US" sz="1900" b="1" dirty="0">
                <a:solidFill>
                  <a:srgbClr val="39639D"/>
                </a:solidFill>
                <a:cs typeface="Arial" panose="020B0604020202020204" pitchFamily="34" charset="0"/>
              </a:rPr>
              <a:t>defer recognition of the capital gain</a:t>
            </a:r>
            <a:r>
              <a:rPr lang="en-US" sz="1900" dirty="0">
                <a:cs typeface="Arial" panose="020B0604020202020204" pitchFamily="34" charset="0"/>
              </a:rPr>
              <a:t> realized on the sale of the relinquished property. </a:t>
            </a:r>
          </a:p>
          <a:p>
            <a:pPr lvl="1"/>
            <a:r>
              <a:rPr lang="en-US" sz="1500" dirty="0">
                <a:cs typeface="Arial" panose="020B0604020202020204" pitchFamily="34" charset="0"/>
              </a:rPr>
              <a:t>If the replacement property is subsequently disposed of in a taxable sale, the realized gain will equal the deferred gain plus any additional taxable gain realized since the acquisition of the replacement property.</a:t>
            </a:r>
          </a:p>
          <a:p>
            <a:pPr lvl="1"/>
            <a:r>
              <a:rPr lang="en-US" sz="1500" dirty="0">
                <a:cs typeface="Arial" panose="020B0604020202020204" pitchFamily="34" charset="0"/>
              </a:rPr>
              <a:t>If the subsequent disposition of the replacement property is also structured in the form of a Section 1031 exchange, the realized gain can again be deferred.</a:t>
            </a:r>
            <a:br>
              <a:rPr lang="en-US" sz="1400" dirty="0">
                <a:cs typeface="Arial" panose="020B0604020202020204" pitchFamily="34" charset="0"/>
              </a:rPr>
            </a:br>
            <a:endParaRPr lang="en-US" sz="1400" dirty="0">
              <a:cs typeface="Arial" panose="020B0604020202020204" pitchFamily="34" charset="0"/>
            </a:endParaRPr>
          </a:p>
          <a:p>
            <a:r>
              <a:rPr lang="en-US" sz="1900" dirty="0">
                <a:cs typeface="Arial" panose="020B0604020202020204" pitchFamily="34" charset="0"/>
              </a:rPr>
              <a:t>Section 1031 of the IRC dates back to the 1920’s, but the requirement for simultaneous swap of properties in an exchange severely limited its use.</a:t>
            </a:r>
          </a:p>
          <a:p>
            <a:pPr lvl="1"/>
            <a:r>
              <a:rPr lang="en-US" sz="1500" dirty="0">
                <a:cs typeface="Arial" panose="020B0604020202020204" pitchFamily="34" charset="0"/>
              </a:rPr>
              <a:t>Congress amended the original regulations in 1984 to allow taxpayers more time to complete an exchange. </a:t>
            </a:r>
          </a:p>
          <a:p>
            <a:pPr lvl="1"/>
            <a:r>
              <a:rPr lang="en-US" sz="1500" dirty="0">
                <a:cs typeface="Arial" panose="020B0604020202020204" pitchFamily="34" charset="0"/>
              </a:rPr>
              <a:t>In 1991 the Internal Revenue Service (IRS) issued final “safe harbor” regulations for initiating and completing delayed Section 1031 exchanges.</a:t>
            </a:r>
          </a:p>
          <a:p>
            <a:pPr lvl="1"/>
            <a:r>
              <a:rPr lang="en-US" sz="1500" b="1" dirty="0">
                <a:solidFill>
                  <a:srgbClr val="39639D"/>
                </a:solidFill>
                <a:cs typeface="Arial" panose="020B0604020202020204" pitchFamily="34" charset="0"/>
              </a:rPr>
              <a:t>The Tax Cuts and Jobs Act (TCJA) of 2017 repealed exchanges for non-real properties</a:t>
            </a: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a:t>
            </a:fld>
            <a:endParaRPr lang="en-US" altLang="en-US"/>
          </a:p>
        </p:txBody>
      </p:sp>
    </p:spTree>
    <p:extLst>
      <p:ext uri="{BB962C8B-B14F-4D97-AF65-F5344CB8AC3E}">
        <p14:creationId xmlns:p14="http://schemas.microsoft.com/office/powerpoint/2010/main" val="16555392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While Rolling over Exchanges Results in Potentially Avoiding Capital Gain and Depreciation Tax Liability Indefinitely, on Majority of Investors Dispose of Properties Acquired in a LKE through a Taxable Sale </a:t>
            </a:r>
          </a:p>
        </p:txBody>
      </p:sp>
      <p:sp>
        <p:nvSpPr>
          <p:cNvPr id="6" name="Slide Number Placeholder 5"/>
          <p:cNvSpPr>
            <a:spLocks noGrp="1"/>
          </p:cNvSpPr>
          <p:nvPr>
            <p:ph type="sldNum" sz="quarter" idx="12"/>
          </p:nvPr>
        </p:nvSpPr>
        <p:spPr/>
        <p:txBody>
          <a:bodyPr/>
          <a:lstStyle/>
          <a:p>
            <a:pPr>
              <a:defRPr/>
            </a:pPr>
            <a:fld id="{98BFDC73-5149-4A90-8262-EBF586AD38C6}" type="slidenum">
              <a:rPr lang="en-US" altLang="en-US" smtClean="0"/>
              <a:pPr>
                <a:defRPr/>
              </a:pPr>
              <a:t>40</a:t>
            </a:fld>
            <a:endParaRPr lang="en-US" altLang="en-US"/>
          </a:p>
        </p:txBody>
      </p:sp>
      <p:graphicFrame>
        <p:nvGraphicFramePr>
          <p:cNvPr id="3" name="Table 2">
            <a:extLst>
              <a:ext uri="{FF2B5EF4-FFF2-40B4-BE49-F238E27FC236}">
                <a16:creationId xmlns:a16="http://schemas.microsoft.com/office/drawing/2014/main" id="{D80004F8-5332-4984-AD04-9EB00AF99C1B}"/>
              </a:ext>
            </a:extLst>
          </p:cNvPr>
          <p:cNvGraphicFramePr>
            <a:graphicFrameLocks noGrp="1"/>
          </p:cNvGraphicFramePr>
          <p:nvPr>
            <p:extLst>
              <p:ext uri="{D42A27DB-BD31-4B8C-83A1-F6EECF244321}">
                <p14:modId xmlns:p14="http://schemas.microsoft.com/office/powerpoint/2010/main" val="4289520842"/>
              </p:ext>
            </p:extLst>
          </p:nvPr>
        </p:nvGraphicFramePr>
        <p:xfrm>
          <a:off x="1447800" y="1905000"/>
          <a:ext cx="6019800" cy="3832200"/>
        </p:xfrm>
        <a:graphic>
          <a:graphicData uri="http://schemas.openxmlformats.org/drawingml/2006/table">
            <a:tbl>
              <a:tblPr firstRow="1" firstCol="1" bandRow="1">
                <a:tableStyleId>{1E171933-4619-4E11-9A3F-F7608DF75F80}</a:tableStyleId>
              </a:tblPr>
              <a:tblGrid>
                <a:gridCol w="1158819">
                  <a:extLst>
                    <a:ext uri="{9D8B030D-6E8A-4147-A177-3AD203B41FA5}">
                      <a16:colId xmlns:a16="http://schemas.microsoft.com/office/drawing/2014/main" val="2733008983"/>
                    </a:ext>
                  </a:extLst>
                </a:gridCol>
                <a:gridCol w="1736781">
                  <a:extLst>
                    <a:ext uri="{9D8B030D-6E8A-4147-A177-3AD203B41FA5}">
                      <a16:colId xmlns:a16="http://schemas.microsoft.com/office/drawing/2014/main" val="1620138778"/>
                    </a:ext>
                  </a:extLst>
                </a:gridCol>
                <a:gridCol w="1897215">
                  <a:extLst>
                    <a:ext uri="{9D8B030D-6E8A-4147-A177-3AD203B41FA5}">
                      <a16:colId xmlns:a16="http://schemas.microsoft.com/office/drawing/2014/main" val="1739318557"/>
                    </a:ext>
                  </a:extLst>
                </a:gridCol>
                <a:gridCol w="1226985">
                  <a:extLst>
                    <a:ext uri="{9D8B030D-6E8A-4147-A177-3AD203B41FA5}">
                      <a16:colId xmlns:a16="http://schemas.microsoft.com/office/drawing/2014/main" val="3901628471"/>
                    </a:ext>
                  </a:extLst>
                </a:gridCol>
              </a:tblGrid>
              <a:tr h="762000">
                <a:tc>
                  <a:txBody>
                    <a:bodyPr/>
                    <a:lstStyle/>
                    <a:p>
                      <a:pPr marL="0" marR="0">
                        <a:lnSpc>
                          <a:spcPct val="115000"/>
                        </a:lnSpc>
                        <a:spcBef>
                          <a:spcPts val="0"/>
                        </a:spcBef>
                        <a:spcAft>
                          <a:spcPts val="0"/>
                        </a:spcAft>
                      </a:pPr>
                      <a:r>
                        <a:rPr lang="en-US" sz="1000">
                          <a:effectLst/>
                        </a:rPr>
                        <a:t> </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000" dirty="0">
                          <a:effectLst/>
                        </a:rPr>
                        <a:t>Disposition of a 1031 exchange property (1)</a:t>
                      </a:r>
                      <a:endParaRPr lang="en-US" sz="1100" dirty="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000" dirty="0">
                          <a:effectLst/>
                        </a:rPr>
                        <a:t>Disposition of a 1031 exchange property </a:t>
                      </a:r>
                      <a:br>
                        <a:rPr lang="en-US" sz="1000" dirty="0">
                          <a:effectLst/>
                        </a:rPr>
                      </a:br>
                      <a:r>
                        <a:rPr lang="en-US" sz="1000" dirty="0">
                          <a:effectLst/>
                        </a:rPr>
                        <a:t>through another exchange (2)</a:t>
                      </a:r>
                      <a:endParaRPr lang="en-US" sz="1100" dirty="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000" dirty="0">
                          <a:effectLst/>
                        </a:rPr>
                        <a:t>   (1)/(2)</a:t>
                      </a:r>
                      <a:endParaRPr lang="en-US" sz="1100" dirty="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4493315"/>
                  </a:ext>
                </a:extLst>
              </a:tr>
              <a:tr h="255850">
                <a:tc>
                  <a:txBody>
                    <a:bodyPr/>
                    <a:lstStyle/>
                    <a:p>
                      <a:pPr marL="0" marR="0">
                        <a:lnSpc>
                          <a:spcPct val="115000"/>
                        </a:lnSpc>
                        <a:spcBef>
                          <a:spcPts val="0"/>
                        </a:spcBef>
                        <a:spcAft>
                          <a:spcPts val="0"/>
                        </a:spcAft>
                      </a:pPr>
                      <a:r>
                        <a:rPr lang="en-US" sz="1000">
                          <a:effectLst/>
                        </a:rPr>
                        <a:t>Year</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Mean</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indent="292100" algn="ctr">
                        <a:lnSpc>
                          <a:spcPct val="115000"/>
                        </a:lnSpc>
                        <a:spcBef>
                          <a:spcPts val="0"/>
                        </a:spcBef>
                        <a:spcAft>
                          <a:spcPts val="0"/>
                        </a:spcAft>
                      </a:pPr>
                      <a:r>
                        <a:rPr lang="en-US" sz="1000">
                          <a:effectLst/>
                        </a:rPr>
                        <a:t>Mean</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r>
                        <a:rPr lang="en-US" sz="1000" dirty="0">
                          <a:effectLst/>
                        </a:rPr>
                        <a:t>Mean</a:t>
                      </a:r>
                      <a:endParaRPr lang="en-US" dirty="0"/>
                    </a:p>
                  </a:txBody>
                  <a:tcPr marL="68580" marR="68580" marT="0" marB="0" anchor="ctr"/>
                </a:tc>
                <a:extLst>
                  <a:ext uri="{0D108BD9-81ED-4DB2-BD59-A6C34878D82A}">
                    <a16:rowId xmlns:a16="http://schemas.microsoft.com/office/drawing/2014/main" val="3636123715"/>
                  </a:ext>
                </a:extLst>
              </a:tr>
              <a:tr h="255850">
                <a:tc>
                  <a:txBody>
                    <a:bodyPr/>
                    <a:lstStyle/>
                    <a:p>
                      <a:pPr marL="0" marR="0">
                        <a:lnSpc>
                          <a:spcPct val="115000"/>
                        </a:lnSpc>
                        <a:spcBef>
                          <a:spcPts val="0"/>
                        </a:spcBef>
                        <a:spcAft>
                          <a:spcPts val="0"/>
                        </a:spcAft>
                      </a:pPr>
                      <a:r>
                        <a:rPr lang="en-US" sz="1000">
                          <a:effectLst/>
                        </a:rPr>
                        <a:t>2010</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0.0%</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0.0%</a:t>
                      </a:r>
                      <a:endParaRPr lang="en-US" dirty="0"/>
                    </a:p>
                  </a:txBody>
                  <a:tcPr marL="68580" marR="68580" marT="0" marB="0" anchor="b"/>
                </a:tc>
                <a:extLst>
                  <a:ext uri="{0D108BD9-81ED-4DB2-BD59-A6C34878D82A}">
                    <a16:rowId xmlns:a16="http://schemas.microsoft.com/office/drawing/2014/main" val="3897607650"/>
                  </a:ext>
                </a:extLst>
              </a:tr>
              <a:tr h="255850">
                <a:tc>
                  <a:txBody>
                    <a:bodyPr/>
                    <a:lstStyle/>
                    <a:p>
                      <a:pPr marL="0" marR="0">
                        <a:lnSpc>
                          <a:spcPct val="115000"/>
                        </a:lnSpc>
                        <a:spcBef>
                          <a:spcPts val="0"/>
                        </a:spcBef>
                        <a:spcAft>
                          <a:spcPts val="0"/>
                        </a:spcAft>
                      </a:pPr>
                      <a:r>
                        <a:rPr lang="en-US" sz="1000">
                          <a:effectLst/>
                        </a:rPr>
                        <a:t>2011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0.7%</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16.7%</a:t>
                      </a:r>
                      <a:endParaRPr lang="en-US" dirty="0"/>
                    </a:p>
                  </a:txBody>
                  <a:tcPr marL="68580" marR="68580" marT="0" marB="0" anchor="b"/>
                </a:tc>
                <a:extLst>
                  <a:ext uri="{0D108BD9-81ED-4DB2-BD59-A6C34878D82A}">
                    <a16:rowId xmlns:a16="http://schemas.microsoft.com/office/drawing/2014/main" val="1514021815"/>
                  </a:ext>
                </a:extLst>
              </a:tr>
              <a:tr h="255850">
                <a:tc>
                  <a:txBody>
                    <a:bodyPr/>
                    <a:lstStyle/>
                    <a:p>
                      <a:pPr marL="0" marR="0">
                        <a:lnSpc>
                          <a:spcPct val="115000"/>
                        </a:lnSpc>
                        <a:spcBef>
                          <a:spcPts val="0"/>
                        </a:spcBef>
                        <a:spcAft>
                          <a:spcPts val="0"/>
                        </a:spcAft>
                      </a:pPr>
                      <a:r>
                        <a:rPr lang="en-US" sz="1000">
                          <a:effectLst/>
                        </a:rPr>
                        <a:t>2012</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1.2%</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5.1%</a:t>
                      </a:r>
                      <a:endParaRPr lang="en-US" dirty="0"/>
                    </a:p>
                  </a:txBody>
                  <a:tcPr marL="68580" marR="68580" marT="0" marB="0" anchor="b"/>
                </a:tc>
                <a:extLst>
                  <a:ext uri="{0D108BD9-81ED-4DB2-BD59-A6C34878D82A}">
                    <a16:rowId xmlns:a16="http://schemas.microsoft.com/office/drawing/2014/main" val="3043355370"/>
                  </a:ext>
                </a:extLst>
              </a:tr>
              <a:tr h="255850">
                <a:tc>
                  <a:txBody>
                    <a:bodyPr/>
                    <a:lstStyle/>
                    <a:p>
                      <a:pPr marL="0" marR="0">
                        <a:lnSpc>
                          <a:spcPct val="115000"/>
                        </a:lnSpc>
                        <a:spcBef>
                          <a:spcPts val="0"/>
                        </a:spcBef>
                        <a:spcAft>
                          <a:spcPts val="0"/>
                        </a:spcAft>
                      </a:pPr>
                      <a:r>
                        <a:rPr lang="en-US" sz="1000">
                          <a:effectLst/>
                        </a:rPr>
                        <a:t>2013</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10.6%</a:t>
                      </a:r>
                      <a:endParaRPr lang="en-US" dirty="0"/>
                    </a:p>
                  </a:txBody>
                  <a:tcPr marL="68580" marR="68580" marT="0" marB="0" anchor="b"/>
                </a:tc>
                <a:extLst>
                  <a:ext uri="{0D108BD9-81ED-4DB2-BD59-A6C34878D82A}">
                    <a16:rowId xmlns:a16="http://schemas.microsoft.com/office/drawing/2014/main" val="1912983502"/>
                  </a:ext>
                </a:extLst>
              </a:tr>
              <a:tr h="255850">
                <a:tc>
                  <a:txBody>
                    <a:bodyPr/>
                    <a:lstStyle/>
                    <a:p>
                      <a:pPr marL="0" marR="0">
                        <a:lnSpc>
                          <a:spcPct val="115000"/>
                        </a:lnSpc>
                        <a:spcBef>
                          <a:spcPts val="0"/>
                        </a:spcBef>
                        <a:spcAft>
                          <a:spcPts val="0"/>
                        </a:spcAft>
                      </a:pPr>
                      <a:r>
                        <a:rPr lang="en-US" sz="1000">
                          <a:effectLst/>
                        </a:rPr>
                        <a:t>2014</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0.1%</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9.7%</a:t>
                      </a:r>
                      <a:endParaRPr lang="en-US" dirty="0"/>
                    </a:p>
                  </a:txBody>
                  <a:tcPr marL="68580" marR="68580" marT="0" marB="0" anchor="b"/>
                </a:tc>
                <a:extLst>
                  <a:ext uri="{0D108BD9-81ED-4DB2-BD59-A6C34878D82A}">
                    <a16:rowId xmlns:a16="http://schemas.microsoft.com/office/drawing/2014/main" val="289395111"/>
                  </a:ext>
                </a:extLst>
              </a:tr>
              <a:tr h="255850">
                <a:tc>
                  <a:txBody>
                    <a:bodyPr/>
                    <a:lstStyle/>
                    <a:p>
                      <a:pPr marL="0" marR="0">
                        <a:lnSpc>
                          <a:spcPct val="115000"/>
                        </a:lnSpc>
                        <a:spcBef>
                          <a:spcPts val="0"/>
                        </a:spcBef>
                        <a:spcAft>
                          <a:spcPts val="0"/>
                        </a:spcAft>
                      </a:pPr>
                      <a:r>
                        <a:rPr lang="en-US" sz="1000">
                          <a:effectLst/>
                        </a:rPr>
                        <a:t>2015</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1.7%</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0.2%</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12.0%</a:t>
                      </a:r>
                      <a:endParaRPr lang="en-US" dirty="0"/>
                    </a:p>
                  </a:txBody>
                  <a:tcPr marL="68580" marR="68580" marT="0" marB="0" anchor="b"/>
                </a:tc>
                <a:extLst>
                  <a:ext uri="{0D108BD9-81ED-4DB2-BD59-A6C34878D82A}">
                    <a16:rowId xmlns:a16="http://schemas.microsoft.com/office/drawing/2014/main" val="2451638346"/>
                  </a:ext>
                </a:extLst>
              </a:tr>
              <a:tr h="255850">
                <a:tc>
                  <a:txBody>
                    <a:bodyPr/>
                    <a:lstStyle/>
                    <a:p>
                      <a:pPr marL="0" marR="0">
                        <a:lnSpc>
                          <a:spcPct val="115000"/>
                        </a:lnSpc>
                        <a:spcBef>
                          <a:spcPts val="0"/>
                        </a:spcBef>
                        <a:spcAft>
                          <a:spcPts val="0"/>
                        </a:spcAft>
                      </a:pPr>
                      <a:r>
                        <a:rPr lang="en-US" sz="1000">
                          <a:effectLst/>
                        </a:rPr>
                        <a:t>2016</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0.2%</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13.1%</a:t>
                      </a:r>
                      <a:endParaRPr lang="en-US" dirty="0"/>
                    </a:p>
                  </a:txBody>
                  <a:tcPr marL="68580" marR="68580" marT="0" marB="0" anchor="b"/>
                </a:tc>
                <a:extLst>
                  <a:ext uri="{0D108BD9-81ED-4DB2-BD59-A6C34878D82A}">
                    <a16:rowId xmlns:a16="http://schemas.microsoft.com/office/drawing/2014/main" val="517323647"/>
                  </a:ext>
                </a:extLst>
              </a:tr>
              <a:tr h="255850">
                <a:tc>
                  <a:txBody>
                    <a:bodyPr/>
                    <a:lstStyle/>
                    <a:p>
                      <a:pPr marL="0" marR="0">
                        <a:lnSpc>
                          <a:spcPct val="115000"/>
                        </a:lnSpc>
                        <a:spcBef>
                          <a:spcPts val="0"/>
                        </a:spcBef>
                        <a:spcAft>
                          <a:spcPts val="0"/>
                        </a:spcAft>
                      </a:pPr>
                      <a:r>
                        <a:rPr lang="en-US" sz="1000">
                          <a:effectLst/>
                        </a:rPr>
                        <a:t>2017</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2.9%</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0.6%</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19.0%</a:t>
                      </a:r>
                      <a:endParaRPr lang="en-US" dirty="0"/>
                    </a:p>
                  </a:txBody>
                  <a:tcPr marL="68580" marR="68580" marT="0" marB="0" anchor="b"/>
                </a:tc>
                <a:extLst>
                  <a:ext uri="{0D108BD9-81ED-4DB2-BD59-A6C34878D82A}">
                    <a16:rowId xmlns:a16="http://schemas.microsoft.com/office/drawing/2014/main" val="884821055"/>
                  </a:ext>
                </a:extLst>
              </a:tr>
              <a:tr h="255850">
                <a:tc>
                  <a:txBody>
                    <a:bodyPr/>
                    <a:lstStyle/>
                    <a:p>
                      <a:pPr marL="0" marR="0">
                        <a:lnSpc>
                          <a:spcPct val="115000"/>
                        </a:lnSpc>
                        <a:spcBef>
                          <a:spcPts val="0"/>
                        </a:spcBef>
                        <a:spcAft>
                          <a:spcPts val="0"/>
                        </a:spcAft>
                      </a:pPr>
                      <a:r>
                        <a:rPr lang="en-US" sz="1000">
                          <a:effectLst/>
                        </a:rPr>
                        <a:t>2018</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3.0%</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0.5%</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16.1%</a:t>
                      </a:r>
                      <a:endParaRPr lang="en-US" dirty="0"/>
                    </a:p>
                  </a:txBody>
                  <a:tcPr marL="68580" marR="68580" marT="0" marB="0" anchor="b"/>
                </a:tc>
                <a:extLst>
                  <a:ext uri="{0D108BD9-81ED-4DB2-BD59-A6C34878D82A}">
                    <a16:rowId xmlns:a16="http://schemas.microsoft.com/office/drawing/2014/main" val="2199978002"/>
                  </a:ext>
                </a:extLst>
              </a:tr>
              <a:tr h="255850">
                <a:tc>
                  <a:txBody>
                    <a:bodyPr/>
                    <a:lstStyle/>
                    <a:p>
                      <a:pPr marL="0" marR="0">
                        <a:lnSpc>
                          <a:spcPct val="115000"/>
                        </a:lnSpc>
                        <a:spcBef>
                          <a:spcPts val="0"/>
                        </a:spcBef>
                        <a:spcAft>
                          <a:spcPts val="0"/>
                        </a:spcAft>
                      </a:pPr>
                      <a:r>
                        <a:rPr lang="en-US" sz="1000">
                          <a:effectLst/>
                        </a:rPr>
                        <a:t>2019</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2.9%</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0.2%</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8.6%</a:t>
                      </a:r>
                      <a:endParaRPr lang="en-US" dirty="0"/>
                    </a:p>
                  </a:txBody>
                  <a:tcPr marL="68580" marR="68580" marT="0" marB="0" anchor="b"/>
                </a:tc>
                <a:extLst>
                  <a:ext uri="{0D108BD9-81ED-4DB2-BD59-A6C34878D82A}">
                    <a16:rowId xmlns:a16="http://schemas.microsoft.com/office/drawing/2014/main" val="1440354873"/>
                  </a:ext>
                </a:extLst>
              </a:tr>
              <a:tr h="255850">
                <a:tc>
                  <a:txBody>
                    <a:bodyPr/>
                    <a:lstStyle/>
                    <a:p>
                      <a:pPr marL="0" marR="0">
                        <a:lnSpc>
                          <a:spcPct val="115000"/>
                        </a:lnSpc>
                        <a:spcBef>
                          <a:spcPts val="0"/>
                        </a:spcBef>
                        <a:spcAft>
                          <a:spcPts val="0"/>
                        </a:spcAft>
                      </a:pPr>
                      <a:r>
                        <a:rPr lang="en-US" sz="1000">
                          <a:effectLst/>
                        </a:rPr>
                        <a:t>2020</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3.8%</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indent="292100" algn="ctr">
                        <a:lnSpc>
                          <a:spcPct val="115000"/>
                        </a:lnSpc>
                        <a:spcBef>
                          <a:spcPts val="0"/>
                        </a:spcBef>
                        <a:spcAft>
                          <a:spcPts val="0"/>
                        </a:spcAft>
                      </a:pPr>
                      <a:r>
                        <a:rPr lang="en-US" sz="1100">
                          <a:effectLst/>
                        </a:rPr>
                        <a:t>0.4%</a:t>
                      </a:r>
                      <a:endParaRPr lang="en-US" sz="1100">
                        <a:effectLst/>
                        <a:latin typeface="Century" panose="02040604050505020304" pitchFamily="18" charset="0"/>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1100" dirty="0">
                          <a:effectLst/>
                        </a:rPr>
                        <a:t>11.7%</a:t>
                      </a:r>
                      <a:endParaRPr lang="en-US" dirty="0"/>
                    </a:p>
                  </a:txBody>
                  <a:tcPr marL="68580" marR="68580" marT="0" marB="0" anchor="b"/>
                </a:tc>
                <a:extLst>
                  <a:ext uri="{0D108BD9-81ED-4DB2-BD59-A6C34878D82A}">
                    <a16:rowId xmlns:a16="http://schemas.microsoft.com/office/drawing/2014/main" val="3609466103"/>
                  </a:ext>
                </a:extLst>
              </a:tr>
            </a:tbl>
          </a:graphicData>
        </a:graphic>
      </p:graphicFrame>
    </p:spTree>
    <p:extLst>
      <p:ext uri="{BB962C8B-B14F-4D97-AF65-F5344CB8AC3E}">
        <p14:creationId xmlns:p14="http://schemas.microsoft.com/office/powerpoint/2010/main" val="20479883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5448"/>
            <a:ext cx="8229600" cy="1252728"/>
          </a:xfrm>
        </p:spPr>
        <p:txBody>
          <a:bodyPr>
            <a:normAutofit/>
          </a:bodyPr>
          <a:lstStyle/>
          <a:p>
            <a:pPr algn="ctr"/>
            <a:r>
              <a:rPr lang="en-US" sz="3200" dirty="0"/>
              <a:t>Conclusions</a:t>
            </a:r>
          </a:p>
        </p:txBody>
      </p:sp>
      <p:sp>
        <p:nvSpPr>
          <p:cNvPr id="3" name="Content Placeholder 2"/>
          <p:cNvSpPr>
            <a:spLocks noGrp="1"/>
          </p:cNvSpPr>
          <p:nvPr>
            <p:ph idx="1"/>
          </p:nvPr>
        </p:nvSpPr>
        <p:spPr>
          <a:xfrm>
            <a:off x="152400" y="1524000"/>
            <a:ext cx="8763000" cy="4625609"/>
          </a:xfrm>
        </p:spPr>
        <p:txBody>
          <a:bodyPr/>
          <a:lstStyle/>
          <a:p>
            <a:r>
              <a:rPr lang="en-US" sz="2000" dirty="0"/>
              <a:t>We document a widespread use of RE like-kind exchanges</a:t>
            </a:r>
          </a:p>
          <a:p>
            <a:r>
              <a:rPr lang="en-US" sz="2000" dirty="0"/>
              <a:t>The results of the empirical analyses demonstrate that 1031 exchanges are associated with increased investment, reduced leverage (lower risk) and shorter holding periods</a:t>
            </a:r>
          </a:p>
          <a:p>
            <a:r>
              <a:rPr lang="en-US" sz="2000" dirty="0"/>
              <a:t>Results of our analytical model and empirical analyses suggest the tax revenue losses of LKEs may be overestimated, while their benefits overlooked. </a:t>
            </a:r>
          </a:p>
          <a:p>
            <a:r>
              <a:rPr lang="en-US" sz="2000" dirty="0"/>
              <a:t>Elimination of RE LKEs will likely lead to:</a:t>
            </a:r>
          </a:p>
          <a:p>
            <a:pPr lvl="1"/>
            <a:r>
              <a:rPr lang="en-US" sz="1800" b="1" dirty="0">
                <a:solidFill>
                  <a:srgbClr val="39639D"/>
                </a:solidFill>
              </a:rPr>
              <a:t>Decrease in CRE prices </a:t>
            </a:r>
          </a:p>
          <a:p>
            <a:pPr lvl="1"/>
            <a:r>
              <a:rPr lang="en-US" sz="1800" b="1" dirty="0">
                <a:solidFill>
                  <a:srgbClr val="39639D"/>
                </a:solidFill>
                <a:cs typeface="Arial" panose="020B0604020202020204" pitchFamily="34" charset="0"/>
              </a:rPr>
              <a:t>Less reinvestment </a:t>
            </a:r>
            <a:r>
              <a:rPr lang="en-US" sz="1800" dirty="0">
                <a:solidFill>
                  <a:srgbClr val="39639D"/>
                </a:solidFill>
                <a:cs typeface="Arial" panose="020B0604020202020204" pitchFamily="34" charset="0"/>
              </a:rPr>
              <a:t>in commercial and residential real estate</a:t>
            </a:r>
          </a:p>
          <a:p>
            <a:pPr lvl="1"/>
            <a:r>
              <a:rPr lang="en-US" sz="1800" b="1" dirty="0">
                <a:solidFill>
                  <a:srgbClr val="39639D"/>
                </a:solidFill>
                <a:cs typeface="Arial" panose="020B0604020202020204" pitchFamily="34" charset="0"/>
              </a:rPr>
              <a:t>Greater use of leverage</a:t>
            </a:r>
            <a:r>
              <a:rPr lang="en-US" sz="1800" dirty="0">
                <a:solidFill>
                  <a:srgbClr val="39639D"/>
                </a:solidFill>
                <a:cs typeface="Arial" panose="020B0604020202020204" pitchFamily="34" charset="0"/>
              </a:rPr>
              <a:t>, and</a:t>
            </a:r>
          </a:p>
          <a:p>
            <a:pPr lvl="1"/>
            <a:r>
              <a:rPr lang="en-US" sz="1800" dirty="0">
                <a:solidFill>
                  <a:srgbClr val="39639D"/>
                </a:solidFill>
              </a:rPr>
              <a:t>Increase in investment holding periods and </a:t>
            </a:r>
            <a:r>
              <a:rPr lang="en-US" sz="1800" b="1" dirty="0">
                <a:solidFill>
                  <a:srgbClr val="39639D"/>
                </a:solidFill>
              </a:rPr>
              <a:t>decrease in liquidity.</a:t>
            </a:r>
          </a:p>
          <a:p>
            <a:endParaRPr lang="en-US"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41</a:t>
            </a:fld>
            <a:endParaRPr lang="en-US" altLang="en-US"/>
          </a:p>
        </p:txBody>
      </p:sp>
    </p:spTree>
    <p:extLst>
      <p:ext uri="{BB962C8B-B14F-4D97-AF65-F5344CB8AC3E}">
        <p14:creationId xmlns:p14="http://schemas.microsoft.com/office/powerpoint/2010/main" val="3615653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609600" y="990600"/>
            <a:ext cx="8001000" cy="1295400"/>
          </a:xfrm>
          <a:prstGeom prst="rect">
            <a:avLst/>
          </a:prstGeom>
        </p:spPr>
        <p:txBody>
          <a:bodyPr vert="horz" lIns="118872" tIns="0" rIns="45720" bIns="0" rtlCol="0" anchor="b">
            <a:normAutofit/>
          </a:bodyPr>
          <a:lstStyle>
            <a:lvl1pPr marL="0" indent="0" algn="l" rtl="0" eaLnBrk="1" latinLnBrk="0" hangingPunct="1">
              <a:spcBef>
                <a:spcPts val="0"/>
              </a:spcBef>
              <a:buClr>
                <a:schemeClr val="accent4"/>
              </a:buClr>
              <a:buSzPct val="80000"/>
              <a:buFont typeface="Wingdings" pitchFamily="2" charset="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4"/>
              </a:buClr>
              <a:buSzPct val="90000"/>
              <a:buFont typeface="Wingdings" pitchFamily="2" charset="2"/>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4"/>
              </a:buClr>
              <a:buFont typeface="Wingdings" pitchFamily="2" charset="2"/>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Wingdings" pitchFamily="2" charset="2"/>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4"/>
              </a:buClr>
              <a:buFont typeface="Wingdings" pitchFamily="2" charset="2"/>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algn="ctr" fontAlgn="auto">
              <a:spcAft>
                <a:spcPts val="0"/>
              </a:spcAft>
            </a:pPr>
            <a:r>
              <a:rPr lang="en-US" sz="3200" b="1" dirty="0">
                <a:solidFill>
                  <a:srgbClr val="F26F3A"/>
                </a:solidFill>
              </a:rPr>
              <a:t>The Tax and Economic Impacts of Section 1031 Like-Kind Exchanges in Real Estate </a:t>
            </a:r>
          </a:p>
        </p:txBody>
      </p:sp>
      <p:sp>
        <p:nvSpPr>
          <p:cNvPr id="7" name="Rectangle 3"/>
          <p:cNvSpPr txBox="1">
            <a:spLocks noChangeArrowheads="1"/>
          </p:cNvSpPr>
          <p:nvPr/>
        </p:nvSpPr>
        <p:spPr>
          <a:xfrm>
            <a:off x="457200" y="2895600"/>
            <a:ext cx="8305800" cy="1447800"/>
          </a:xfrm>
          <a:prstGeom prst="rect">
            <a:avLst/>
          </a:prstGeom>
        </p:spPr>
        <p:txBody>
          <a:bodyPr vert="horz" lIns="118872" tIns="0" rIns="45720" bIns="0" rtlCol="0" anchor="b">
            <a:normAutofit/>
          </a:bodyPr>
          <a:lstStyle>
            <a:lvl1pPr marL="0" indent="0" algn="l" rtl="0" eaLnBrk="1" latinLnBrk="0" hangingPunct="1">
              <a:spcBef>
                <a:spcPts val="0"/>
              </a:spcBef>
              <a:buClr>
                <a:schemeClr val="accent4"/>
              </a:buClr>
              <a:buSzPct val="80000"/>
              <a:buFont typeface="Wingdings" pitchFamily="2" charset="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4"/>
              </a:buClr>
              <a:buSzPct val="90000"/>
              <a:buFont typeface="Wingdings" pitchFamily="2" charset="2"/>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4"/>
              </a:buClr>
              <a:buFont typeface="Wingdings" pitchFamily="2" charset="2"/>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Wingdings" pitchFamily="2" charset="2"/>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4"/>
              </a:buClr>
              <a:buFont typeface="Wingdings" pitchFamily="2" charset="2"/>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algn="ctr"/>
            <a:r>
              <a:rPr lang="en-US" sz="2800" dirty="0">
                <a:solidFill>
                  <a:schemeClr val="tx1"/>
                </a:solidFill>
              </a:rPr>
              <a:t>David C. Ling and Milena Petrova</a:t>
            </a:r>
          </a:p>
          <a:p>
            <a:pPr algn="ctr"/>
            <a:r>
              <a:rPr lang="en-US" sz="2400" dirty="0"/>
              <a:t>September 2020</a:t>
            </a:r>
          </a:p>
          <a:p>
            <a:pPr algn="ctr"/>
            <a:r>
              <a:rPr lang="en-US" sz="2400" dirty="0">
                <a:solidFill>
                  <a:schemeClr val="tx1"/>
                </a:solidFill>
              </a:rPr>
              <a:t> </a:t>
            </a:r>
          </a:p>
        </p:txBody>
      </p:sp>
      <p:pic>
        <p:nvPicPr>
          <p:cNvPr id="8" name="Picture 2" descr="Whitman School of Management at Syracuse University">
            <a:hlinkClick r:id="rId2"/>
          </p:cNvPr>
          <p:cNvPicPr>
            <a:picLocks noChangeAspect="1" noChangeArrowheads="1"/>
          </p:cNvPicPr>
          <p:nvPr/>
        </p:nvPicPr>
        <p:blipFill>
          <a:blip r:embed="rId3"/>
          <a:srcRect/>
          <a:stretch>
            <a:fillRect/>
          </a:stretch>
        </p:blipFill>
        <p:spPr bwMode="auto">
          <a:xfrm>
            <a:off x="5334000" y="5257800"/>
            <a:ext cx="2438400" cy="1490980"/>
          </a:xfrm>
          <a:prstGeom prst="rect">
            <a:avLst/>
          </a:prstGeom>
          <a:noFill/>
          <a:ln w="9525">
            <a:noFill/>
            <a:miter lim="800000"/>
            <a:headEnd/>
            <a:tailEnd/>
          </a:ln>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5689759"/>
            <a:ext cx="278447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BF43278-5953-4204-BC7C-775817B72F5C}" type="slidenum">
              <a:rPr lang="en-US" altLang="en-US" smtClean="0"/>
              <a:pPr>
                <a:defRPr/>
              </a:pPr>
              <a:t>42</a:t>
            </a:fld>
            <a:endParaRPr lang="en-US" altLang="en-US"/>
          </a:p>
        </p:txBody>
      </p:sp>
    </p:spTree>
    <p:extLst>
      <p:ext uri="{BB962C8B-B14F-4D97-AF65-F5344CB8AC3E}">
        <p14:creationId xmlns:p14="http://schemas.microsoft.com/office/powerpoint/2010/main" val="25608425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4267200"/>
            <a:ext cx="7772400" cy="685800"/>
          </a:xfrm>
        </p:spPr>
        <p:txBody>
          <a:bodyPr>
            <a:noAutofit/>
          </a:bodyPr>
          <a:lstStyle/>
          <a:p>
            <a:r>
              <a:rPr lang="en-US" sz="3600" dirty="0"/>
              <a:t>	Appendix</a:t>
            </a:r>
          </a:p>
        </p:txBody>
      </p:sp>
      <p:sp>
        <p:nvSpPr>
          <p:cNvPr id="7" name="Subtitle 6"/>
          <p:cNvSpPr>
            <a:spLocks noGrp="1"/>
          </p:cNvSpPr>
          <p:nvPr>
            <p:ph type="subTitle" idx="1"/>
          </p:nvPr>
        </p:nvSpPr>
        <p:spPr>
          <a:xfrm>
            <a:off x="685800" y="2819400"/>
            <a:ext cx="5268673" cy="1295400"/>
          </a:xfrm>
        </p:spPr>
        <p:txBody>
          <a:bodyPr>
            <a:normAutofit/>
          </a:bodyPr>
          <a:lstStyle/>
          <a:p>
            <a:r>
              <a:rPr lang="en-US" sz="2400" dirty="0"/>
              <a:t>The Tax and Economic Impacts of Section 1031 Like-Kind Exchanges in Real Estate </a:t>
            </a:r>
          </a:p>
        </p:txBody>
      </p:sp>
      <p:sp>
        <p:nvSpPr>
          <p:cNvPr id="3" name="Slide Number Placeholder 2"/>
          <p:cNvSpPr>
            <a:spLocks noGrp="1"/>
          </p:cNvSpPr>
          <p:nvPr>
            <p:ph type="sldNum" sz="quarter" idx="12"/>
          </p:nvPr>
        </p:nvSpPr>
        <p:spPr/>
        <p:txBody>
          <a:bodyPr/>
          <a:lstStyle/>
          <a:p>
            <a:pPr>
              <a:defRPr/>
            </a:pPr>
            <a:fld id="{EBF43278-5953-4204-BC7C-775817B72F5C}" type="slidenum">
              <a:rPr lang="en-US" altLang="en-US" smtClean="0"/>
              <a:pPr>
                <a:defRPr/>
              </a:pPr>
              <a:t>43</a:t>
            </a:fld>
            <a:endParaRPr lang="en-US" altLang="en-US"/>
          </a:p>
        </p:txBody>
      </p:sp>
    </p:spTree>
    <p:extLst>
      <p:ext uri="{BB962C8B-B14F-4D97-AF65-F5344CB8AC3E}">
        <p14:creationId xmlns:p14="http://schemas.microsoft.com/office/powerpoint/2010/main" val="8295078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5448"/>
            <a:ext cx="8610600" cy="1252728"/>
          </a:xfrm>
        </p:spPr>
        <p:txBody>
          <a:bodyPr>
            <a:normAutofit/>
          </a:bodyPr>
          <a:lstStyle/>
          <a:p>
            <a:pPr algn="ctr"/>
            <a:r>
              <a:rPr lang="en-US" dirty="0">
                <a:cs typeface="Arial" panose="020B0604020202020204" pitchFamily="34" charset="0"/>
              </a:rPr>
              <a:t>Rational for Like-Kind Exchanges</a:t>
            </a:r>
            <a:endParaRPr lang="en-US" dirty="0"/>
          </a:p>
        </p:txBody>
      </p:sp>
      <p:sp>
        <p:nvSpPr>
          <p:cNvPr id="3" name="Content Placeholder 2"/>
          <p:cNvSpPr>
            <a:spLocks noGrp="1"/>
          </p:cNvSpPr>
          <p:nvPr>
            <p:ph idx="1"/>
          </p:nvPr>
        </p:nvSpPr>
        <p:spPr>
          <a:xfrm>
            <a:off x="152400" y="1524000"/>
            <a:ext cx="8915400" cy="4953000"/>
          </a:xfrm>
        </p:spPr>
        <p:txBody>
          <a:bodyPr>
            <a:normAutofit/>
          </a:bodyPr>
          <a:lstStyle/>
          <a:p>
            <a:r>
              <a:rPr lang="en-US" sz="2000" dirty="0">
                <a:cs typeface="Arial" panose="020B0604020202020204" pitchFamily="34" charset="0"/>
              </a:rPr>
              <a:t>Investment RE is extremely illiquid and difficult to value</a:t>
            </a:r>
          </a:p>
          <a:p>
            <a:pPr lvl="1"/>
            <a:r>
              <a:rPr lang="en-US" sz="1800" dirty="0">
                <a:cs typeface="Arial" panose="020B0604020202020204" pitchFamily="34" charset="0"/>
              </a:rPr>
              <a:t>Unlike liquid markets for stocks and bonds</a:t>
            </a:r>
          </a:p>
          <a:p>
            <a:r>
              <a:rPr lang="en-US" sz="2000" dirty="0">
                <a:cs typeface="Arial" panose="020B0604020202020204" pitchFamily="34" charset="0"/>
              </a:rPr>
              <a:t>Exchanging one illiquid asset for another does not change the economic positon of the investor (assuming no cash is received)</a:t>
            </a:r>
          </a:p>
          <a:p>
            <a:r>
              <a:rPr lang="en-US" sz="2000" dirty="0">
                <a:cs typeface="Arial" panose="020B0604020202020204" pitchFamily="34" charset="0"/>
              </a:rPr>
              <a:t>RE estate exchanges:</a:t>
            </a:r>
          </a:p>
          <a:p>
            <a:pPr lvl="1"/>
            <a:r>
              <a:rPr lang="en-US" sz="1600" dirty="0">
                <a:cs typeface="Arial" panose="020B0604020202020204" pitchFamily="34" charset="0"/>
              </a:rPr>
              <a:t>Increase the liquidity of investment real estate</a:t>
            </a:r>
          </a:p>
          <a:p>
            <a:pPr lvl="1"/>
            <a:r>
              <a:rPr lang="en-US" sz="1600" dirty="0">
                <a:cs typeface="Arial" panose="020B0604020202020204" pitchFamily="34" charset="0"/>
              </a:rPr>
              <a:t>Allow capital to flow more freely to its most productive use</a:t>
            </a:r>
          </a:p>
          <a:p>
            <a:pPr lvl="2"/>
            <a:r>
              <a:rPr lang="en-US" sz="1400" dirty="0">
                <a:cs typeface="Arial" panose="020B0604020202020204" pitchFamily="34" charset="0"/>
              </a:rPr>
              <a:t>Especially important to the many small investors who make extensive use of exchanges to reposition portfolios</a:t>
            </a:r>
          </a:p>
          <a:p>
            <a:pPr lvl="2"/>
            <a:r>
              <a:rPr lang="en-US" sz="1400" dirty="0">
                <a:cs typeface="Arial" panose="020B0604020202020204" pitchFamily="34" charset="0"/>
              </a:rPr>
              <a:t>Has positive “macroeconomic” benefits as well</a:t>
            </a:r>
          </a:p>
          <a:p>
            <a:pPr lvl="1"/>
            <a:r>
              <a:rPr lang="en-US" sz="1600" dirty="0">
                <a:cs typeface="Arial" panose="020B0604020202020204" pitchFamily="34" charset="0"/>
              </a:rPr>
              <a:t>Allow more reinvestment in investment RE by reducing tax burdens on dispositions </a:t>
            </a:r>
          </a:p>
          <a:p>
            <a:pPr lvl="1"/>
            <a:r>
              <a:rPr lang="en-US" sz="1600" dirty="0">
                <a:cs typeface="Arial" panose="020B0604020202020204" pitchFamily="34" charset="0"/>
              </a:rPr>
              <a:t>Reduce the amount of leverage used to require replacement properties   </a:t>
            </a:r>
          </a:p>
          <a:p>
            <a:pPr lvl="1"/>
            <a:r>
              <a:rPr lang="en-US" sz="1600" dirty="0">
                <a:cs typeface="Arial" panose="020B0604020202020204" pitchFamily="34" charset="0"/>
              </a:rPr>
              <a:t>Generate increased employment in related sectors</a:t>
            </a:r>
          </a:p>
          <a:p>
            <a:pPr lvl="1"/>
            <a:r>
              <a:rPr lang="en-US" sz="1600" dirty="0">
                <a:cs typeface="Arial" panose="020B0604020202020204" pitchFamily="34" charset="0"/>
              </a:rPr>
              <a:t>Produce increased transfer and recording fees/taxes for local governments</a:t>
            </a:r>
          </a:p>
          <a:p>
            <a:pPr lvl="1"/>
            <a:r>
              <a:rPr lang="en-US" sz="1600" dirty="0">
                <a:cs typeface="Arial" panose="020B0604020202020204" pitchFamily="34" charset="0"/>
              </a:rPr>
              <a:t>Do not generally create permanent tax deferral</a:t>
            </a:r>
          </a:p>
          <a:p>
            <a:pPr lvl="2"/>
            <a:r>
              <a:rPr lang="en-US" sz="1400" dirty="0">
                <a:cs typeface="Arial" panose="020B0604020202020204" pitchFamily="34" charset="0"/>
              </a:rPr>
              <a:t>In our sample, 87% of exchanges are followed by a fully taxable sale</a:t>
            </a:r>
          </a:p>
          <a:p>
            <a:pPr marL="457200" lvl="1" indent="0">
              <a:buNone/>
            </a:pPr>
            <a:endParaRPr lang="en-US"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44</a:t>
            </a:fld>
            <a:endParaRPr lang="en-US" altLang="en-US"/>
          </a:p>
        </p:txBody>
      </p:sp>
    </p:spTree>
    <p:extLst>
      <p:ext uri="{BB962C8B-B14F-4D97-AF65-F5344CB8AC3E}">
        <p14:creationId xmlns:p14="http://schemas.microsoft.com/office/powerpoint/2010/main" val="27738371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dirty="0"/>
              <a:t>Base-Case Model Parametrization </a:t>
            </a:r>
          </a:p>
        </p:txBody>
      </p:sp>
      <p:sp>
        <p:nvSpPr>
          <p:cNvPr id="3" name="Content Placeholder 2"/>
          <p:cNvSpPr>
            <a:spLocks noGrp="1"/>
          </p:cNvSpPr>
          <p:nvPr>
            <p:ph idx="1"/>
          </p:nvPr>
        </p:nvSpPr>
        <p:spPr>
          <a:xfrm>
            <a:off x="152400" y="1546591"/>
            <a:ext cx="8839200" cy="5159009"/>
          </a:xfrm>
        </p:spPr>
        <p:txBody>
          <a:bodyPr>
            <a:noAutofit/>
          </a:bodyPr>
          <a:lstStyle/>
          <a:p>
            <a:r>
              <a:rPr lang="en-US" dirty="0"/>
              <a:t>Relinquished &amp; replacement properties are both nonresidential real property</a:t>
            </a:r>
          </a:p>
          <a:p>
            <a:r>
              <a:rPr lang="en-US" dirty="0"/>
              <a:t>Price of relinquished = price of replacement property </a:t>
            </a:r>
          </a:p>
          <a:p>
            <a:r>
              <a:rPr lang="en-US" dirty="0"/>
              <a:t>Mortgage debt: same for relinquished </a:t>
            </a:r>
            <a:r>
              <a:rPr lang="en-US" sz="2000" dirty="0"/>
              <a:t>&amp;</a:t>
            </a:r>
            <a:r>
              <a:rPr lang="en-US" dirty="0"/>
              <a:t> replacement property </a:t>
            </a:r>
          </a:p>
          <a:p>
            <a:r>
              <a:rPr lang="en-US" dirty="0"/>
              <a:t>Selling cost in fully taxable sale: 3% of relinquished property’s sale price </a:t>
            </a:r>
          </a:p>
          <a:p>
            <a:r>
              <a:rPr lang="en-US" dirty="0"/>
              <a:t>Exchange costs: equal to selling costs of a fully taxable sale </a:t>
            </a:r>
          </a:p>
          <a:p>
            <a:pPr marL="118872" indent="0">
              <a:buNone/>
            </a:pPr>
            <a:endParaRPr lang="en-US" sz="16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45</a:t>
            </a:fld>
            <a:endParaRPr lang="en-US" altLang="en-US"/>
          </a:p>
        </p:txBody>
      </p:sp>
    </p:spTree>
    <p:extLst>
      <p:ext uri="{BB962C8B-B14F-4D97-AF65-F5344CB8AC3E}">
        <p14:creationId xmlns:p14="http://schemas.microsoft.com/office/powerpoint/2010/main" val="36258196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dirty="0"/>
              <a:t>Base-Case Model Parametrization </a:t>
            </a:r>
          </a:p>
        </p:txBody>
      </p:sp>
      <p:sp>
        <p:nvSpPr>
          <p:cNvPr id="3" name="Content Placeholder 2"/>
          <p:cNvSpPr>
            <a:spLocks noGrp="1"/>
          </p:cNvSpPr>
          <p:nvPr>
            <p:ph idx="1"/>
          </p:nvPr>
        </p:nvSpPr>
        <p:spPr>
          <a:xfrm>
            <a:off x="152400" y="1546591"/>
            <a:ext cx="8839200" cy="5159009"/>
          </a:xfrm>
        </p:spPr>
        <p:txBody>
          <a:bodyPr>
            <a:noAutofit/>
          </a:bodyPr>
          <a:lstStyle/>
          <a:p>
            <a:r>
              <a:rPr lang="en-US" dirty="0"/>
              <a:t>Ordinary income tax rate: 40.8% </a:t>
            </a:r>
          </a:p>
          <a:p>
            <a:r>
              <a:rPr lang="en-US" dirty="0"/>
              <a:t>Depreciation recapture tax rate: 28.8% </a:t>
            </a:r>
          </a:p>
          <a:p>
            <a:r>
              <a:rPr lang="en-US" dirty="0"/>
              <a:t>Capital gain tax rate: 23.8% </a:t>
            </a:r>
          </a:p>
          <a:p>
            <a:r>
              <a:rPr lang="en-US" dirty="0"/>
              <a:t>After-tax discount rate: 5% </a:t>
            </a:r>
          </a:p>
          <a:p>
            <a:r>
              <a:rPr lang="en-US" dirty="0"/>
              <a:t>Non-depreciable land portion of relinquishe</a:t>
            </a:r>
            <a:r>
              <a:rPr lang="en-US" sz="2000" dirty="0"/>
              <a:t>d &amp; </a:t>
            </a:r>
            <a:r>
              <a:rPr lang="en-US" dirty="0"/>
              <a:t>replacement property’s original tax basis: 20%(no personal property) </a:t>
            </a:r>
          </a:p>
          <a:p>
            <a:endParaRPr lang="en-US" sz="16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46</a:t>
            </a:fld>
            <a:endParaRPr lang="en-US" altLang="en-US"/>
          </a:p>
        </p:txBody>
      </p:sp>
      <p:sp>
        <p:nvSpPr>
          <p:cNvPr id="5" name="Rectangle 4"/>
          <p:cNvSpPr/>
          <p:nvPr/>
        </p:nvSpPr>
        <p:spPr>
          <a:xfrm>
            <a:off x="609600" y="1676400"/>
            <a:ext cx="5303520" cy="1051560"/>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806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52728"/>
          </a:xfrm>
        </p:spPr>
        <p:txBody>
          <a:bodyPr>
            <a:noAutofit/>
          </a:bodyPr>
          <a:lstStyle/>
          <a:p>
            <a:pPr algn="ctr"/>
            <a:r>
              <a:rPr lang="en-US" dirty="0"/>
              <a:t>Base-Case Model Parametrization </a:t>
            </a:r>
          </a:p>
        </p:txBody>
      </p:sp>
      <p:sp>
        <p:nvSpPr>
          <p:cNvPr id="3" name="Content Placeholder 2"/>
          <p:cNvSpPr>
            <a:spLocks noGrp="1"/>
          </p:cNvSpPr>
          <p:nvPr>
            <p:ph idx="1"/>
          </p:nvPr>
        </p:nvSpPr>
        <p:spPr>
          <a:xfrm>
            <a:off x="152400" y="1546591"/>
            <a:ext cx="8839200" cy="5159009"/>
          </a:xfrm>
        </p:spPr>
        <p:txBody>
          <a:bodyPr>
            <a:noAutofit/>
          </a:bodyPr>
          <a:lstStyle/>
          <a:p>
            <a:r>
              <a:rPr lang="en-US" dirty="0"/>
              <a:t>Other key assumptions</a:t>
            </a:r>
            <a:r>
              <a:rPr lang="en-US" sz="2000" dirty="0"/>
              <a:t>: </a:t>
            </a:r>
          </a:p>
          <a:p>
            <a:pPr lvl="1"/>
            <a:r>
              <a:rPr lang="en-US" dirty="0"/>
              <a:t># of years since acquisition of relinquished property (</a:t>
            </a:r>
            <a:r>
              <a:rPr lang="en-US" i="1" dirty="0"/>
              <a:t>HOLD</a:t>
            </a:r>
            <a:r>
              <a:rPr lang="en-US" baseline="30000" dirty="0"/>
              <a:t>1</a:t>
            </a:r>
            <a:r>
              <a:rPr lang="en-US" dirty="0"/>
              <a:t>)</a:t>
            </a:r>
          </a:p>
          <a:p>
            <a:pPr lvl="1"/>
            <a:r>
              <a:rPr lang="en-US" dirty="0"/>
              <a:t>Rate of nominal price appreciation since acquisition of relinquished property (</a:t>
            </a:r>
            <a:r>
              <a:rPr lang="en-US" i="1" dirty="0"/>
              <a:t>π</a:t>
            </a:r>
            <a:r>
              <a:rPr lang="en-US" i="1" baseline="30000" dirty="0"/>
              <a:t>1</a:t>
            </a:r>
            <a:r>
              <a:rPr lang="en-US" dirty="0"/>
              <a:t>)</a:t>
            </a:r>
          </a:p>
          <a:p>
            <a:pPr lvl="1"/>
            <a:r>
              <a:rPr lang="en-US" dirty="0"/>
              <a:t>Expected holding period of replacement property (</a:t>
            </a:r>
            <a:r>
              <a:rPr lang="en-US" i="1" dirty="0"/>
              <a:t>HOLD</a:t>
            </a:r>
            <a:r>
              <a:rPr lang="en-US" i="1" baseline="30000" dirty="0"/>
              <a:t>2</a:t>
            </a:r>
            <a:r>
              <a:rPr lang="en-US" dirty="0"/>
              <a:t>) </a:t>
            </a:r>
          </a:p>
          <a:p>
            <a:endParaRPr lang="en-US" sz="16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47</a:t>
            </a:fld>
            <a:endParaRPr lang="en-US" altLang="en-US"/>
          </a:p>
        </p:txBody>
      </p:sp>
    </p:spTree>
    <p:extLst>
      <p:ext uri="{BB962C8B-B14F-4D97-AF65-F5344CB8AC3E}">
        <p14:creationId xmlns:p14="http://schemas.microsoft.com/office/powerpoint/2010/main" val="4276665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50520-C569-472F-9C92-141583D74024}"/>
              </a:ext>
            </a:extLst>
          </p:cNvPr>
          <p:cNvSpPr>
            <a:spLocks noGrp="1"/>
          </p:cNvSpPr>
          <p:nvPr>
            <p:ph type="title"/>
          </p:nvPr>
        </p:nvSpPr>
        <p:spPr/>
        <p:txBody>
          <a:bodyPr>
            <a:normAutofit/>
          </a:bodyPr>
          <a:lstStyle/>
          <a:p>
            <a:pPr algn="ctr"/>
            <a:r>
              <a:rPr lang="en-US" sz="3200" dirty="0"/>
              <a:t>Background on Tax-Deferred Exchanges in Real Estate (2)</a:t>
            </a:r>
          </a:p>
        </p:txBody>
      </p:sp>
      <p:sp>
        <p:nvSpPr>
          <p:cNvPr id="3" name="Content Placeholder 2">
            <a:extLst>
              <a:ext uri="{FF2B5EF4-FFF2-40B4-BE49-F238E27FC236}">
                <a16:creationId xmlns:a16="http://schemas.microsoft.com/office/drawing/2014/main" id="{E0E8E113-703F-420A-8610-786322E32B8E}"/>
              </a:ext>
            </a:extLst>
          </p:cNvPr>
          <p:cNvSpPr>
            <a:spLocks noGrp="1"/>
          </p:cNvSpPr>
          <p:nvPr>
            <p:ph idx="1"/>
          </p:nvPr>
        </p:nvSpPr>
        <p:spPr>
          <a:xfrm>
            <a:off x="304800" y="1524000"/>
            <a:ext cx="8404860" cy="4648200"/>
          </a:xfrm>
        </p:spPr>
        <p:txBody>
          <a:bodyPr/>
          <a:lstStyle/>
          <a:p>
            <a:r>
              <a:rPr lang="en-US" sz="1800" dirty="0">
                <a:effectLst/>
                <a:latin typeface="Book Antiqua" panose="02040602050305030304" pitchFamily="18" charset="0"/>
                <a:ea typeface="SimSun" panose="02010600030101010101" pitchFamily="2" charset="-122"/>
                <a:cs typeface="Times New Roman" panose="02020603050405020304" pitchFamily="18" charset="0"/>
              </a:rPr>
              <a:t>The ongoing need for revenue to fund government expenses and new legislative initiatives has once again generated increased discussion of the benefits &amp; costs of like-kind exchanges of real estate. </a:t>
            </a:r>
            <a:br>
              <a:rPr lang="en-US" sz="1800" dirty="0">
                <a:effectLst/>
                <a:latin typeface="Book Antiqua" panose="02040602050305030304" pitchFamily="18" charset="0"/>
                <a:ea typeface="SimSun" panose="02010600030101010101" pitchFamily="2" charset="-122"/>
                <a:cs typeface="Times New Roman" panose="02020603050405020304" pitchFamily="18" charset="0"/>
              </a:rPr>
            </a:br>
            <a:endParaRPr lang="en-US" sz="1800" dirty="0">
              <a:effectLst/>
              <a:latin typeface="Book Antiqua" panose="02040602050305030304" pitchFamily="18" charset="0"/>
              <a:ea typeface="SimSun" panose="02010600030101010101" pitchFamily="2" charset="-122"/>
              <a:cs typeface="Times New Roman" panose="02020603050405020304" pitchFamily="18" charset="0"/>
            </a:endParaRPr>
          </a:p>
          <a:p>
            <a:r>
              <a:rPr lang="en-US" sz="1800" dirty="0">
                <a:effectLst/>
                <a:latin typeface="Book Antiqua" panose="02040602050305030304" pitchFamily="18" charset="0"/>
                <a:ea typeface="SimSun" panose="02010600030101010101" pitchFamily="2" charset="-122"/>
                <a:cs typeface="Times New Roman" panose="02020603050405020304" pitchFamily="18" charset="0"/>
              </a:rPr>
              <a:t>We contribute to this discussion by first </a:t>
            </a:r>
            <a:r>
              <a:rPr lang="en-US" sz="1800" b="1" dirty="0">
                <a:solidFill>
                  <a:srgbClr val="39639D"/>
                </a:solidFill>
                <a:effectLst/>
                <a:latin typeface="Book Antiqua" panose="02040602050305030304" pitchFamily="18" charset="0"/>
                <a:ea typeface="SimSun" panose="02010600030101010101" pitchFamily="2" charset="-122"/>
                <a:cs typeface="Times New Roman" panose="02020603050405020304" pitchFamily="18" charset="0"/>
              </a:rPr>
              <a:t>documenting the widespread use of real estate like-kind exchanges</a:t>
            </a:r>
            <a:r>
              <a:rPr lang="en-US" sz="1800" dirty="0">
                <a:effectLst/>
                <a:latin typeface="Book Antiqua" panose="02040602050305030304" pitchFamily="18" charset="0"/>
                <a:ea typeface="SimSun" panose="02010600030101010101" pitchFamily="2" charset="-122"/>
                <a:cs typeface="Times New Roman" panose="02020603050405020304" pitchFamily="18" charset="0"/>
              </a:rPr>
              <a:t>.</a:t>
            </a:r>
            <a:br>
              <a:rPr lang="en-US" sz="1800" dirty="0">
                <a:effectLst/>
                <a:latin typeface="Book Antiqua" panose="02040602050305030304" pitchFamily="18" charset="0"/>
                <a:ea typeface="SimSun" panose="02010600030101010101" pitchFamily="2" charset="-122"/>
                <a:cs typeface="Times New Roman" panose="02020603050405020304" pitchFamily="18" charset="0"/>
              </a:rPr>
            </a:br>
            <a:endParaRPr lang="en-US" sz="1800" dirty="0">
              <a:effectLst/>
              <a:latin typeface="Book Antiqua" panose="02040602050305030304" pitchFamily="18" charset="0"/>
              <a:ea typeface="SimSun" panose="02010600030101010101" pitchFamily="2" charset="-122"/>
              <a:cs typeface="Times New Roman" panose="02020603050405020304" pitchFamily="18" charset="0"/>
            </a:endParaRPr>
          </a:p>
          <a:p>
            <a:r>
              <a:rPr lang="en-US" sz="1800" dirty="0">
                <a:effectLst/>
                <a:latin typeface="Book Antiqua" panose="02040602050305030304" pitchFamily="18" charset="0"/>
                <a:ea typeface="SimSun" panose="02010600030101010101" pitchFamily="2" charset="-122"/>
                <a:cs typeface="Times New Roman" panose="02020603050405020304" pitchFamily="18" charset="0"/>
              </a:rPr>
              <a:t>We next </a:t>
            </a:r>
            <a:r>
              <a:rPr lang="en-US" sz="1800" b="1" dirty="0">
                <a:solidFill>
                  <a:srgbClr val="39639D"/>
                </a:solidFill>
                <a:effectLst/>
                <a:latin typeface="Book Antiqua" panose="02040602050305030304" pitchFamily="18" charset="0"/>
                <a:ea typeface="SimSun" panose="02010600030101010101" pitchFamily="2" charset="-122"/>
                <a:cs typeface="Times New Roman" panose="02020603050405020304" pitchFamily="18" charset="0"/>
              </a:rPr>
              <a:t>develop an analytical model to quantify the incremental present value of an exchange</a:t>
            </a:r>
            <a:r>
              <a:rPr lang="en-US" sz="1800" dirty="0">
                <a:effectLst/>
                <a:latin typeface="Book Antiqua" panose="02040602050305030304" pitchFamily="18" charset="0"/>
                <a:ea typeface="SimSun" panose="02010600030101010101" pitchFamily="2" charset="-122"/>
                <a:cs typeface="Times New Roman" panose="02020603050405020304" pitchFamily="18" charset="0"/>
              </a:rPr>
              <a:t> to the owner, relative to a fully taxable sale and further </a:t>
            </a:r>
            <a:r>
              <a:rPr lang="en-US" sz="1800" b="1" dirty="0">
                <a:solidFill>
                  <a:srgbClr val="39639D"/>
                </a:solidFill>
                <a:effectLst/>
                <a:latin typeface="Book Antiqua" panose="02040602050305030304" pitchFamily="18" charset="0"/>
                <a:ea typeface="SimSun" panose="02010600030101010101" pitchFamily="2" charset="-122"/>
                <a:cs typeface="Times New Roman" panose="02020603050405020304" pitchFamily="18" charset="0"/>
              </a:rPr>
              <a:t>examine the cost of the program to the Treasury</a:t>
            </a:r>
            <a:r>
              <a:rPr lang="en-US" sz="1800" dirty="0">
                <a:effectLst/>
                <a:latin typeface="Book Antiqua" panose="02040602050305030304" pitchFamily="18" charset="0"/>
                <a:ea typeface="SimSun" panose="02010600030101010101" pitchFamily="2" charset="-122"/>
                <a:cs typeface="Times New Roman" panose="02020603050405020304" pitchFamily="18" charset="0"/>
              </a:rPr>
              <a:t>.</a:t>
            </a:r>
            <a:br>
              <a:rPr lang="en-US" sz="1800" dirty="0">
                <a:effectLst/>
                <a:latin typeface="Book Antiqua" panose="02040602050305030304" pitchFamily="18" charset="0"/>
                <a:ea typeface="SimSun" panose="02010600030101010101" pitchFamily="2" charset="-122"/>
                <a:cs typeface="Times New Roman" panose="02020603050405020304" pitchFamily="18" charset="0"/>
              </a:rPr>
            </a:br>
            <a:endParaRPr lang="en-US" sz="1800" dirty="0">
              <a:effectLst/>
              <a:latin typeface="Book Antiqua" panose="02040602050305030304" pitchFamily="18" charset="0"/>
              <a:ea typeface="SimSun" panose="02010600030101010101" pitchFamily="2" charset="-122"/>
              <a:cs typeface="Times New Roman" panose="02020603050405020304" pitchFamily="18" charset="0"/>
            </a:endParaRPr>
          </a:p>
          <a:p>
            <a:r>
              <a:rPr lang="en-US" sz="1800" dirty="0">
                <a:latin typeface="Book Antiqua" panose="02040602050305030304" pitchFamily="18" charset="0"/>
                <a:ea typeface="SimSun" panose="02010600030101010101" pitchFamily="2" charset="-122"/>
                <a:cs typeface="Times New Roman" panose="02020603050405020304" pitchFamily="18" charset="0"/>
              </a:rPr>
              <a:t>Finally, we </a:t>
            </a:r>
            <a:r>
              <a:rPr lang="en-US" sz="1800" b="1" dirty="0">
                <a:solidFill>
                  <a:srgbClr val="39639D"/>
                </a:solidFill>
                <a:effectLst/>
                <a:latin typeface="Book Antiqua" panose="02040602050305030304" pitchFamily="18" charset="0"/>
                <a:ea typeface="SimSun" panose="02010600030101010101" pitchFamily="2" charset="-122"/>
                <a:cs typeface="Times New Roman" panose="02020603050405020304" pitchFamily="18" charset="0"/>
              </a:rPr>
              <a:t>conduct an empirical analysis of exchanges </a:t>
            </a:r>
            <a:r>
              <a:rPr lang="en-US" sz="1800" dirty="0">
                <a:effectLst/>
                <a:latin typeface="Book Antiqua" panose="02040602050305030304" pitchFamily="18" charset="0"/>
                <a:ea typeface="SimSun" panose="02010600030101010101" pitchFamily="2" charset="-122"/>
                <a:cs typeface="Times New Roman" panose="02020603050405020304" pitchFamily="18" charset="0"/>
              </a:rPr>
              <a:t>that examines their economic benefits, in addition to tax deferral.</a:t>
            </a:r>
          </a:p>
          <a:p>
            <a:pPr marL="118872" indent="0">
              <a:buNone/>
            </a:pPr>
            <a:endParaRPr lang="en-US" dirty="0"/>
          </a:p>
        </p:txBody>
      </p:sp>
      <p:sp>
        <p:nvSpPr>
          <p:cNvPr id="4" name="Slide Number Placeholder 3">
            <a:extLst>
              <a:ext uri="{FF2B5EF4-FFF2-40B4-BE49-F238E27FC236}">
                <a16:creationId xmlns:a16="http://schemas.microsoft.com/office/drawing/2014/main" id="{CFE1B810-1775-4857-B00B-0637DC41EE57}"/>
              </a:ext>
            </a:extLst>
          </p:cNvPr>
          <p:cNvSpPr>
            <a:spLocks noGrp="1"/>
          </p:cNvSpPr>
          <p:nvPr>
            <p:ph type="sldNum" sz="quarter" idx="12"/>
          </p:nvPr>
        </p:nvSpPr>
        <p:spPr/>
        <p:txBody>
          <a:bodyPr/>
          <a:lstStyle/>
          <a:p>
            <a:pPr>
              <a:defRPr/>
            </a:pPr>
            <a:fld id="{98BFDC73-5149-4A90-8262-EBF586AD38C6}" type="slidenum">
              <a:rPr lang="en-US" altLang="en-US" smtClean="0"/>
              <a:pPr>
                <a:defRPr/>
              </a:pPr>
              <a:t>5</a:t>
            </a:fld>
            <a:endParaRPr lang="en-US" altLang="en-US"/>
          </a:p>
        </p:txBody>
      </p:sp>
    </p:spTree>
    <p:extLst>
      <p:ext uri="{BB962C8B-B14F-4D97-AF65-F5344CB8AC3E}">
        <p14:creationId xmlns:p14="http://schemas.microsoft.com/office/powerpoint/2010/main" val="1875405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5448"/>
            <a:ext cx="8458200" cy="1252728"/>
          </a:xfrm>
        </p:spPr>
        <p:txBody>
          <a:bodyPr>
            <a:noAutofit/>
          </a:bodyPr>
          <a:lstStyle/>
          <a:p>
            <a:pPr algn="ctr"/>
            <a:r>
              <a:rPr lang="en-US" sz="3200" dirty="0"/>
              <a:t>Use of 1031 Exchanges:</a:t>
            </a:r>
            <a:br>
              <a:rPr lang="en-US" sz="3200" dirty="0"/>
            </a:br>
            <a:r>
              <a:rPr lang="en-US" sz="3200" dirty="0"/>
              <a:t>Evidence from Transaction Data</a:t>
            </a:r>
          </a:p>
        </p:txBody>
      </p:sp>
      <p:sp>
        <p:nvSpPr>
          <p:cNvPr id="3" name="Content Placeholder 2"/>
          <p:cNvSpPr>
            <a:spLocks noGrp="1"/>
          </p:cNvSpPr>
          <p:nvPr>
            <p:ph idx="1"/>
          </p:nvPr>
        </p:nvSpPr>
        <p:spPr>
          <a:xfrm>
            <a:off x="334433" y="1524000"/>
            <a:ext cx="8153400" cy="4502792"/>
          </a:xfrm>
        </p:spPr>
        <p:txBody>
          <a:bodyPr>
            <a:noAutofit/>
          </a:bodyPr>
          <a:lstStyle/>
          <a:p>
            <a:r>
              <a:rPr lang="en-US" sz="1900" dirty="0"/>
              <a:t>We employ several data sources to examine the use of exchanges in CRE:</a:t>
            </a:r>
          </a:p>
          <a:p>
            <a:pPr lvl="1"/>
            <a:r>
              <a:rPr lang="en-US" sz="1500" dirty="0"/>
              <a:t>transaction property data from </a:t>
            </a:r>
            <a:r>
              <a:rPr lang="en-US" sz="1500" b="1" dirty="0">
                <a:solidFill>
                  <a:srgbClr val="39639D"/>
                </a:solidFill>
              </a:rPr>
              <a:t>Costar</a:t>
            </a:r>
            <a:r>
              <a:rPr lang="en-US" sz="1500" dirty="0"/>
              <a:t> and </a:t>
            </a:r>
            <a:r>
              <a:rPr lang="en-US" sz="1500" b="1" dirty="0">
                <a:solidFill>
                  <a:srgbClr val="39639D"/>
                </a:solidFill>
              </a:rPr>
              <a:t>Marcus &amp; Millichap Research Services</a:t>
            </a:r>
          </a:p>
          <a:p>
            <a:pPr lvl="1"/>
            <a:r>
              <a:rPr lang="en-US" sz="1500" dirty="0"/>
              <a:t>exchange data from </a:t>
            </a:r>
            <a:r>
              <a:rPr lang="en-US" sz="1500" b="1" dirty="0">
                <a:solidFill>
                  <a:srgbClr val="39639D"/>
                </a:solidFill>
              </a:rPr>
              <a:t>IPX1031</a:t>
            </a:r>
            <a:r>
              <a:rPr lang="en-US" sz="1500" dirty="0"/>
              <a:t>, and </a:t>
            </a:r>
          </a:p>
          <a:p>
            <a:pPr lvl="1"/>
            <a:r>
              <a:rPr lang="en-US" sz="1500" dirty="0"/>
              <a:t>survey data from the </a:t>
            </a:r>
            <a:r>
              <a:rPr lang="en-US" sz="1500" b="1" dirty="0">
                <a:solidFill>
                  <a:srgbClr val="39639D"/>
                </a:solidFill>
              </a:rPr>
              <a:t>National Association of REALTORS® (NAR). </a:t>
            </a:r>
            <a:br>
              <a:rPr lang="en-US" sz="1600" dirty="0"/>
            </a:br>
            <a:endParaRPr lang="en-US" sz="1600" dirty="0"/>
          </a:p>
          <a:p>
            <a:r>
              <a:rPr lang="en-US" sz="1900" dirty="0"/>
              <a:t>Currently, the most comprehensive database of CRE sale/purchase transactions is available from CoStar. </a:t>
            </a:r>
          </a:p>
          <a:p>
            <a:pPr lvl="1"/>
            <a:r>
              <a:rPr lang="en-US" sz="1500" dirty="0"/>
              <a:t>We focus on 2010 to June 2020 during which CoStar’s coverage included over 880 CBSAs. </a:t>
            </a:r>
          </a:p>
          <a:p>
            <a:pPr lvl="1"/>
            <a:r>
              <a:rPr lang="en-US" sz="1500" dirty="0"/>
              <a:t>The analysis is based on 816,002 property transactions with a median price of $1.1 million and a total transaction volume of $3.4 trillion (unadjusted for inflation).</a:t>
            </a:r>
          </a:p>
          <a:p>
            <a:pPr lvl="1"/>
            <a:r>
              <a:rPr lang="en-US" sz="1500" dirty="0"/>
              <a:t>Like-kind exchanges represent approximately six percent of total transactions with a </a:t>
            </a:r>
            <a:r>
              <a:rPr lang="en-US" sz="1500" b="1" dirty="0">
                <a:solidFill>
                  <a:srgbClr val="39639D"/>
                </a:solidFill>
              </a:rPr>
              <a:t>median price of $2.1 million </a:t>
            </a:r>
            <a:r>
              <a:rPr lang="en-US" sz="1500" dirty="0"/>
              <a:t>and </a:t>
            </a:r>
            <a:r>
              <a:rPr lang="en-US" sz="1500" b="1" dirty="0">
                <a:solidFill>
                  <a:srgbClr val="39639D"/>
                </a:solidFill>
              </a:rPr>
              <a:t>transaction volume of $241 billion</a:t>
            </a:r>
            <a:r>
              <a:rPr lang="en-US" sz="1500" dirty="0"/>
              <a:t>.  </a:t>
            </a:r>
          </a:p>
          <a:p>
            <a:pPr lvl="1"/>
            <a:r>
              <a:rPr lang="en-US" sz="1500" b="1" dirty="0">
                <a:solidFill>
                  <a:srgbClr val="39639D"/>
                </a:solidFill>
                <a:latin typeface="Century" panose="02040604050505020304" pitchFamily="18" charset="0"/>
                <a:ea typeface="SimSun" panose="02010600030101010101" pitchFamily="2" charset="-122"/>
                <a:cs typeface="Times New Roman" panose="02020603050405020304" pitchFamily="18" charset="0"/>
              </a:rPr>
              <a:t>Observed exchange share</a:t>
            </a:r>
            <a:r>
              <a:rPr lang="en-US" sz="1500" b="1" dirty="0">
                <a:solidFill>
                  <a:srgbClr val="39639D"/>
                </a:solidFill>
                <a:effectLst/>
                <a:latin typeface="Century" panose="02040604050505020304" pitchFamily="18" charset="0"/>
                <a:ea typeface="SimSun" panose="02010600030101010101" pitchFamily="2" charset="-122"/>
                <a:cs typeface="Times New Roman" panose="02020603050405020304" pitchFamily="18" charset="0"/>
              </a:rPr>
              <a:t> in CoStar understated</a:t>
            </a:r>
            <a:r>
              <a:rPr lang="en-US" sz="1500" dirty="0">
                <a:effectLst/>
                <a:latin typeface="Century" panose="02040604050505020304" pitchFamily="18" charset="0"/>
                <a:ea typeface="SimSun" panose="02010600030101010101" pitchFamily="2" charset="-122"/>
                <a:cs typeface="Times New Roman" panose="02020603050405020304" pitchFamily="18" charset="0"/>
              </a:rPr>
              <a:t>, since CoStar flags a transaction as including a “1031  exchange sale condition” only if this information has been disclosed by one of the parties involved (buyer, seller, or a broker). </a:t>
            </a:r>
            <a:endParaRPr lang="en-US" sz="1500" dirty="0"/>
          </a:p>
          <a:p>
            <a:pPr lvl="1"/>
            <a:endParaRPr lang="en-US" sz="1600" dirty="0"/>
          </a:p>
        </p:txBody>
      </p:sp>
      <p:sp>
        <p:nvSpPr>
          <p:cNvPr id="4" name="Slide Number Placeholder 3"/>
          <p:cNvSpPr>
            <a:spLocks noGrp="1"/>
          </p:cNvSpPr>
          <p:nvPr>
            <p:ph type="sldNum" sz="quarter" idx="12"/>
          </p:nvPr>
        </p:nvSpPr>
        <p:spPr/>
        <p:txBody>
          <a:bodyPr/>
          <a:lstStyle/>
          <a:p>
            <a:pPr>
              <a:defRPr/>
            </a:pPr>
            <a:fld id="{98BFDC73-5149-4A90-8262-EBF586AD38C6}" type="slidenum">
              <a:rPr lang="en-US" altLang="en-US" smtClean="0"/>
              <a:pPr>
                <a:defRPr/>
              </a:pPr>
              <a:t>6</a:t>
            </a:fld>
            <a:endParaRPr lang="en-US" altLang="en-US"/>
          </a:p>
        </p:txBody>
      </p:sp>
    </p:spTree>
    <p:extLst>
      <p:ext uri="{BB962C8B-B14F-4D97-AF65-F5344CB8AC3E}">
        <p14:creationId xmlns:p14="http://schemas.microsoft.com/office/powerpoint/2010/main" val="1537674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91B4-F497-4E55-ABB6-99D7EF8B9445}"/>
              </a:ext>
            </a:extLst>
          </p:cNvPr>
          <p:cNvSpPr>
            <a:spLocks noGrp="1"/>
          </p:cNvSpPr>
          <p:nvPr>
            <p:ph type="title"/>
          </p:nvPr>
        </p:nvSpPr>
        <p:spPr/>
        <p:txBody>
          <a:bodyPr>
            <a:normAutofit fontScale="90000"/>
          </a:bodyPr>
          <a:lstStyle/>
          <a:p>
            <a:pPr algn="ctr"/>
            <a:r>
              <a:rPr lang="en-US" dirty="0"/>
              <a:t>Use of 1031 Exchanges:</a:t>
            </a:r>
            <a:br>
              <a:rPr lang="en-US" dirty="0"/>
            </a:br>
            <a:r>
              <a:rPr lang="en-US" dirty="0"/>
              <a:t>Evidence from Transaction Data (2)</a:t>
            </a:r>
          </a:p>
        </p:txBody>
      </p:sp>
      <p:sp>
        <p:nvSpPr>
          <p:cNvPr id="3" name="Content Placeholder 2">
            <a:extLst>
              <a:ext uri="{FF2B5EF4-FFF2-40B4-BE49-F238E27FC236}">
                <a16:creationId xmlns:a16="http://schemas.microsoft.com/office/drawing/2014/main" id="{FE97FE14-E738-477F-A1BF-FB8BC0AD439C}"/>
              </a:ext>
            </a:extLst>
          </p:cNvPr>
          <p:cNvSpPr>
            <a:spLocks noGrp="1"/>
          </p:cNvSpPr>
          <p:nvPr>
            <p:ph idx="1"/>
          </p:nvPr>
        </p:nvSpPr>
        <p:spPr>
          <a:xfrm>
            <a:off x="76200" y="1515533"/>
            <a:ext cx="8610600" cy="5227319"/>
          </a:xfrm>
        </p:spPr>
        <p:txBody>
          <a:bodyPr>
            <a:normAutofit/>
          </a:bodyPr>
          <a:lstStyle/>
          <a:p>
            <a:pPr lvl="1">
              <a:lnSpc>
                <a:spcPct val="120000"/>
              </a:lnSpc>
            </a:pPr>
            <a:r>
              <a:rPr lang="en-US" sz="1900" dirty="0"/>
              <a:t>Based on Marcus &amp; Millichap Research Services data on share of exchanges during 2017-2019:</a:t>
            </a:r>
          </a:p>
          <a:p>
            <a:pPr lvl="2">
              <a:lnSpc>
                <a:spcPct val="120000"/>
              </a:lnSpc>
            </a:pPr>
            <a:r>
              <a:rPr lang="en-US" sz="1500" b="1" dirty="0">
                <a:solidFill>
                  <a:srgbClr val="39639D"/>
                </a:solidFill>
                <a:effectLst/>
                <a:ea typeface="Times New Roman" panose="02020603050405020304" pitchFamily="18" charset="0"/>
              </a:rPr>
              <a:t>23% </a:t>
            </a:r>
            <a:r>
              <a:rPr lang="en-US" sz="1500" dirty="0">
                <a:effectLst/>
                <a:ea typeface="Times New Roman" panose="02020603050405020304" pitchFamily="18" charset="0"/>
              </a:rPr>
              <a:t>of their apartment, shopping center, office, and industrial property transactions involved a 1031 buyer</a:t>
            </a:r>
          </a:p>
          <a:p>
            <a:pPr lvl="2">
              <a:lnSpc>
                <a:spcPct val="120000"/>
              </a:lnSpc>
            </a:pPr>
            <a:r>
              <a:rPr lang="en-US" sz="1500" dirty="0">
                <a:effectLst/>
                <a:ea typeface="Times New Roman" panose="02020603050405020304" pitchFamily="18" charset="0"/>
              </a:rPr>
              <a:t>Exchanges are relatively equally distributed among the four major property types: apartment (22%), office (20%), industrial (21%) and retail (27%)</a:t>
            </a:r>
          </a:p>
          <a:p>
            <a:pPr lvl="2">
              <a:lnSpc>
                <a:spcPct val="120000"/>
              </a:lnSpc>
            </a:pPr>
            <a:r>
              <a:rPr lang="en-US" sz="1500" b="1" dirty="0">
                <a:solidFill>
                  <a:srgbClr val="39639D"/>
                </a:solidFill>
                <a:effectLst/>
                <a:ea typeface="Times New Roman" panose="02020603050405020304" pitchFamily="18" charset="0"/>
              </a:rPr>
              <a:t>39% of net leased </a:t>
            </a:r>
            <a:r>
              <a:rPr lang="en-US" sz="1500" dirty="0">
                <a:effectLst/>
                <a:ea typeface="Times New Roman" panose="02020603050405020304" pitchFamily="18" charset="0"/>
              </a:rPr>
              <a:t>properties involved an exchange</a:t>
            </a:r>
            <a:br>
              <a:rPr lang="en-US" sz="2200" dirty="0">
                <a:effectLst/>
                <a:ea typeface="Times New Roman" panose="02020603050405020304" pitchFamily="18" charset="0"/>
              </a:rPr>
            </a:br>
            <a:endParaRPr lang="en-US" sz="2200" dirty="0">
              <a:effectLst/>
              <a:ea typeface="Times New Roman" panose="02020603050405020304" pitchFamily="18" charset="0"/>
            </a:endParaRPr>
          </a:p>
          <a:p>
            <a:pPr lvl="1">
              <a:lnSpc>
                <a:spcPct val="120000"/>
              </a:lnSpc>
            </a:pPr>
            <a:r>
              <a:rPr lang="en-US" sz="1800" dirty="0"/>
              <a:t>Based on July 2020 Survey by the National Association of Realtors (NAR):</a:t>
            </a:r>
          </a:p>
          <a:p>
            <a:pPr lvl="2">
              <a:lnSpc>
                <a:spcPct val="120000"/>
              </a:lnSpc>
            </a:pPr>
            <a:r>
              <a:rPr lang="en-US" sz="1400" b="1" dirty="0">
                <a:solidFill>
                  <a:srgbClr val="39639D"/>
                </a:solidFill>
              </a:rPr>
              <a:t>12% </a:t>
            </a:r>
            <a:r>
              <a:rPr lang="en-US" sz="1400" dirty="0"/>
              <a:t>of participants’ transactions over the past four years (2016-2019) were part of a 1031 like-kind exchange.</a:t>
            </a:r>
            <a:br>
              <a:rPr lang="en-US" sz="1400" dirty="0"/>
            </a:br>
            <a:endParaRPr lang="en-US" sz="1400" dirty="0"/>
          </a:p>
        </p:txBody>
      </p:sp>
      <p:sp>
        <p:nvSpPr>
          <p:cNvPr id="4" name="Slide Number Placeholder 3">
            <a:extLst>
              <a:ext uri="{FF2B5EF4-FFF2-40B4-BE49-F238E27FC236}">
                <a16:creationId xmlns:a16="http://schemas.microsoft.com/office/drawing/2014/main" id="{CDCBBB5B-C172-4190-8C7C-5B73DCC8B5CC}"/>
              </a:ext>
            </a:extLst>
          </p:cNvPr>
          <p:cNvSpPr>
            <a:spLocks noGrp="1"/>
          </p:cNvSpPr>
          <p:nvPr>
            <p:ph type="sldNum" sz="quarter" idx="12"/>
          </p:nvPr>
        </p:nvSpPr>
        <p:spPr/>
        <p:txBody>
          <a:bodyPr/>
          <a:lstStyle/>
          <a:p>
            <a:pPr>
              <a:defRPr/>
            </a:pPr>
            <a:fld id="{98BFDC73-5149-4A90-8262-EBF586AD38C6}" type="slidenum">
              <a:rPr lang="en-US" altLang="en-US" smtClean="0"/>
              <a:pPr>
                <a:defRPr/>
              </a:pPr>
              <a:t>7</a:t>
            </a:fld>
            <a:endParaRPr lang="en-US" altLang="en-US"/>
          </a:p>
        </p:txBody>
      </p:sp>
    </p:spTree>
    <p:extLst>
      <p:ext uri="{BB962C8B-B14F-4D97-AF65-F5344CB8AC3E}">
        <p14:creationId xmlns:p14="http://schemas.microsoft.com/office/powerpoint/2010/main" val="124063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91B4-F497-4E55-ABB6-99D7EF8B9445}"/>
              </a:ext>
            </a:extLst>
          </p:cNvPr>
          <p:cNvSpPr>
            <a:spLocks noGrp="1"/>
          </p:cNvSpPr>
          <p:nvPr>
            <p:ph type="title"/>
          </p:nvPr>
        </p:nvSpPr>
        <p:spPr/>
        <p:txBody>
          <a:bodyPr>
            <a:normAutofit fontScale="90000"/>
          </a:bodyPr>
          <a:lstStyle/>
          <a:p>
            <a:pPr algn="ctr"/>
            <a:r>
              <a:rPr lang="en-US" dirty="0"/>
              <a:t>Use of 1031 Exchanges:</a:t>
            </a:r>
            <a:br>
              <a:rPr lang="en-US" dirty="0"/>
            </a:br>
            <a:r>
              <a:rPr lang="en-US" dirty="0"/>
              <a:t>Evidence from Transaction Data (3)</a:t>
            </a:r>
          </a:p>
        </p:txBody>
      </p:sp>
      <p:sp>
        <p:nvSpPr>
          <p:cNvPr id="3" name="Content Placeholder 2">
            <a:extLst>
              <a:ext uri="{FF2B5EF4-FFF2-40B4-BE49-F238E27FC236}">
                <a16:creationId xmlns:a16="http://schemas.microsoft.com/office/drawing/2014/main" id="{FE97FE14-E738-477F-A1BF-FB8BC0AD439C}"/>
              </a:ext>
            </a:extLst>
          </p:cNvPr>
          <p:cNvSpPr>
            <a:spLocks noGrp="1"/>
          </p:cNvSpPr>
          <p:nvPr>
            <p:ph idx="1"/>
          </p:nvPr>
        </p:nvSpPr>
        <p:spPr>
          <a:xfrm>
            <a:off x="228600" y="1524000"/>
            <a:ext cx="8610600" cy="5227319"/>
          </a:xfrm>
        </p:spPr>
        <p:txBody>
          <a:bodyPr>
            <a:normAutofit/>
          </a:bodyPr>
          <a:lstStyle/>
          <a:p>
            <a:pPr lvl="1">
              <a:lnSpc>
                <a:spcPct val="120000"/>
              </a:lnSpc>
            </a:pPr>
            <a:r>
              <a:rPr lang="en-US" sz="1900" dirty="0"/>
              <a:t>Based on exchange data from the Investment Property Exchange Services, Inc. (IPX1031®), a national leader in 1031 exchange services:</a:t>
            </a:r>
          </a:p>
          <a:p>
            <a:pPr lvl="2">
              <a:lnSpc>
                <a:spcPct val="120000"/>
              </a:lnSpc>
            </a:pPr>
            <a:r>
              <a:rPr lang="en-US" sz="1500" dirty="0"/>
              <a:t>During 2010-June 2020 IPX1031® served as a qualified intermediary in 123,359 (131,748) relinquished (replacement) property exchanges, involving a variety of property types. </a:t>
            </a:r>
          </a:p>
          <a:p>
            <a:pPr lvl="2">
              <a:lnSpc>
                <a:spcPct val="120000"/>
              </a:lnSpc>
            </a:pPr>
            <a:r>
              <a:rPr lang="en-US" sz="1500" dirty="0">
                <a:ea typeface="SimSun" panose="02010600030101010101" pitchFamily="2" charset="-122"/>
                <a:cs typeface="Times New Roman" panose="02020603050405020304" pitchFamily="18" charset="0"/>
              </a:rPr>
              <a:t>Median </a:t>
            </a:r>
            <a:r>
              <a:rPr lang="en-US" sz="1500" dirty="0">
                <a:effectLst/>
                <a:ea typeface="SimSun" panose="02010600030101010101" pitchFamily="2" charset="-122"/>
                <a:cs typeface="Times New Roman" panose="02020603050405020304" pitchFamily="18" charset="0"/>
              </a:rPr>
              <a:t>price of exchanges – $575,000; 75 percent of properties involved in a 1031 exchange have a price of less than $1.5 million. </a:t>
            </a:r>
          </a:p>
          <a:p>
            <a:pPr lvl="2">
              <a:lnSpc>
                <a:spcPct val="120000"/>
              </a:lnSpc>
              <a:buFont typeface="Wingdings" panose="05000000000000000000" pitchFamily="2" charset="2"/>
              <a:buChar char="Ø"/>
            </a:pPr>
            <a:r>
              <a:rPr lang="en-US" sz="1500" dirty="0">
                <a:ea typeface="SimSun" panose="02010600030101010101" pitchFamily="2" charset="-122"/>
                <a:cs typeface="Times New Roman" panose="02020603050405020304" pitchFamily="18" charset="0"/>
              </a:rPr>
              <a:t>L</a:t>
            </a:r>
            <a:r>
              <a:rPr lang="en-US" sz="1500" dirty="0">
                <a:effectLst/>
                <a:ea typeface="SimSun" panose="02010600030101010101" pitchFamily="2" charset="-122"/>
                <a:cs typeface="Times New Roman" panose="02020603050405020304" pitchFamily="18" charset="0"/>
              </a:rPr>
              <a:t>ike-kind exchanges include a large number of small transactions, including single family and modest multifamily residential rental properties.</a:t>
            </a:r>
            <a:br>
              <a:rPr lang="en-US" sz="1500" dirty="0">
                <a:effectLst/>
                <a:ea typeface="SimSun" panose="02010600030101010101" pitchFamily="2" charset="-122"/>
                <a:cs typeface="Times New Roman" panose="02020603050405020304" pitchFamily="18" charset="0"/>
              </a:rPr>
            </a:br>
            <a:endParaRPr lang="en-US" sz="1500" dirty="0">
              <a:effectLst/>
              <a:ea typeface="SimSun" panose="02010600030101010101" pitchFamily="2" charset="-122"/>
              <a:cs typeface="Times New Roman" panose="02020603050405020304" pitchFamily="18" charset="0"/>
            </a:endParaRPr>
          </a:p>
          <a:p>
            <a:pPr marL="118872" indent="0" algn="ctr">
              <a:lnSpc>
                <a:spcPct val="120000"/>
              </a:lnSpc>
              <a:buNone/>
            </a:pPr>
            <a:r>
              <a:rPr lang="en-US" sz="2200" b="1" dirty="0">
                <a:solidFill>
                  <a:srgbClr val="39639D"/>
                </a:solidFill>
                <a:effectLst/>
                <a:ea typeface="SimSun" panose="02010600030101010101" pitchFamily="2" charset="-122"/>
                <a:cs typeface="Times New Roman" panose="02020603050405020304" pitchFamily="18" charset="0"/>
              </a:rPr>
              <a:t>Based on these sources we conclude the share of exchanges likely ranges from 10 to 20% of all CRE transactions over our sample period and exchanges are predominantly smaller deals. </a:t>
            </a:r>
            <a:endParaRPr lang="en-US" sz="2200" b="1" dirty="0">
              <a:solidFill>
                <a:srgbClr val="39639D"/>
              </a:solidFill>
            </a:endParaRPr>
          </a:p>
          <a:p>
            <a:pPr marL="118872" indent="0">
              <a:buNone/>
            </a:pPr>
            <a:endParaRPr lang="en-US" dirty="0"/>
          </a:p>
        </p:txBody>
      </p:sp>
      <p:sp>
        <p:nvSpPr>
          <p:cNvPr id="4" name="Slide Number Placeholder 3">
            <a:extLst>
              <a:ext uri="{FF2B5EF4-FFF2-40B4-BE49-F238E27FC236}">
                <a16:creationId xmlns:a16="http://schemas.microsoft.com/office/drawing/2014/main" id="{CDCBBB5B-C172-4190-8C7C-5B73DCC8B5CC}"/>
              </a:ext>
            </a:extLst>
          </p:cNvPr>
          <p:cNvSpPr>
            <a:spLocks noGrp="1"/>
          </p:cNvSpPr>
          <p:nvPr>
            <p:ph type="sldNum" sz="quarter" idx="12"/>
          </p:nvPr>
        </p:nvSpPr>
        <p:spPr/>
        <p:txBody>
          <a:bodyPr/>
          <a:lstStyle/>
          <a:p>
            <a:pPr>
              <a:defRPr/>
            </a:pPr>
            <a:fld id="{98BFDC73-5149-4A90-8262-EBF586AD38C6}" type="slidenum">
              <a:rPr lang="en-US" altLang="en-US" smtClean="0"/>
              <a:pPr>
                <a:defRPr/>
              </a:pPr>
              <a:t>8</a:t>
            </a:fld>
            <a:endParaRPr lang="en-US" altLang="en-US"/>
          </a:p>
        </p:txBody>
      </p:sp>
    </p:spTree>
    <p:extLst>
      <p:ext uri="{BB962C8B-B14F-4D97-AF65-F5344CB8AC3E}">
        <p14:creationId xmlns:p14="http://schemas.microsoft.com/office/powerpoint/2010/main" val="2415003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96126-7CA2-454D-8902-BDAF94972526}"/>
              </a:ext>
            </a:extLst>
          </p:cNvPr>
          <p:cNvSpPr>
            <a:spLocks noGrp="1"/>
          </p:cNvSpPr>
          <p:nvPr>
            <p:ph type="title"/>
          </p:nvPr>
        </p:nvSpPr>
        <p:spPr/>
        <p:txBody>
          <a:bodyPr>
            <a:noAutofit/>
          </a:bodyPr>
          <a:lstStyle/>
          <a:p>
            <a:pPr algn="ctr"/>
            <a:r>
              <a:rPr lang="en-US" sz="2800" dirty="0"/>
              <a:t>Frequency of Exchanges over Time and by Property Type based on Marcus &amp; Millichap</a:t>
            </a:r>
          </a:p>
        </p:txBody>
      </p:sp>
      <p:sp>
        <p:nvSpPr>
          <p:cNvPr id="4" name="Slide Number Placeholder 3">
            <a:extLst>
              <a:ext uri="{FF2B5EF4-FFF2-40B4-BE49-F238E27FC236}">
                <a16:creationId xmlns:a16="http://schemas.microsoft.com/office/drawing/2014/main" id="{7FFA126D-4AE4-433E-A07E-CDDC878CF455}"/>
              </a:ext>
            </a:extLst>
          </p:cNvPr>
          <p:cNvSpPr>
            <a:spLocks noGrp="1"/>
          </p:cNvSpPr>
          <p:nvPr>
            <p:ph type="sldNum" sz="quarter" idx="12"/>
          </p:nvPr>
        </p:nvSpPr>
        <p:spPr/>
        <p:txBody>
          <a:bodyPr/>
          <a:lstStyle/>
          <a:p>
            <a:pPr>
              <a:defRPr/>
            </a:pPr>
            <a:fld id="{98BFDC73-5149-4A90-8262-EBF586AD38C6}" type="slidenum">
              <a:rPr lang="en-US" altLang="en-US" smtClean="0"/>
              <a:pPr>
                <a:defRPr/>
              </a:pPr>
              <a:t>9</a:t>
            </a:fld>
            <a:endParaRPr lang="en-US" altLang="en-US"/>
          </a:p>
        </p:txBody>
      </p:sp>
      <p:graphicFrame>
        <p:nvGraphicFramePr>
          <p:cNvPr id="8" name="Chart 7">
            <a:extLst>
              <a:ext uri="{FF2B5EF4-FFF2-40B4-BE49-F238E27FC236}">
                <a16:creationId xmlns:a16="http://schemas.microsoft.com/office/drawing/2014/main" id="{66EAB10D-462B-4DC9-B9AA-B3E9E3132130}"/>
              </a:ext>
            </a:extLst>
          </p:cNvPr>
          <p:cNvGraphicFramePr/>
          <p:nvPr>
            <p:extLst>
              <p:ext uri="{D42A27DB-BD31-4B8C-83A1-F6EECF244321}">
                <p14:modId xmlns:p14="http://schemas.microsoft.com/office/powerpoint/2010/main" val="3269459785"/>
              </p:ext>
            </p:extLst>
          </p:nvPr>
        </p:nvGraphicFramePr>
        <p:xfrm>
          <a:off x="1066800" y="1981200"/>
          <a:ext cx="6781800" cy="4267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84451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Module</Template>
  <TotalTime>8729</TotalTime>
  <Words>4013</Words>
  <Application>Microsoft Macintosh PowerPoint</Application>
  <PresentationFormat>On-screen Show (4:3)</PresentationFormat>
  <Paragraphs>708</Paragraphs>
  <Slides>47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Book Antiqua</vt:lpstr>
      <vt:lpstr>Century</vt:lpstr>
      <vt:lpstr>Lucida Sans</vt:lpstr>
      <vt:lpstr>Wingdings</vt:lpstr>
      <vt:lpstr>Wingdings 2</vt:lpstr>
      <vt:lpstr>Module</vt:lpstr>
      <vt:lpstr>PowerPoint Presentation</vt:lpstr>
      <vt:lpstr>Acknowledgements</vt:lpstr>
      <vt:lpstr>1. 1031 Exchanges Background    &amp; Evidence on Their Use</vt:lpstr>
      <vt:lpstr>Background on Tax-Deferred Exchanges in Real Estate</vt:lpstr>
      <vt:lpstr>Background on Tax-Deferred Exchanges in Real Estate (2)</vt:lpstr>
      <vt:lpstr>Use of 1031 Exchanges: Evidence from Transaction Data</vt:lpstr>
      <vt:lpstr>Use of 1031 Exchanges: Evidence from Transaction Data (2)</vt:lpstr>
      <vt:lpstr>Use of 1031 Exchanges: Evidence from Transaction Data (3)</vt:lpstr>
      <vt:lpstr>Frequency of Exchanges over Time and by Property Type based on Marcus &amp; Millichap</vt:lpstr>
      <vt:lpstr>Distribution of Exchanges by Property Type based on Costar</vt:lpstr>
      <vt:lpstr>Top 20 Exchange Markets     (based on Costar)</vt:lpstr>
      <vt:lpstr>Percent of Exchanges by State:  2010-2020</vt:lpstr>
      <vt:lpstr>2. Estimated Magnitude of  Exchange Tax Benefits</vt:lpstr>
      <vt:lpstr>Incremental Value of Exchange  Relative to Fully Taxable Sale</vt:lpstr>
      <vt:lpstr>Incremental Value of Exchange  Relative to Fully Taxable Sale</vt:lpstr>
      <vt:lpstr>2. Reduced Value of Depreciation Deductions—Apartment Example</vt:lpstr>
      <vt:lpstr>Incremental NPV as a % of  Relinquished Property Value</vt:lpstr>
      <vt:lpstr>Incremental NPV as a % of Prop. Value: States w. Income Tax </vt:lpstr>
      <vt:lpstr>Incremental NPV as a % of  Deferred Tax Liability</vt:lpstr>
      <vt:lpstr>Additional Analyses </vt:lpstr>
      <vt:lpstr>3. Possible Effects of Elimination  on Property Values</vt:lpstr>
      <vt:lpstr>Implications of LKE Elimination for Market Values </vt:lpstr>
      <vt:lpstr>Implications of LKE Elimination for Market Values (2)</vt:lpstr>
      <vt:lpstr>Back to Incremental NPV as a % of Property Value</vt:lpstr>
      <vt:lpstr>4. The Effects of Exchanges on     Treasury Revenues</vt:lpstr>
      <vt:lpstr>Estimated PV to Taxpayers from RE Like-Kind Exchanges</vt:lpstr>
      <vt:lpstr>Estimated PV of Revenue Losses from RE Like-Kind Exchanges</vt:lpstr>
      <vt:lpstr>Estimated PV to Taxpayers from RE Like-Kind Exchanges</vt:lpstr>
      <vt:lpstr>So…In Summary…</vt:lpstr>
      <vt:lpstr>Economic Benefits of 1031 Exchanges – Empirical Evidence</vt:lpstr>
      <vt:lpstr>Exchanges Are Associated with  Higher Investment</vt:lpstr>
      <vt:lpstr>(Replacement – Relinquished) Prices  for Exchanges &amp; Ordinary Sales by Year</vt:lpstr>
      <vt:lpstr>(Replacement – Relinquished) Prices for Exchanges &amp; Ordinary Sales by State</vt:lpstr>
      <vt:lpstr>Exchanges Are Associated  with Lower Leverage</vt:lpstr>
      <vt:lpstr>Lower Leverage in Exchanges Is Robust by Year</vt:lpstr>
      <vt:lpstr>Lower Leverage in Exchanges is Robust by State</vt:lpstr>
      <vt:lpstr>Capital Expenditures and Exchanges</vt:lpstr>
      <vt:lpstr>Replacement Properties in Exchanges Are Associated with Higher CAPX</vt:lpstr>
      <vt:lpstr>Holding Periods Are Shorter for Investors in Exchanges </vt:lpstr>
      <vt:lpstr>While Rolling over Exchanges Results in Potentially Avoiding Capital Gain and Depreciation Tax Liability Indefinitely, on Majority of Investors Dispose of Properties Acquired in a LKE through a Taxable Sale </vt:lpstr>
      <vt:lpstr>Conclusions</vt:lpstr>
      <vt:lpstr>PowerPoint Presentation</vt:lpstr>
      <vt:lpstr> Appendix</vt:lpstr>
      <vt:lpstr>Rational for Like-Kind Exchanges</vt:lpstr>
      <vt:lpstr>Base-Case Model Parametrization </vt:lpstr>
      <vt:lpstr>Base-Case Model Parametrization </vt:lpstr>
      <vt:lpstr>Base-Case Model Parametrization </vt:lpstr>
    </vt:vector>
  </TitlesOfParts>
  <Company>The McGraw-Hill Companies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Milena Petrova</dc:creator>
  <cp:lastModifiedBy>Shawn Sullivan</cp:lastModifiedBy>
  <cp:revision>345</cp:revision>
  <dcterms:created xsi:type="dcterms:W3CDTF">2009-06-23T15:19:17Z</dcterms:created>
  <dcterms:modified xsi:type="dcterms:W3CDTF">2021-06-10T20:16:35Z</dcterms:modified>
</cp:coreProperties>
</file>