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82" r:id="rId2"/>
    <p:sldId id="285" r:id="rId3"/>
    <p:sldId id="272" r:id="rId4"/>
    <p:sldId id="271" r:id="rId5"/>
    <p:sldId id="273" r:id="rId6"/>
    <p:sldId id="274" r:id="rId7"/>
    <p:sldId id="286" r:id="rId8"/>
    <p:sldId id="287" r:id="rId9"/>
    <p:sldId id="288" r:id="rId10"/>
    <p:sldId id="279" r:id="rId11"/>
    <p:sldId id="280" r:id="rId12"/>
    <p:sldId id="289" r:id="rId13"/>
    <p:sldId id="281" r:id="rId14"/>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06">
          <p15:clr>
            <a:srgbClr val="A4A3A4"/>
          </p15:clr>
        </p15:guide>
        <p15:guide id="2" pos="2859">
          <p15:clr>
            <a:srgbClr val="A4A3A4"/>
          </p15:clr>
        </p15:guide>
        <p15:guide id="3" orient="horz" pos="652">
          <p15:clr>
            <a:srgbClr val="A4A3A4"/>
          </p15:clr>
        </p15:guide>
        <p15:guide id="4" pos="1623">
          <p15:clr>
            <a:srgbClr val="A4A3A4"/>
          </p15:clr>
        </p15:guide>
        <p15:guide id="5" orient="horz" pos="659">
          <p15:clr>
            <a:srgbClr val="A4A3A4"/>
          </p15:clr>
        </p15:guide>
        <p15:guide id="6" pos="2872">
          <p15:clr>
            <a:srgbClr val="A4A3A4"/>
          </p15:clr>
        </p15:guide>
        <p15:guide id="7" orient="horz" pos="2462">
          <p15:clr>
            <a:srgbClr val="A4A3A4"/>
          </p15:clr>
        </p15:guide>
        <p15:guide id="8" orient="horz" pos="65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yne" initials="w" lastIdx="19" clrIdx="0"/>
  <p:cmAuthor id="1" name="Layan Jawdat" initials="LJ" lastIdx="3" clrIdx="1"/>
  <p:cmAuthor id="2" name="Peter" initials="P" lastIdx="7"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B1"/>
    <a:srgbClr val="747E80"/>
    <a:srgbClr val="00C8D7"/>
    <a:srgbClr val="00B7C5"/>
    <a:srgbClr val="00B4C1"/>
    <a:srgbClr val="FD9809"/>
    <a:srgbClr val="101B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4" autoAdjust="0"/>
    <p:restoredTop sz="86939" autoAdjust="0"/>
  </p:normalViewPr>
  <p:slideViewPr>
    <p:cSldViewPr snapToGrid="0" snapToObjects="1" showGuides="1">
      <p:cViewPr varScale="1">
        <p:scale>
          <a:sx n="147" d="100"/>
          <a:sy n="147" d="100"/>
        </p:scale>
        <p:origin x="760" y="192"/>
      </p:cViewPr>
      <p:guideLst>
        <p:guide orient="horz" pos="1606"/>
        <p:guide pos="2859"/>
        <p:guide orient="horz" pos="652"/>
        <p:guide pos="1623"/>
        <p:guide orient="horz" pos="659"/>
        <p:guide pos="2872"/>
        <p:guide orient="horz" pos="2462"/>
        <p:guide orient="horz" pos="65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7D7BE70-BEA5-6D44-BE92-4AA876CDC2AF}" type="datetimeFigureOut">
              <a:rPr lang="en-US" smtClean="0"/>
              <a:pPr/>
              <a:t>9/5/19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0E6AE14-8D11-444A-AB9E-8BEF553A22B2}" type="slidenum">
              <a:rPr lang="en-US" smtClean="0"/>
              <a:pPr/>
              <a:t>‹#›</a:t>
            </a:fld>
            <a:endParaRPr lang="en-US"/>
          </a:p>
        </p:txBody>
      </p:sp>
    </p:spTree>
    <p:extLst>
      <p:ext uri="{BB962C8B-B14F-4D97-AF65-F5344CB8AC3E}">
        <p14:creationId xmlns:p14="http://schemas.microsoft.com/office/powerpoint/2010/main" val="909693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91D22D06-C997-4D8B-9F2E-D8A7BFDEA94A}" type="datetimeFigureOut">
              <a:rPr lang="en-US" smtClean="0"/>
              <a:pPr/>
              <a:t>9/5/19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3199EC-C214-4B7D-B601-4270EF7511F2}" type="slidenum">
              <a:rPr lang="en-US" smtClean="0"/>
              <a:pPr/>
              <a:t>‹#›</a:t>
            </a:fld>
            <a:endParaRPr lang="en-US"/>
          </a:p>
        </p:txBody>
      </p:sp>
    </p:spTree>
    <p:extLst>
      <p:ext uri="{BB962C8B-B14F-4D97-AF65-F5344CB8AC3E}">
        <p14:creationId xmlns:p14="http://schemas.microsoft.com/office/powerpoint/2010/main" val="857565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199EC-C214-4B7D-B601-4270EF7511F2}" type="slidenum">
              <a:rPr lang="en-US" smtClean="0"/>
              <a:pPr/>
              <a:t>1</a:t>
            </a:fld>
            <a:endParaRPr lang="en-US"/>
          </a:p>
        </p:txBody>
      </p:sp>
    </p:spTree>
    <p:extLst>
      <p:ext uri="{BB962C8B-B14F-4D97-AF65-F5344CB8AC3E}">
        <p14:creationId xmlns:p14="http://schemas.microsoft.com/office/powerpoint/2010/main" val="385878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entury Gothic" panose="020B0502020202020204" pitchFamily="34" charset="0"/>
                <a:ea typeface="+mn-ea"/>
                <a:cs typeface="+mn-cs"/>
              </a:rPr>
              <a:t>By the time you are ready for your closing day, all of the behind-the-scenes work has been completed. </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There are only a few things that could delay your closing: </a:t>
            </a:r>
          </a:p>
          <a:p>
            <a:pPr marL="171450" indent="-171450">
              <a:buFont typeface="Arial" panose="020B0604020202020204" pitchFamily="34" charset="0"/>
              <a:buChar char="•"/>
            </a:pPr>
            <a:r>
              <a:rPr lang="en-US" sz="1200" kern="1200" dirty="0">
                <a:solidFill>
                  <a:schemeClr val="tx1"/>
                </a:solidFill>
                <a:effectLst/>
                <a:latin typeface="Century Gothic" panose="020B0502020202020204" pitchFamily="34" charset="0"/>
                <a:ea typeface="+mn-ea"/>
                <a:cs typeface="+mn-cs"/>
              </a:rPr>
              <a:t>The basic loan product changes (i.e. if you switch from a fixed-rate mortgage to an adjustable rate mortgage, or to a loan with interest-only payments).</a:t>
            </a:r>
          </a:p>
          <a:p>
            <a:pPr marL="171450" indent="-171450">
              <a:buFont typeface="Arial" panose="020B0604020202020204" pitchFamily="34" charset="0"/>
              <a:buChar char="•"/>
            </a:pPr>
            <a:r>
              <a:rPr lang="en-US" sz="1200" kern="1200" dirty="0">
                <a:solidFill>
                  <a:schemeClr val="tx1"/>
                </a:solidFill>
                <a:effectLst/>
                <a:latin typeface="Century Gothic" panose="020B0502020202020204" pitchFamily="34" charset="0"/>
                <a:ea typeface="+mn-ea"/>
                <a:cs typeface="+mn-cs"/>
              </a:rPr>
              <a:t>Annual percentage rate (APR) increases by more than 1/8 percent for fixed-rate loans or 1/4 of a percent for adjustable loans. </a:t>
            </a:r>
          </a:p>
          <a:p>
            <a:pPr marL="171450" indent="-171450">
              <a:buFont typeface="Arial" panose="020B0604020202020204" pitchFamily="34" charset="0"/>
              <a:buChar char="•"/>
            </a:pPr>
            <a:r>
              <a:rPr lang="en-US" sz="1200" kern="1200" dirty="0">
                <a:solidFill>
                  <a:schemeClr val="tx1"/>
                </a:solidFill>
                <a:effectLst/>
                <a:latin typeface="Century Gothic" panose="020B0502020202020204" pitchFamily="34" charset="0"/>
                <a:ea typeface="+mn-ea"/>
                <a:cs typeface="+mn-cs"/>
              </a:rPr>
              <a:t>A pre-payment penalty is added, making it expensive to refinance or sell the property.</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10</a:t>
            </a:fld>
            <a:endParaRPr lang="en-US"/>
          </a:p>
        </p:txBody>
      </p:sp>
    </p:spTree>
    <p:extLst>
      <p:ext uri="{BB962C8B-B14F-4D97-AF65-F5344CB8AC3E}">
        <p14:creationId xmlns:p14="http://schemas.microsoft.com/office/powerpoint/2010/main" val="3994132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entury Gothic" panose="020B0502020202020204" pitchFamily="34" charset="0"/>
                <a:ea typeface="+mn-ea"/>
                <a:cs typeface="+mn-cs"/>
              </a:rPr>
              <a:t>On the day of closing, you will go to the closing agent’s office and sign many documents. But it’s all worth it, because once you do, the home is legally yours!</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After closing, while you’re unpacking boxes, the settlement or escrow agent will transfer the funds to all of the parties who provided services in connection with your closings. </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The closing agent also records the documents in the county records. Generally, you don’t have to be involved in any of this, because your settlement or escrow agent coordinates everything. </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With the right real estate agent, closing agent and owner’s title insurance, you can rest assured and buy your home with confidence.</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11</a:t>
            </a:fld>
            <a:endParaRPr lang="en-US"/>
          </a:p>
        </p:txBody>
      </p:sp>
    </p:spTree>
    <p:extLst>
      <p:ext uri="{BB962C8B-B14F-4D97-AF65-F5344CB8AC3E}">
        <p14:creationId xmlns:p14="http://schemas.microsoft.com/office/powerpoint/2010/main" val="222220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Now</a:t>
            </a:r>
            <a:r>
              <a:rPr lang="en-US" baseline="0" dirty="0">
                <a:latin typeface="Century Gothic" panose="020B0502020202020204" pitchFamily="34" charset="0"/>
              </a:rPr>
              <a:t> that you are all settled into your new home, don’t forget to check the mail for your owner’s title insurance policy. It’s your written record that your property is protected. </a:t>
            </a:r>
          </a:p>
          <a:p>
            <a:endParaRPr lang="en-US" baseline="0" dirty="0">
              <a:latin typeface="Century Gothic" panose="020B0502020202020204" pitchFamily="34" charset="0"/>
            </a:endParaRPr>
          </a:p>
          <a:p>
            <a:r>
              <a:rPr lang="en-US" baseline="0">
                <a:latin typeface="Century Gothic" panose="020B0502020202020204" pitchFamily="34" charset="0"/>
              </a:rPr>
              <a:t>ENJOY!</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12</a:t>
            </a:fld>
            <a:endParaRPr lang="en-US"/>
          </a:p>
        </p:txBody>
      </p:sp>
    </p:spTree>
    <p:extLst>
      <p:ext uri="{BB962C8B-B14F-4D97-AF65-F5344CB8AC3E}">
        <p14:creationId xmlns:p14="http://schemas.microsoft.com/office/powerpoint/2010/main" val="1712504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199EC-C214-4B7D-B601-4270EF7511F2}" type="slidenum">
              <a:rPr lang="en-US" smtClean="0"/>
              <a:pPr/>
              <a:t>13</a:t>
            </a:fld>
            <a:endParaRPr lang="en-US"/>
          </a:p>
        </p:txBody>
      </p:sp>
    </p:spTree>
    <p:extLst>
      <p:ext uri="{BB962C8B-B14F-4D97-AF65-F5344CB8AC3E}">
        <p14:creationId xmlns:p14="http://schemas.microsoft.com/office/powerpoint/2010/main" val="202446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Buying a home is an exciting time, but it can sometimes be confusing or even frustrating to finalize the transaction.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The safe and efficient transfer of real estate involves a number of steps.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This homebuyer checklist will help you buy your home with confidence. </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2</a:t>
            </a:fld>
            <a:endParaRPr lang="en-US"/>
          </a:p>
        </p:txBody>
      </p:sp>
    </p:spTree>
    <p:extLst>
      <p:ext uri="{BB962C8B-B14F-4D97-AF65-F5344CB8AC3E}">
        <p14:creationId xmlns:p14="http://schemas.microsoft.com/office/powerpoint/2010/main" val="19163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entury Gothic" panose="020B0502020202020204" pitchFamily="34" charset="0"/>
                <a:ea typeface="+mn-ea"/>
                <a:cs typeface="+mn-cs"/>
              </a:rPr>
              <a:t>The first step in buying a home is determining your budget. Calculate how much you can afford—you’ll want to factor in additional costs that are necessary when buying a home. Each homebuyer’s situation is unique, so you will want to work with your Realtor</a:t>
            </a:r>
            <a:r>
              <a:rPr lang="en-US" sz="1200" kern="1200" baseline="30000" dirty="0">
                <a:solidFill>
                  <a:schemeClr val="tx1"/>
                </a:solidFill>
                <a:effectLst/>
                <a:latin typeface="Century Gothic" panose="020B0502020202020204" pitchFamily="34" charset="0"/>
                <a:ea typeface="+mn-ea"/>
                <a:cs typeface="+mn-cs"/>
              </a:rPr>
              <a:t>®</a:t>
            </a:r>
            <a:r>
              <a:rPr lang="en-US" sz="1200" kern="1200" dirty="0">
                <a:solidFill>
                  <a:schemeClr val="tx1"/>
                </a:solidFill>
                <a:effectLst/>
                <a:latin typeface="Century Gothic" panose="020B0502020202020204" pitchFamily="34" charset="0"/>
                <a:ea typeface="+mn-ea"/>
                <a:cs typeface="+mn-cs"/>
              </a:rPr>
              <a:t> and lender to determine your budget. </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For example, if your down payment is less than 20% of the home’s estimated value, your lender will likely require that you purchase private mortgage insurance (PMI). This helps mitigate the risk that the lender is taking, and the cost is simply added to your monthly mortgage payment.</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Closing costs include the title search, title insurance and other legal fees. The amount will vary based on the value of your home, but on average you can expect closing costs to be a few thousand dollars, or 2%–5% of the value of your home. </a:t>
            </a:r>
          </a:p>
          <a:p>
            <a:pPr defTabSz="465887">
              <a:defRPr/>
            </a:pPr>
            <a:endParaRPr lang="en-US" dirty="0">
              <a:latin typeface="Century Gothic" panose="020B0502020202020204" pitchFamily="34" charset="0"/>
            </a:endParaRPr>
          </a:p>
          <a:p>
            <a:pPr defTabSz="465887">
              <a:defRPr/>
            </a:pP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3</a:t>
            </a:fld>
            <a:endParaRPr lang="en-US"/>
          </a:p>
        </p:txBody>
      </p:sp>
    </p:spTree>
    <p:extLst>
      <p:ext uri="{BB962C8B-B14F-4D97-AF65-F5344CB8AC3E}">
        <p14:creationId xmlns:p14="http://schemas.microsoft.com/office/powerpoint/2010/main" val="91582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Century Gothic" panose="020B0502020202020204" pitchFamily="34" charset="0"/>
              </a:rPr>
              <a:t>Before you decide which home you will buy, select your lender and provide</a:t>
            </a:r>
            <a:r>
              <a:rPr lang="en-US" baseline="0" dirty="0">
                <a:latin typeface="Century Gothic" panose="020B0502020202020204" pitchFamily="34" charset="0"/>
              </a:rPr>
              <a:t> the financial information so you know your price range. </a:t>
            </a:r>
          </a:p>
          <a:p>
            <a:pPr defTabSz="465887">
              <a:defRPr/>
            </a:pPr>
            <a:endParaRPr lang="en-US" baseline="0" dirty="0">
              <a:latin typeface="Century Gothic" panose="020B0502020202020204" pitchFamily="34" charset="0"/>
            </a:endParaRPr>
          </a:p>
          <a:p>
            <a:pPr defTabSz="465887">
              <a:defRPr/>
            </a:pPr>
            <a:r>
              <a:rPr lang="en-US" baseline="0" dirty="0">
                <a:latin typeface="Century Gothic" panose="020B0502020202020204" pitchFamily="34" charset="0"/>
              </a:rPr>
              <a:t>I</a:t>
            </a:r>
            <a:r>
              <a:rPr lang="en-US" dirty="0">
                <a:latin typeface="Century Gothic" panose="020B0502020202020204" pitchFamily="34" charset="0"/>
              </a:rPr>
              <a:t>t pays to get pre-approved for your loan.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That way, you can save time getting your offer accepted by the seller.</a:t>
            </a:r>
          </a:p>
          <a:p>
            <a:endParaRPr lang="en-US" dirty="0">
              <a:latin typeface="Century Gothic" panose="020B0502020202020204" pitchFamily="34" charset="0"/>
            </a:endParaRPr>
          </a:p>
          <a:p>
            <a:pPr defTabSz="931774">
              <a:defRPr/>
            </a:pPr>
            <a:r>
              <a:rPr lang="en-US" dirty="0">
                <a:latin typeface="Century Gothic" panose="020B0502020202020204" pitchFamily="34" charset="0"/>
              </a:rPr>
              <a:t>Once you do, it’s time to find the home that’s right for you. </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4</a:t>
            </a:fld>
            <a:endParaRPr lang="en-US"/>
          </a:p>
        </p:txBody>
      </p:sp>
    </p:spTree>
    <p:extLst>
      <p:ext uri="{BB962C8B-B14F-4D97-AF65-F5344CB8AC3E}">
        <p14:creationId xmlns:p14="http://schemas.microsoft.com/office/powerpoint/2010/main" val="109363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Century Gothic" panose="020B0502020202020204" pitchFamily="34" charset="0"/>
              </a:rPr>
              <a:t>Starting the search for your new home can be exhilarating and a bit overwhelming. That’s why real</a:t>
            </a:r>
            <a:r>
              <a:rPr lang="en-US" baseline="0" dirty="0">
                <a:latin typeface="Century Gothic" panose="020B0502020202020204" pitchFamily="34" charset="0"/>
              </a:rPr>
              <a:t> estate agents</a:t>
            </a:r>
            <a:r>
              <a:rPr lang="en-US" dirty="0">
                <a:latin typeface="Century Gothic" panose="020B0502020202020204" pitchFamily="34" charset="0"/>
              </a:rPr>
              <a:t> are so important. They can help you weigh your options and select the home that best suits your needs.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Your real</a:t>
            </a:r>
            <a:r>
              <a:rPr lang="en-US" baseline="0" dirty="0">
                <a:latin typeface="Century Gothic" panose="020B0502020202020204" pitchFamily="34" charset="0"/>
              </a:rPr>
              <a:t> estate agent</a:t>
            </a:r>
            <a:r>
              <a:rPr lang="en-US" dirty="0">
                <a:latin typeface="Century Gothic" panose="020B0502020202020204" pitchFamily="34" charset="0"/>
              </a:rPr>
              <a:t> likely has access to homes that may not be listed online, giving you an advantage over someone shopping for a home on their own. Many homebuyers choose to set aside a few hours each weekend and visit multiple homes with their real</a:t>
            </a:r>
            <a:r>
              <a:rPr lang="en-US" baseline="0" dirty="0">
                <a:latin typeface="Century Gothic" panose="020B0502020202020204" pitchFamily="34" charset="0"/>
              </a:rPr>
              <a:t> estate agent</a:t>
            </a:r>
            <a:r>
              <a:rPr lang="en-US" dirty="0">
                <a:latin typeface="Century Gothic" panose="020B0502020202020204" pitchFamily="34" charset="0"/>
              </a:rPr>
              <a:t>. It helps speed up the process and allows you to compare your options while in the same state of mind. </a:t>
            </a:r>
          </a:p>
          <a:p>
            <a:pPr defTabSz="465887">
              <a:defRPr/>
            </a:pPr>
            <a:endParaRPr lang="en-US" dirty="0">
              <a:latin typeface="Century Gothic" panose="020B0502020202020204" pitchFamily="34" charset="0"/>
            </a:endParaRPr>
          </a:p>
          <a:p>
            <a:r>
              <a:rPr lang="en-US" dirty="0">
                <a:latin typeface="Century Gothic" panose="020B0502020202020204" pitchFamily="34" charset="0"/>
              </a:rPr>
              <a:t>A real</a:t>
            </a:r>
            <a:r>
              <a:rPr lang="en-US" baseline="0" dirty="0">
                <a:latin typeface="Century Gothic" panose="020B0502020202020204" pitchFamily="34" charset="0"/>
              </a:rPr>
              <a:t> estate agent</a:t>
            </a:r>
            <a:r>
              <a:rPr lang="en-US" dirty="0">
                <a:latin typeface="Century Gothic" panose="020B0502020202020204" pitchFamily="34" charset="0"/>
              </a:rPr>
              <a:t> can also share comparison homes (comps) in the neighborhoods that you’re searching. This will to give you a better idea of what market value is, and the going price for similar homes on your list.  In your spare time, you can also tour open houses that pique your interest. Ask</a:t>
            </a:r>
            <a:r>
              <a:rPr lang="en-US" baseline="0" dirty="0">
                <a:latin typeface="Century Gothic" panose="020B0502020202020204" pitchFamily="34" charset="0"/>
              </a:rPr>
              <a:t> your real estate agent about open houses, or </a:t>
            </a:r>
            <a:r>
              <a:rPr lang="en-US" dirty="0">
                <a:latin typeface="Century Gothic" panose="020B0502020202020204" pitchFamily="34" charset="0"/>
              </a:rPr>
              <a:t>use one of</a:t>
            </a:r>
            <a:r>
              <a:rPr lang="en-US" baseline="0" dirty="0">
                <a:latin typeface="Century Gothic" panose="020B0502020202020204" pitchFamily="34" charset="0"/>
              </a:rPr>
              <a:t> the </a:t>
            </a:r>
            <a:r>
              <a:rPr lang="en-US" dirty="0">
                <a:latin typeface="Century Gothic" panose="020B0502020202020204" pitchFamily="34" charset="0"/>
              </a:rPr>
              <a:t>several convenient mobile apps out there that will tell you if there are live open houses happening near you at any time. </a:t>
            </a:r>
          </a:p>
          <a:p>
            <a:pPr defTabSz="465887">
              <a:defRPr/>
            </a:pPr>
            <a:endParaRPr lang="en-US" dirty="0">
              <a:latin typeface="Century Gothic" panose="020B0502020202020204" pitchFamily="34" charset="0"/>
            </a:endParaRPr>
          </a:p>
          <a:p>
            <a:pPr defTabSz="465887">
              <a:defRPr/>
            </a:pPr>
            <a:endParaRPr lang="en-US" dirty="0">
              <a:latin typeface="Century Gothic" panose="020B0502020202020204" pitchFamily="34" charset="0"/>
            </a:endParaRPr>
          </a:p>
          <a:p>
            <a:pPr defTabSz="465887">
              <a:defRPr/>
            </a:pPr>
            <a:endParaRPr lang="en-US" dirty="0">
              <a:latin typeface="Century Gothic" panose="020B0502020202020204" pitchFamily="34" charset="0"/>
            </a:endParaRPr>
          </a:p>
          <a:p>
            <a:endParaRPr lang="en-US" dirty="0">
              <a:latin typeface="Century Gothic" panose="020B0502020202020204" pitchFamily="34" charset="0"/>
            </a:endParaRPr>
          </a:p>
          <a:p>
            <a:pPr defTabSz="465887">
              <a:defRPr/>
            </a:pP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DBEF085-D885-420E-B501-B0D590B64EA3}" type="slidenum">
              <a:rPr lang="en-US" smtClean="0"/>
              <a:pPr/>
              <a:t>5</a:t>
            </a:fld>
            <a:endParaRPr lang="en-US"/>
          </a:p>
        </p:txBody>
      </p:sp>
    </p:spTree>
    <p:extLst>
      <p:ext uri="{BB962C8B-B14F-4D97-AF65-F5344CB8AC3E}">
        <p14:creationId xmlns:p14="http://schemas.microsoft.com/office/powerpoint/2010/main" val="217015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Century Gothic" panose="020B0502020202020204" pitchFamily="34" charset="0"/>
              </a:rPr>
              <a:t>Once you find the right home and you’re ready to commit, your real</a:t>
            </a:r>
            <a:r>
              <a:rPr lang="en-US" baseline="0" dirty="0">
                <a:latin typeface="Century Gothic" panose="020B0502020202020204" pitchFamily="34" charset="0"/>
              </a:rPr>
              <a:t> estate agent</a:t>
            </a:r>
            <a:r>
              <a:rPr lang="en-US" dirty="0">
                <a:latin typeface="Century Gothic" panose="020B0502020202020204" pitchFamily="34" charset="0"/>
              </a:rPr>
              <a:t> will help you make an offer.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Here are a few things to keep in mind when submitting an offer:</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Timing is important. You don</a:t>
            </a:r>
            <a:r>
              <a:rPr lang="fr-FR" dirty="0">
                <a:latin typeface="Century Gothic" panose="020B0502020202020204" pitchFamily="34" charset="0"/>
              </a:rPr>
              <a:t>’</a:t>
            </a:r>
            <a:r>
              <a:rPr lang="en-US" dirty="0">
                <a:latin typeface="Century Gothic" panose="020B0502020202020204" pitchFamily="34" charset="0"/>
              </a:rPr>
              <a:t>t want to let a great home get away because you took too long. However, you don’t want to make a hasty decision that you will soon regret. The key is communicating openly with your real</a:t>
            </a:r>
            <a:r>
              <a:rPr lang="en-US" baseline="0" dirty="0">
                <a:latin typeface="Century Gothic" panose="020B0502020202020204" pitchFamily="34" charset="0"/>
              </a:rPr>
              <a:t> estate agent</a:t>
            </a:r>
            <a:r>
              <a:rPr lang="en-US" dirty="0">
                <a:latin typeface="Century Gothic" panose="020B0502020202020204" pitchFamily="34" charset="0"/>
              </a:rPr>
              <a:t> about your needs,</a:t>
            </a:r>
            <a:r>
              <a:rPr lang="en-US" baseline="0" dirty="0">
                <a:latin typeface="Century Gothic" panose="020B0502020202020204" pitchFamily="34" charset="0"/>
              </a:rPr>
              <a:t> and feeling confident about your decision</a:t>
            </a:r>
            <a:r>
              <a:rPr lang="en-US" dirty="0">
                <a:latin typeface="Century Gothic" panose="020B0502020202020204" pitchFamily="34" charset="0"/>
              </a:rPr>
              <a:t>.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Submitting an offer is just the first step. You may have to go back and forth with the seller to strike a deal that both sides feel is fair.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Once the seller accepts your offer and you sign a contract, you’ll want to get a home inspection. Ask your real</a:t>
            </a:r>
            <a:r>
              <a:rPr lang="en-US" baseline="0" dirty="0">
                <a:latin typeface="Century Gothic" panose="020B0502020202020204" pitchFamily="34" charset="0"/>
              </a:rPr>
              <a:t> estate agent</a:t>
            </a:r>
            <a:r>
              <a:rPr lang="en-US" dirty="0">
                <a:latin typeface="Century Gothic" panose="020B0502020202020204" pitchFamily="34" charset="0"/>
              </a:rPr>
              <a:t> for recommendations, or search home</a:t>
            </a:r>
            <a:r>
              <a:rPr lang="en-US" baseline="0" dirty="0">
                <a:latin typeface="Century Gothic" panose="020B0502020202020204" pitchFamily="34" charset="0"/>
              </a:rPr>
              <a:t> </a:t>
            </a:r>
            <a:r>
              <a:rPr lang="en-US" baseline="0" dirty="0" err="1">
                <a:latin typeface="Century Gothic" panose="020B0502020202020204" pitchFamily="34" charset="0"/>
              </a:rPr>
              <a:t>S</a:t>
            </a:r>
            <a:r>
              <a:rPr lang="en-US" dirty="0" err="1">
                <a:latin typeface="Century Gothic" panose="020B0502020202020204" pitchFamily="34" charset="0"/>
              </a:rPr>
              <a:t>inspector</a:t>
            </a:r>
            <a:r>
              <a:rPr lang="en-US" dirty="0">
                <a:latin typeface="Century Gothic" panose="020B0502020202020204" pitchFamily="34" charset="0"/>
              </a:rPr>
              <a:t> reviews online. A good home inspector will charge a few hundred dollars, but they will be able to identify any structural issues with the home before you buy. </a:t>
            </a:r>
          </a:p>
          <a:p>
            <a:pPr defTabSz="465887">
              <a:defRPr/>
            </a:pPr>
            <a:endParaRPr lang="en-US" dirty="0">
              <a:latin typeface="Century Gothic" panose="020B0502020202020204" pitchFamily="34" charset="0"/>
            </a:endParaRPr>
          </a:p>
          <a:p>
            <a:pPr defTabSz="465887">
              <a:defRPr/>
            </a:pPr>
            <a:r>
              <a:rPr lang="en-US" dirty="0">
                <a:latin typeface="Century Gothic" panose="020B0502020202020204" pitchFamily="34" charset="0"/>
              </a:rPr>
              <a:t>After the home inspection is complete, the final stage of the home buying process begins. It</a:t>
            </a:r>
            <a:r>
              <a:rPr lang="fr-FR" dirty="0">
                <a:latin typeface="Century Gothic" panose="020B0502020202020204" pitchFamily="34" charset="0"/>
              </a:rPr>
              <a:t>’</a:t>
            </a:r>
            <a:r>
              <a:rPr lang="en-US" dirty="0">
                <a:latin typeface="Century Gothic" panose="020B0502020202020204" pitchFamily="34" charset="0"/>
              </a:rPr>
              <a:t>s time for closing. </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6</a:t>
            </a:fld>
            <a:endParaRPr lang="en-US"/>
          </a:p>
        </p:txBody>
      </p:sp>
    </p:spTree>
    <p:extLst>
      <p:ext uri="{BB962C8B-B14F-4D97-AF65-F5344CB8AC3E}">
        <p14:creationId xmlns:p14="http://schemas.microsoft.com/office/powerpoint/2010/main" val="317855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Your first step is to select a closing agent to handle all of the closing details. You can ask your real estate agent for a recommendation, since they work with closing agents on a regular basis. An alternative is to do your own research online or through family and friends. The American Land Title Association is a great resource for finding closing agents.</a:t>
            </a:r>
          </a:p>
          <a:p>
            <a:endParaRPr lang="en-US" dirty="0">
              <a:latin typeface="Century Gothic" panose="020B0502020202020204" pitchFamily="34" charset="0"/>
            </a:endParaRPr>
          </a:p>
          <a:p>
            <a:r>
              <a:rPr lang="en-US" dirty="0">
                <a:latin typeface="Century Gothic" panose="020B0502020202020204" pitchFamily="34" charset="0"/>
              </a:rPr>
              <a:t>Depending on where you’re buying, the closing agent may be an attorney, settlement agent, title agency, title agent or escrow company. Regardless of their job title, they are a trusted third-party that helps ensure your transaction goes smoothly.</a:t>
            </a:r>
          </a:p>
          <a:p>
            <a:endParaRPr lang="en-US" sz="1200" kern="1200" dirty="0">
              <a:solidFill>
                <a:schemeClr val="tx1"/>
              </a:solidFill>
              <a:effectLst/>
              <a:latin typeface="Century Gothic" panose="020B0502020202020204" pitchFamily="34" charset="0"/>
              <a:ea typeface="+mn-ea"/>
              <a:cs typeface="+mn-cs"/>
            </a:endParaRPr>
          </a:p>
          <a:p>
            <a:r>
              <a:rPr lang="en-US" sz="1200" kern="1200" dirty="0">
                <a:solidFill>
                  <a:schemeClr val="tx1"/>
                </a:solidFill>
                <a:effectLst/>
                <a:latin typeface="Century Gothic" panose="020B0502020202020204" pitchFamily="34" charset="0"/>
                <a:ea typeface="+mn-ea"/>
                <a:cs typeface="+mn-cs"/>
              </a:rPr>
              <a:t>Next,</a:t>
            </a:r>
            <a:r>
              <a:rPr lang="en-US" sz="1200" kern="1200" baseline="0" dirty="0">
                <a:solidFill>
                  <a:schemeClr val="tx1"/>
                </a:solidFill>
                <a:effectLst/>
                <a:latin typeface="Century Gothic" panose="020B0502020202020204" pitchFamily="34" charset="0"/>
                <a:ea typeface="+mn-ea"/>
                <a:cs typeface="+mn-cs"/>
              </a:rPr>
              <a:t> you’ll need to </a:t>
            </a:r>
            <a:r>
              <a:rPr lang="en-US" sz="1200" kern="1200" dirty="0">
                <a:solidFill>
                  <a:schemeClr val="tx1"/>
                </a:solidFill>
                <a:effectLst/>
                <a:latin typeface="Century Gothic" panose="020B0502020202020204" pitchFamily="34" charset="0"/>
                <a:ea typeface="+mn-ea"/>
                <a:cs typeface="+mn-cs"/>
              </a:rPr>
              <a:t>select your title insurance company. In some cases, your closing agent is also a title professional. If they aren’t, you’ll need to select a title professional.</a:t>
            </a:r>
          </a:p>
          <a:p>
            <a:endParaRPr lang="en-US" sz="1200" kern="1200" dirty="0">
              <a:solidFill>
                <a:schemeClr val="tx1"/>
              </a:solidFill>
              <a:effectLst/>
              <a:latin typeface="Century Gothic" panose="020B0502020202020204" pitchFamily="34" charset="0"/>
              <a:ea typeface="+mn-ea"/>
              <a:cs typeface="+mn-cs"/>
            </a:endParaRPr>
          </a:p>
          <a:p>
            <a:r>
              <a:rPr lang="en-US" sz="1200" kern="1200" dirty="0">
                <a:solidFill>
                  <a:schemeClr val="tx1"/>
                </a:solidFill>
                <a:effectLst/>
                <a:latin typeface="Century Gothic" panose="020B0502020202020204" pitchFamily="34" charset="0"/>
                <a:ea typeface="+mn-ea"/>
                <a:cs typeface="+mn-cs"/>
              </a:rPr>
              <a:t>Your title professional will perform a search to examine the public records for information related to the title of your prospective home. This search provides information about liens, debts or title issues relating to the current owner before the property can change hands. </a:t>
            </a:r>
          </a:p>
          <a:p>
            <a:pPr marL="0" indent="0">
              <a:buNone/>
            </a:pPr>
            <a:endParaRPr lang="en-US" sz="1050" dirty="0"/>
          </a:p>
          <a:p>
            <a:pPr marL="0" indent="0">
              <a:buNone/>
            </a:pPr>
            <a:r>
              <a:rPr lang="en-US" sz="1200" dirty="0">
                <a:latin typeface="Century Gothic" panose="020B0502020202020204" pitchFamily="34" charset="0"/>
              </a:rPr>
              <a:t>Closing on your home usually takes 30–90 days.</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7</a:t>
            </a:fld>
            <a:endParaRPr lang="en-US"/>
          </a:p>
        </p:txBody>
      </p:sp>
    </p:spTree>
    <p:extLst>
      <p:ext uri="{BB962C8B-B14F-4D97-AF65-F5344CB8AC3E}">
        <p14:creationId xmlns:p14="http://schemas.microsoft.com/office/powerpoint/2010/main" val="1135774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entury Gothic" panose="020B0502020202020204" pitchFamily="34" charset="0"/>
                <a:ea typeface="+mn-ea"/>
                <a:cs typeface="+mn-cs"/>
              </a:rPr>
              <a:t>Your closing agent or title insurance company will provide</a:t>
            </a:r>
            <a:r>
              <a:rPr lang="en-US" sz="1200" kern="1200" baseline="0" dirty="0">
                <a:solidFill>
                  <a:schemeClr val="tx1"/>
                </a:solidFill>
                <a:effectLst/>
                <a:latin typeface="Century Gothic" panose="020B0502020202020204" pitchFamily="34" charset="0"/>
                <a:ea typeface="+mn-ea"/>
                <a:cs typeface="+mn-cs"/>
              </a:rPr>
              <a:t> you with a title report after the title search. This report will show you if there were any liens or claims on the land. The agent will take care of all of this for you, but it’s important to protect yourself from future claims by getting owner’s title insurance.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Century Gothic" panose="020B0502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entury Gothic" panose="020B0502020202020204" pitchFamily="34" charset="0"/>
                <a:ea typeface="+mn-ea"/>
                <a:cs typeface="+mn-cs"/>
              </a:rPr>
              <a:t>Ask your title insurance professional about title insurance, one of the most important parts of the closing process.</a:t>
            </a:r>
            <a:r>
              <a:rPr lang="en-US" sz="1200" kern="1200" baseline="0" dirty="0">
                <a:solidFill>
                  <a:schemeClr val="tx1"/>
                </a:solidFill>
                <a:effectLst/>
                <a:latin typeface="Century Gothic" panose="020B0502020202020204" pitchFamily="34" charset="0"/>
                <a:ea typeface="+mn-ea"/>
                <a:cs typeface="+mn-cs"/>
              </a:rPr>
              <a:t> </a:t>
            </a:r>
            <a:r>
              <a:rPr lang="en-US" sz="1200" kern="1200" dirty="0">
                <a:solidFill>
                  <a:schemeClr val="tx1"/>
                </a:solidFill>
                <a:effectLst/>
                <a:latin typeface="Century Gothic" panose="020B0502020202020204" pitchFamily="34" charset="0"/>
                <a:ea typeface="+mn-ea"/>
                <a:cs typeface="+mn-cs"/>
              </a:rPr>
              <a:t>There are two types of title insurance: owner’s title insurance and lender’s title insurance.</a:t>
            </a:r>
            <a:r>
              <a:rPr lang="en-US" sz="1200" kern="1200" baseline="0" dirty="0">
                <a:solidFill>
                  <a:schemeClr val="tx1"/>
                </a:solidFill>
                <a:effectLst/>
                <a:latin typeface="Century Gothic" panose="020B0502020202020204" pitchFamily="34" charset="0"/>
                <a:ea typeface="+mn-ea"/>
                <a:cs typeface="+mn-cs"/>
              </a:rPr>
              <a:t> </a:t>
            </a:r>
            <a:r>
              <a:rPr lang="en-US" sz="1200" kern="1200" dirty="0">
                <a:solidFill>
                  <a:schemeClr val="tx1"/>
                </a:solidFill>
                <a:effectLst/>
                <a:latin typeface="Century Gothic" panose="020B0502020202020204" pitchFamily="34" charset="0"/>
                <a:ea typeface="+mn-ea"/>
                <a:cs typeface="+mn-cs"/>
              </a:rPr>
              <a:t>Owner’s title insurance is a low, one-time fee at closing that protects your property rights as long as you or your heirs own your home.</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So if there are any issues related to your home’s title, such as unpaid mortgages, property taxes or child support liens, owner’s title insurance provides legal protection. It also protects against items that could limit the use of your property, such as utility and sewer easements. If a title defect arises, such as a missed easement or forged deed, and as long as you’ve purchased an owner’s policy of title insurance that covers the issue, your title insurance company will seek to resolve it. Either the homebuyer or the seller may pay for the owner's policy. Every negotiation is different.</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Lender’s title insurance is similar except that it protects the bank or lender’s investment in the property. So if there are any claims against your property, the lender is compensated financially—just like owner’s title insurance protects you as the homebuyer. Either the homebuyer or the seller may pay for the lender's policy. Typically, the homebuyer pays for the lender's policy. Ask an ALTA member how it's handled in your area. </a:t>
            </a:r>
          </a:p>
          <a:p>
            <a:endParaRPr lang="en-US" sz="1200" kern="1200" dirty="0">
              <a:solidFill>
                <a:schemeClr val="tx1"/>
              </a:solidFill>
              <a:effectLst/>
              <a:latin typeface="Century Gothic" panose="020B0502020202020204" pitchFamily="34" charset="0"/>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8</a:t>
            </a:fld>
            <a:endParaRPr lang="en-US"/>
          </a:p>
        </p:txBody>
      </p:sp>
    </p:spTree>
    <p:extLst>
      <p:ext uri="{BB962C8B-B14F-4D97-AF65-F5344CB8AC3E}">
        <p14:creationId xmlns:p14="http://schemas.microsoft.com/office/powerpoint/2010/main" val="4004137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entury Gothic" panose="020B0502020202020204" pitchFamily="34" charset="0"/>
                <a:ea typeface="+mn-ea"/>
                <a:cs typeface="+mn-cs"/>
              </a:rPr>
              <a:t>Your closing agent will also work with your lender, Realtor</a:t>
            </a:r>
            <a:r>
              <a:rPr lang="en-US" sz="1200" kern="1200" baseline="30000" dirty="0">
                <a:solidFill>
                  <a:schemeClr val="tx1"/>
                </a:solidFill>
                <a:effectLst/>
                <a:latin typeface="Century Gothic" panose="020B0502020202020204" pitchFamily="34" charset="0"/>
                <a:ea typeface="+mn-ea"/>
                <a:cs typeface="+mn-cs"/>
              </a:rPr>
              <a:t>®</a:t>
            </a:r>
            <a:r>
              <a:rPr lang="en-US" sz="1200" kern="1200" dirty="0">
                <a:solidFill>
                  <a:schemeClr val="tx1"/>
                </a:solidFill>
                <a:effectLst/>
                <a:latin typeface="Century Gothic" panose="020B0502020202020204" pitchFamily="34" charset="0"/>
                <a:ea typeface="+mn-ea"/>
                <a:cs typeface="+mn-cs"/>
              </a:rPr>
              <a:t> and the seller to provide you with a final summary of the entire transaction, prior to closing. </a:t>
            </a:r>
          </a:p>
          <a:p>
            <a:r>
              <a:rPr lang="en-US" sz="1200" kern="1200" dirty="0">
                <a:solidFill>
                  <a:schemeClr val="tx1"/>
                </a:solidFill>
                <a:effectLst/>
                <a:latin typeface="Century Gothic" panose="020B0502020202020204" pitchFamily="34" charset="0"/>
                <a:ea typeface="+mn-ea"/>
                <a:cs typeface="+mn-cs"/>
              </a:rPr>
              <a:t> </a:t>
            </a:r>
          </a:p>
          <a:p>
            <a:r>
              <a:rPr lang="en-US" sz="1200" kern="1200" dirty="0">
                <a:solidFill>
                  <a:schemeClr val="tx1"/>
                </a:solidFill>
                <a:effectLst/>
                <a:latin typeface="Century Gothic" panose="020B0502020202020204" pitchFamily="34" charset="0"/>
                <a:ea typeface="+mn-ea"/>
                <a:cs typeface="+mn-cs"/>
              </a:rPr>
              <a:t>Your closing agent can help explain the content of the documents you will then sign. </a:t>
            </a: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EA11FA92-21E2-7442-95DB-9C7AF3B9450C}" type="slidenum">
              <a:rPr lang="en-US" smtClean="0"/>
              <a:pPr/>
              <a:t>9</a:t>
            </a:fld>
            <a:endParaRPr lang="en-US"/>
          </a:p>
        </p:txBody>
      </p:sp>
    </p:spTree>
    <p:extLst>
      <p:ext uri="{BB962C8B-B14F-4D97-AF65-F5344CB8AC3E}">
        <p14:creationId xmlns:p14="http://schemas.microsoft.com/office/powerpoint/2010/main" val="18668848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a:solidFill>
                  <a:srgbClr val="FFFFFF"/>
                </a:solidFill>
              </a:rPr>
              <a:t>1800 M Street, NW, Suite 300S, Washington, D.C. 20036-5843   </a:t>
            </a:r>
            <a:r>
              <a:rPr lang="en-US" sz="700" dirty="0">
                <a:solidFill>
                  <a:schemeClr val="tx2"/>
                </a:solidFill>
              </a:rPr>
              <a:t>|</a:t>
            </a:r>
            <a:r>
              <a:rPr lang="en-US" sz="700" dirty="0">
                <a:solidFill>
                  <a:srgbClr val="FFFFFF"/>
                </a:solidFill>
              </a:rPr>
              <a:t>   P. 202.296.3671   </a:t>
            </a:r>
            <a:r>
              <a:rPr lang="en-US" sz="700" dirty="0">
                <a:solidFill>
                  <a:srgbClr val="00A7B5"/>
                </a:solidFill>
              </a:rPr>
              <a:t>|</a:t>
            </a:r>
            <a:r>
              <a:rPr lang="en-US" sz="700" dirty="0">
                <a:solidFill>
                  <a:srgbClr val="FFFFFF"/>
                </a:solidFill>
              </a:rPr>
              <a:t>    F. 202.223.5843   </a:t>
            </a:r>
            <a:r>
              <a:rPr lang="en-US" sz="700" dirty="0">
                <a:solidFill>
                  <a:srgbClr val="00A7B5"/>
                </a:solidFill>
              </a:rPr>
              <a:t>|</a:t>
            </a:r>
            <a:r>
              <a:rPr lang="en-US" sz="700" dirty="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a:t>[Insert Date Here]</a:t>
            </a:r>
          </a:p>
        </p:txBody>
      </p:sp>
    </p:spTree>
    <p:extLst>
      <p:ext uri="{BB962C8B-B14F-4D97-AF65-F5344CB8AC3E}">
        <p14:creationId xmlns:p14="http://schemas.microsoft.com/office/powerpoint/2010/main" val="133264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529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6753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2589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a:solidFill>
                  <a:srgbClr val="FFFFFF"/>
                </a:solidFill>
              </a:rPr>
              <a:t>1800 M Street, NW, Suite 300S, Washington, D.C. 20036-5828   </a:t>
            </a:r>
            <a:r>
              <a:rPr lang="en-US" sz="700" dirty="0">
                <a:solidFill>
                  <a:schemeClr val="tx2"/>
                </a:solidFill>
              </a:rPr>
              <a:t>|</a:t>
            </a:r>
            <a:r>
              <a:rPr lang="en-US" sz="700" dirty="0">
                <a:solidFill>
                  <a:srgbClr val="FFFFFF"/>
                </a:solidFill>
              </a:rPr>
              <a:t>   P. 202.296.3671   </a:t>
            </a:r>
            <a:r>
              <a:rPr lang="en-US" sz="700" dirty="0">
                <a:solidFill>
                  <a:srgbClr val="00A7B5"/>
                </a:solidFill>
              </a:rPr>
              <a:t>|</a:t>
            </a:r>
            <a:r>
              <a:rPr lang="en-US" sz="700" dirty="0">
                <a:solidFill>
                  <a:srgbClr val="FFFFFF"/>
                </a:solidFill>
              </a:rPr>
              <a:t>    F. 202.223.5843   </a:t>
            </a:r>
            <a:r>
              <a:rPr lang="en-US" sz="700" dirty="0">
                <a:solidFill>
                  <a:srgbClr val="00A7B5"/>
                </a:solidFill>
              </a:rPr>
              <a:t>|</a:t>
            </a:r>
            <a:r>
              <a:rPr lang="en-US" sz="700" dirty="0">
                <a:solidFill>
                  <a:srgbClr val="FFFFFF"/>
                </a:solidFill>
              </a:rPr>
              <a:t>   homeclosing101.org</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76943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a:t>[Insert Logo Here]</a:t>
            </a:r>
          </a:p>
        </p:txBody>
      </p:sp>
      <p:sp>
        <p:nvSpPr>
          <p:cNvPr id="7" name="TextBox 6"/>
          <p:cNvSpPr txBox="1"/>
          <p:nvPr userDrawn="1"/>
        </p:nvSpPr>
        <p:spPr>
          <a:xfrm>
            <a:off x="7501367" y="4467225"/>
            <a:ext cx="1069812" cy="200055"/>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700" b="1" dirty="0">
                <a:solidFill>
                  <a:srgbClr val="FFFFFF"/>
                </a:solidFill>
              </a:rPr>
              <a:t>homeclosing101.org</a:t>
            </a:r>
            <a:endParaRPr lang="en-US" sz="700" b="1" dirty="0"/>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a:t>[Insert Address Here]</a:t>
            </a:r>
          </a:p>
        </p:txBody>
      </p:sp>
    </p:spTree>
    <p:extLst>
      <p:ext uri="{BB962C8B-B14F-4D97-AF65-F5344CB8AC3E}">
        <p14:creationId xmlns:p14="http://schemas.microsoft.com/office/powerpoint/2010/main" val="116466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eaLnBrk="1" hangingPunct="1">
              <a:defRPr/>
            </a:pPr>
            <a:r>
              <a:rPr lang="en-US" sz="700" dirty="0">
                <a:solidFill>
                  <a:srgbClr val="FFFFFF"/>
                </a:solidFill>
              </a:rPr>
              <a:t>1800 M Street, NW, Suite 300S, Washington, D.C. 20036-5843   </a:t>
            </a:r>
            <a:r>
              <a:rPr lang="en-US" sz="700" dirty="0">
                <a:solidFill>
                  <a:schemeClr val="tx2"/>
                </a:solidFill>
              </a:rPr>
              <a:t>|</a:t>
            </a:r>
            <a:r>
              <a:rPr lang="en-US" sz="700" dirty="0">
                <a:solidFill>
                  <a:srgbClr val="FFFFFF"/>
                </a:solidFill>
              </a:rPr>
              <a:t>   P. 202.296.3671   </a:t>
            </a:r>
            <a:r>
              <a:rPr lang="en-US" sz="700" dirty="0">
                <a:solidFill>
                  <a:srgbClr val="00A7B5"/>
                </a:solidFill>
              </a:rPr>
              <a:t>|</a:t>
            </a:r>
            <a:r>
              <a:rPr lang="en-US" sz="700" dirty="0">
                <a:solidFill>
                  <a:srgbClr val="FFFFFF"/>
                </a:solidFill>
              </a:rPr>
              <a:t>    F. 202.223.5843   </a:t>
            </a:r>
            <a:r>
              <a:rPr lang="en-US" sz="700" dirty="0">
                <a:solidFill>
                  <a:srgbClr val="00A7B5"/>
                </a:solidFill>
              </a:rPr>
              <a:t>|</a:t>
            </a:r>
            <a:r>
              <a:rPr lang="en-US" sz="700" dirty="0">
                <a:solidFill>
                  <a:srgbClr val="FFFFFF"/>
                </a:solidFill>
              </a:rPr>
              <a:t>   </a:t>
            </a:r>
            <a:r>
              <a:rPr lang="en-US" sz="700" dirty="0" err="1">
                <a:solidFill>
                  <a:srgbClr val="FFFFFF"/>
                </a:solidFill>
              </a:rPr>
              <a:t>alta.org</a:t>
            </a:r>
            <a:r>
              <a:rPr lang="en-US" sz="700" dirty="0">
                <a:solidFill>
                  <a:srgbClr val="FFFFFF"/>
                </a:solidFill>
              </a:rPr>
              <a:t> </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4651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ounded Rectangle 10"/>
          <p:cNvSpPr/>
          <p:nvPr userDrawn="1"/>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ed Rectangle 9"/>
          <p:cNvSpPr/>
          <p:nvPr userDrawn="1"/>
        </p:nvSpPr>
        <p:spPr>
          <a:xfrm>
            <a:off x="214313" y="231775"/>
            <a:ext cx="8715375" cy="4679950"/>
          </a:xfrm>
          <a:prstGeom prst="roundRect">
            <a:avLst>
              <a:gd name="adj" fmla="val 1298"/>
            </a:avLst>
          </a:prstGeom>
          <a:gradFill flip="none" rotWithShape="1">
            <a:gsLst>
              <a:gs pos="0">
                <a:schemeClr val="accent5">
                  <a:alpha val="70000"/>
                </a:schemeClr>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a:solidFill>
                  <a:srgbClr val="FFFFFF"/>
                </a:solidFill>
              </a:rPr>
              <a:t>1800 M Street, NW, Suite 300S, Washington, D.C. 20036-5843   </a:t>
            </a:r>
            <a:r>
              <a:rPr lang="en-US" sz="700" dirty="0">
                <a:solidFill>
                  <a:schemeClr val="tx2"/>
                </a:solidFill>
              </a:rPr>
              <a:t>|</a:t>
            </a:r>
            <a:r>
              <a:rPr lang="en-US" sz="700" dirty="0">
                <a:solidFill>
                  <a:srgbClr val="FFFFFF"/>
                </a:solidFill>
              </a:rPr>
              <a:t>   P. 202.296.3671   </a:t>
            </a:r>
            <a:r>
              <a:rPr lang="en-US" sz="700" dirty="0">
                <a:solidFill>
                  <a:srgbClr val="00A7B5"/>
                </a:solidFill>
              </a:rPr>
              <a:t>|</a:t>
            </a:r>
            <a:r>
              <a:rPr lang="en-US" sz="700" dirty="0">
                <a:solidFill>
                  <a:srgbClr val="FFFFFF"/>
                </a:solidFill>
              </a:rPr>
              <a:t>    F. 202.223.5843   </a:t>
            </a:r>
            <a:r>
              <a:rPr lang="en-US" sz="700" dirty="0">
                <a:solidFill>
                  <a:srgbClr val="00A7B5"/>
                </a:solidFill>
              </a:rPr>
              <a:t>|</a:t>
            </a:r>
            <a:r>
              <a:rPr lang="en-US" sz="700" dirty="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a:t>[Insert Date Here]</a:t>
            </a:r>
          </a:p>
        </p:txBody>
      </p:sp>
    </p:spTree>
    <p:extLst>
      <p:ext uri="{BB962C8B-B14F-4D97-AF65-F5344CB8AC3E}">
        <p14:creationId xmlns:p14="http://schemas.microsoft.com/office/powerpoint/2010/main" val="371352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ounded Rectangle 10"/>
          <p:cNvSpPr/>
          <p:nvPr userDrawn="1"/>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a:solidFill>
                  <a:srgbClr val="FFFFFF"/>
                </a:solidFill>
              </a:rPr>
              <a:t>1800 M Street, NW, Suite 300S, Washington, D.C. 20036-5828  </a:t>
            </a:r>
            <a:r>
              <a:rPr lang="en-US" sz="700" dirty="0">
                <a:solidFill>
                  <a:srgbClr val="FD9809"/>
                </a:solidFill>
              </a:rPr>
              <a:t> |   </a:t>
            </a:r>
            <a:r>
              <a:rPr lang="en-US" sz="700" dirty="0">
                <a:solidFill>
                  <a:srgbClr val="FFFFFF"/>
                </a:solidFill>
              </a:rPr>
              <a:t>P. 202.296.3671   </a:t>
            </a:r>
            <a:r>
              <a:rPr lang="en-US" sz="700" dirty="0">
                <a:solidFill>
                  <a:srgbClr val="FD9809"/>
                </a:solidFill>
              </a:rPr>
              <a:t>|</a:t>
            </a:r>
            <a:r>
              <a:rPr lang="en-US" sz="700" dirty="0">
                <a:solidFill>
                  <a:srgbClr val="FFFFFF"/>
                </a:solidFill>
              </a:rPr>
              <a:t>    F. 202.223.5843   </a:t>
            </a:r>
            <a:r>
              <a:rPr lang="en-US" sz="700" dirty="0">
                <a:solidFill>
                  <a:srgbClr val="FD9809"/>
                </a:solidFill>
              </a:rPr>
              <a:t>|  </a:t>
            </a:r>
            <a:r>
              <a:rPr lang="en-US" sz="700" dirty="0">
                <a:solidFill>
                  <a:srgbClr val="FFFFFF"/>
                </a:solidFill>
              </a:rPr>
              <a:t> homeclosing101.org</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a:t>[Insert Date Here]</a:t>
            </a:r>
          </a:p>
        </p:txBody>
      </p:sp>
    </p:spTree>
    <p:extLst>
      <p:ext uri="{BB962C8B-B14F-4D97-AF65-F5344CB8AC3E}">
        <p14:creationId xmlns:p14="http://schemas.microsoft.com/office/powerpoint/2010/main" val="229622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ounded Rectangle 9"/>
          <p:cNvSpPr/>
          <p:nvPr userDrawn="1"/>
        </p:nvSpPr>
        <p:spPr>
          <a:xfrm>
            <a:off x="214313" y="231775"/>
            <a:ext cx="8715375" cy="4679950"/>
          </a:xfrm>
          <a:prstGeom prst="roundRect">
            <a:avLst>
              <a:gd name="adj" fmla="val 1298"/>
            </a:avLst>
          </a:prstGeom>
          <a:solidFill>
            <a:srgbClr val="FD9809">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a:t>[Insert Date Here]</a:t>
            </a:r>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a:t>[Insert Logo Here]</a:t>
            </a:r>
          </a:p>
        </p:txBody>
      </p:sp>
      <p:sp>
        <p:nvSpPr>
          <p:cNvPr id="14" name="TextBox 13"/>
          <p:cNvSpPr txBox="1"/>
          <p:nvPr userDrawn="1"/>
        </p:nvSpPr>
        <p:spPr>
          <a:xfrm>
            <a:off x="7501367" y="4467225"/>
            <a:ext cx="1069812" cy="200055"/>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700" b="1" dirty="0">
                <a:solidFill>
                  <a:srgbClr val="FFFFFF"/>
                </a:solidFill>
              </a:rPr>
              <a:t>homeclosing101.org</a:t>
            </a:r>
            <a:endParaRPr lang="en-US" sz="700" b="1" dirty="0"/>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a:t>[Insert Address Here]</a:t>
            </a:r>
          </a:p>
        </p:txBody>
      </p:sp>
    </p:spTree>
    <p:extLst>
      <p:ext uri="{BB962C8B-B14F-4D97-AF65-F5344CB8AC3E}">
        <p14:creationId xmlns:p14="http://schemas.microsoft.com/office/powerpoint/2010/main" val="379426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187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a:t>[Insert Logo Here]</a:t>
            </a:r>
          </a:p>
        </p:txBody>
      </p:sp>
    </p:spTree>
    <p:extLst>
      <p:ext uri="{BB962C8B-B14F-4D97-AF65-F5344CB8AC3E}">
        <p14:creationId xmlns:p14="http://schemas.microsoft.com/office/powerpoint/2010/main" val="1678063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8712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a:t>[Insert Logo Here]</a:t>
            </a:r>
          </a:p>
        </p:txBody>
      </p:sp>
    </p:spTree>
    <p:extLst>
      <p:ext uri="{BB962C8B-B14F-4D97-AF65-F5344CB8AC3E}">
        <p14:creationId xmlns:p14="http://schemas.microsoft.com/office/powerpoint/2010/main" val="84425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13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aqua</a:t>
            </a:r>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a:solidFill>
                  <a:schemeClr val="tx2"/>
                </a:solidFill>
              </a:rPr>
              <a:t>homeclosing101.org</a:t>
            </a:r>
          </a:p>
        </p:txBody>
      </p:sp>
    </p:spTree>
  </p:cSld>
  <p:clrMap bg1="lt1" tx1="dk1" bg2="lt2" tx2="dk2" accent1="accent1" accent2="accent2" accent3="accent3" accent4="accent4" accent5="accent5" accent6="accent6" hlink="hlink" folHlink="folHlink"/>
  <p:sldLayoutIdLst>
    <p:sldLayoutId id="2147483692" r:id="rId1"/>
    <p:sldLayoutId id="2147483678" r:id="rId2"/>
    <p:sldLayoutId id="2147483693" r:id="rId3"/>
    <p:sldLayoutId id="2147483686" r:id="rId4"/>
    <p:sldLayoutId id="2147483679" r:id="rId5"/>
    <p:sldLayoutId id="2147483688" r:id="rId6"/>
    <p:sldLayoutId id="2147483680" r:id="rId7"/>
    <p:sldLayoutId id="2147483687" r:id="rId8"/>
    <p:sldLayoutId id="2147483681" r:id="rId9"/>
    <p:sldLayoutId id="2147483682" r:id="rId10"/>
    <p:sldLayoutId id="2147483683" r:id="rId11"/>
    <p:sldLayoutId id="2147483684" r:id="rId12"/>
    <p:sldLayoutId id="2147483685" r:id="rId13"/>
    <p:sldLayoutId id="2147483689" r:id="rId14"/>
    <p:sldLayoutId id="2147483690"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p:txBody>
          <a:bodyPr>
            <a:normAutofit/>
          </a:bodyPr>
          <a:lstStyle/>
          <a:p>
            <a:r>
              <a:rPr lang="en-US" altLang="en-US" dirty="0"/>
              <a:t>THE HOMEOWNER CHECKLIST: </a:t>
            </a:r>
            <a:br>
              <a:rPr lang="en-US" altLang="en-US" dirty="0"/>
            </a:br>
            <a:r>
              <a:rPr lang="en-US" altLang="en-US" dirty="0"/>
              <a:t>10 STEPS TO BUY YOUR HOME WITH CONFIDENCE</a:t>
            </a:r>
          </a:p>
        </p:txBody>
      </p:sp>
      <p:sp>
        <p:nvSpPr>
          <p:cNvPr id="10243" name="Subtitle 2"/>
          <p:cNvSpPr>
            <a:spLocks noGrp="1"/>
          </p:cNvSpPr>
          <p:nvPr>
            <p:ph type="subTitle" idx="1"/>
          </p:nvPr>
        </p:nvSpPr>
        <p:spPr/>
        <p:txBody>
          <a:bodyPr>
            <a:noAutofit/>
          </a:bodyPr>
          <a:lstStyle/>
          <a:p>
            <a:r>
              <a:rPr lang="en-US" sz="1200" dirty="0">
                <a:solidFill>
                  <a:schemeClr val="bg1"/>
                </a:solidFill>
              </a:rPr>
              <a:t>Your Name</a:t>
            </a:r>
          </a:p>
          <a:p>
            <a:r>
              <a:rPr lang="en-US" sz="1200" dirty="0">
                <a:solidFill>
                  <a:schemeClr val="bg1"/>
                </a:solidFill>
              </a:rPr>
              <a:t>Your Company Name</a:t>
            </a:r>
          </a:p>
          <a:p>
            <a:r>
              <a:rPr lang="en-US" sz="1200" dirty="0">
                <a:solidFill>
                  <a:schemeClr val="bg1"/>
                </a:solidFill>
              </a:rPr>
              <a:t>Your Phone Number</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459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549" y="1811365"/>
            <a:ext cx="6410659" cy="857250"/>
          </a:xfrm>
        </p:spPr>
        <p:txBody>
          <a:bodyPr>
            <a:noAutofit/>
          </a:bodyPr>
          <a:lstStyle/>
          <a:p>
            <a:r>
              <a:rPr lang="en-US" sz="4000" b="1" dirty="0"/>
              <a:t>Sign closing documents and transfer funds</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a:solidFill>
                  <a:srgbClr val="81BD41"/>
                </a:solidFill>
              </a:rPr>
              <a:t>8</a:t>
            </a:r>
          </a:p>
        </p:txBody>
      </p:sp>
      <p:sp>
        <p:nvSpPr>
          <p:cNvPr id="6" name="Subtitle 2"/>
          <p:cNvSpPr>
            <a:spLocks noGrp="1"/>
          </p:cNvSpPr>
          <p:nvPr>
            <p:ph idx="1"/>
          </p:nvPr>
        </p:nvSpPr>
        <p:spPr>
          <a:xfrm>
            <a:off x="2919413" y="2802894"/>
            <a:ext cx="5533211" cy="1379168"/>
          </a:xfrm>
        </p:spPr>
        <p:txBody>
          <a:bodyPr>
            <a:normAutofit/>
          </a:bodyPr>
          <a:lstStyle/>
          <a:p>
            <a:pPr marL="0" indent="0">
              <a:buNone/>
            </a:pPr>
            <a:r>
              <a:rPr lang="en-US" sz="1800" dirty="0">
                <a:latin typeface="Century Gothic" panose="020B0502020202020204" pitchFamily="34" charset="0"/>
              </a:rPr>
              <a:t>Everything is in order, so it’s time to close on </a:t>
            </a:r>
            <a:br>
              <a:rPr lang="en-US" sz="1800" dirty="0">
                <a:latin typeface="Century Gothic" panose="020B0502020202020204" pitchFamily="34" charset="0"/>
              </a:rPr>
            </a:br>
            <a:r>
              <a:rPr lang="en-US" sz="1800" dirty="0">
                <a:latin typeface="Century Gothic" panose="020B0502020202020204" pitchFamily="34" charset="0"/>
              </a:rPr>
              <a:t>your home!</a:t>
            </a:r>
          </a:p>
        </p:txBody>
      </p:sp>
    </p:spTree>
    <p:extLst>
      <p:ext uri="{BB962C8B-B14F-4D97-AF65-F5344CB8AC3E}">
        <p14:creationId xmlns:p14="http://schemas.microsoft.com/office/powerpoint/2010/main" val="2385495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687" y="1496860"/>
            <a:ext cx="5290066" cy="857250"/>
          </a:xfrm>
        </p:spPr>
        <p:txBody>
          <a:bodyPr>
            <a:noAutofit/>
          </a:bodyPr>
          <a:lstStyle/>
          <a:p>
            <a:r>
              <a:rPr lang="en-US" sz="4000" dirty="0"/>
              <a:t>Buy with confidence </a:t>
            </a:r>
            <a:br>
              <a:rPr lang="en-US" sz="4000" dirty="0"/>
            </a:br>
            <a:r>
              <a:rPr lang="en-US" sz="4000" dirty="0"/>
              <a:t>at closing</a:t>
            </a:r>
            <a:endParaRPr lang="en-US" sz="4000" b="1" dirty="0"/>
          </a:p>
        </p:txBody>
      </p:sp>
      <p:sp>
        <p:nvSpPr>
          <p:cNvPr id="3" name="Subtitle 2"/>
          <p:cNvSpPr>
            <a:spLocks noGrp="1"/>
          </p:cNvSpPr>
          <p:nvPr>
            <p:ph idx="1"/>
          </p:nvPr>
        </p:nvSpPr>
        <p:spPr>
          <a:xfrm>
            <a:off x="2937687" y="2486022"/>
            <a:ext cx="5751740" cy="1316877"/>
          </a:xfrm>
        </p:spPr>
        <p:txBody>
          <a:bodyPr>
            <a:normAutofit/>
          </a:bodyPr>
          <a:lstStyle/>
          <a:p>
            <a:pPr marL="0" indent="0">
              <a:buNone/>
            </a:pPr>
            <a:r>
              <a:rPr lang="en-US" sz="1800" dirty="0"/>
              <a:t>You sign the remaining legal documents on closing day. </a:t>
            </a:r>
          </a:p>
          <a:p>
            <a:pPr marL="0" indent="0">
              <a:buNone/>
            </a:pPr>
            <a:endParaRPr lang="en-US" sz="1400" dirty="0"/>
          </a:p>
          <a:p>
            <a:pPr marL="0" indent="0">
              <a:buNone/>
            </a:pPr>
            <a:r>
              <a:rPr lang="en-US" sz="1800" dirty="0">
                <a:solidFill>
                  <a:schemeClr val="accent1"/>
                </a:solidFill>
              </a:rPr>
              <a:t>Receive your keys and peace of mind!</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42762" y="473036"/>
            <a:ext cx="1747594" cy="3477875"/>
          </a:xfrm>
          <a:prstGeom prst="rect">
            <a:avLst/>
          </a:prstGeom>
          <a:noFill/>
        </p:spPr>
        <p:txBody>
          <a:bodyPr wrap="none" rtlCol="0">
            <a:spAutoFit/>
          </a:bodyPr>
          <a:lstStyle/>
          <a:p>
            <a:pPr algn="r"/>
            <a:r>
              <a:rPr lang="en-US" sz="22000" dirty="0">
                <a:solidFill>
                  <a:srgbClr val="81BD41"/>
                </a:solidFill>
              </a:rPr>
              <a:t>9</a:t>
            </a:r>
          </a:p>
        </p:txBody>
      </p:sp>
    </p:spTree>
    <p:extLst>
      <p:ext uri="{BB962C8B-B14F-4D97-AF65-F5344CB8AC3E}">
        <p14:creationId xmlns:p14="http://schemas.microsoft.com/office/powerpoint/2010/main" val="191596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687" y="1496860"/>
            <a:ext cx="5635862" cy="857250"/>
          </a:xfrm>
        </p:spPr>
        <p:txBody>
          <a:bodyPr>
            <a:noAutofit/>
          </a:bodyPr>
          <a:lstStyle/>
          <a:p>
            <a:r>
              <a:rPr lang="en-US" sz="4000" dirty="0"/>
              <a:t>Receive your owner’s title insurance policy</a:t>
            </a:r>
            <a:endParaRPr lang="en-US" sz="4000" b="1" dirty="0"/>
          </a:p>
        </p:txBody>
      </p:sp>
      <p:sp>
        <p:nvSpPr>
          <p:cNvPr id="3" name="Subtitle 2"/>
          <p:cNvSpPr>
            <a:spLocks noGrp="1"/>
          </p:cNvSpPr>
          <p:nvPr>
            <p:ph idx="1"/>
          </p:nvPr>
        </p:nvSpPr>
        <p:spPr>
          <a:xfrm>
            <a:off x="2937687" y="2486022"/>
            <a:ext cx="5751740" cy="1316877"/>
          </a:xfrm>
        </p:spPr>
        <p:txBody>
          <a:bodyPr>
            <a:normAutofit/>
          </a:bodyPr>
          <a:lstStyle/>
          <a:p>
            <a:pPr marL="0" indent="0">
              <a:buNone/>
            </a:pPr>
            <a:r>
              <a:rPr lang="en-US" sz="1800" dirty="0"/>
              <a:t>Don’t forget to check the mail!</a:t>
            </a:r>
            <a:endParaRPr lang="en-US" sz="1800" dirty="0">
              <a:solidFill>
                <a:schemeClr val="accent1"/>
              </a:solidFill>
            </a:endParaRP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34658" y="473036"/>
            <a:ext cx="1748220" cy="3477875"/>
          </a:xfrm>
          <a:prstGeom prst="rect">
            <a:avLst/>
          </a:prstGeom>
          <a:noFill/>
        </p:spPr>
        <p:txBody>
          <a:bodyPr wrap="none" rtlCol="0">
            <a:spAutoFit/>
          </a:bodyPr>
          <a:lstStyle/>
          <a:p>
            <a:pPr algn="r"/>
            <a:r>
              <a:rPr lang="en-US" sz="22000" dirty="0">
                <a:solidFill>
                  <a:srgbClr val="81BD41"/>
                </a:solidFill>
              </a:rPr>
              <a:t>1</a:t>
            </a:r>
          </a:p>
        </p:txBody>
      </p:sp>
      <p:sp>
        <p:nvSpPr>
          <p:cNvPr id="7" name="TextBox 6"/>
          <p:cNvSpPr txBox="1"/>
          <p:nvPr/>
        </p:nvSpPr>
        <p:spPr>
          <a:xfrm>
            <a:off x="842136" y="473036"/>
            <a:ext cx="1748220" cy="3477875"/>
          </a:xfrm>
          <a:prstGeom prst="rect">
            <a:avLst/>
          </a:prstGeom>
          <a:noFill/>
        </p:spPr>
        <p:txBody>
          <a:bodyPr wrap="none" rtlCol="0">
            <a:spAutoFit/>
          </a:bodyPr>
          <a:lstStyle/>
          <a:p>
            <a:pPr algn="r"/>
            <a:r>
              <a:rPr lang="en-US" sz="22000" dirty="0">
                <a:solidFill>
                  <a:srgbClr val="81BD41"/>
                </a:solidFill>
              </a:rPr>
              <a:t>0</a:t>
            </a:r>
          </a:p>
        </p:txBody>
      </p:sp>
    </p:spTree>
    <p:extLst>
      <p:ext uri="{BB962C8B-B14F-4D97-AF65-F5344CB8AC3E}">
        <p14:creationId xmlns:p14="http://schemas.microsoft.com/office/powerpoint/2010/main" val="297788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22" y="1797434"/>
            <a:ext cx="8718174" cy="615182"/>
          </a:xfrm>
        </p:spPr>
        <p:txBody>
          <a:bodyPr rtlCol="0">
            <a:normAutofit/>
          </a:bodyPr>
          <a:lstStyle/>
          <a:p>
            <a:r>
              <a:rPr lang="en-US" dirty="0">
                <a:ea typeface="+mj-ea"/>
                <a:cs typeface="+mj-cs"/>
              </a:rPr>
              <a:t>QUESTIONS?</a:t>
            </a:r>
            <a:endParaRPr lang="en-US" sz="1600" b="0" dirty="0">
              <a:ea typeface="+mj-ea"/>
              <a:cs typeface="+mj-cs"/>
            </a:endParaRPr>
          </a:p>
        </p:txBody>
      </p:sp>
      <p:sp>
        <p:nvSpPr>
          <p:cNvPr id="3" name="Subtitle 2"/>
          <p:cNvSpPr txBox="1">
            <a:spLocks/>
          </p:cNvSpPr>
          <p:nvPr/>
        </p:nvSpPr>
        <p:spPr>
          <a:xfrm>
            <a:off x="214522" y="2380420"/>
            <a:ext cx="8718174" cy="738901"/>
          </a:xfrm>
          <a:prstGeom prst="rect">
            <a:avLst/>
          </a:prstGeom>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2000" kern="1200">
                <a:solidFill>
                  <a:srgbClr val="717C7D"/>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kern="1200">
                <a:solidFill>
                  <a:srgbClr val="717C7D"/>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600" kern="1200">
                <a:solidFill>
                  <a:srgbClr val="717C7D"/>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400" kern="1200">
                <a:solidFill>
                  <a:srgbClr val="717C7D"/>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717C7D"/>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a:solidFill>
                  <a:schemeClr val="bg1"/>
                </a:solidFill>
              </a:rPr>
              <a:t>Your Name</a:t>
            </a:r>
          </a:p>
          <a:p>
            <a:pPr marL="0" indent="0" algn="ctr">
              <a:buNone/>
            </a:pPr>
            <a:r>
              <a:rPr lang="en-US" sz="1200" dirty="0">
                <a:solidFill>
                  <a:schemeClr val="bg1"/>
                </a:solidFill>
              </a:rPr>
              <a:t>Your Company Name</a:t>
            </a:r>
          </a:p>
          <a:p>
            <a:pPr marL="0" indent="0" algn="ctr">
              <a:buNone/>
            </a:pPr>
            <a:r>
              <a:rPr lang="en-US" sz="1200" dirty="0">
                <a:solidFill>
                  <a:schemeClr val="bg1"/>
                </a:solidFill>
              </a:rPr>
              <a:t>Your Phone Number</a:t>
            </a:r>
          </a:p>
        </p:txBody>
      </p:sp>
    </p:spTree>
    <p:extLst>
      <p:ext uri="{BB962C8B-B14F-4D97-AF65-F5344CB8AC3E}">
        <p14:creationId xmlns:p14="http://schemas.microsoft.com/office/powerpoint/2010/main" val="385606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94779"/>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657600" y="594779"/>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309527" y="594779"/>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28800" y="2393150"/>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80727" y="2393150"/>
            <a:ext cx="1838858" cy="17983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828800" y="594779"/>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86400" y="594779"/>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657600" y="2393150"/>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315200" y="2393150"/>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0" y="2393150"/>
            <a:ext cx="1838858" cy="17983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491292" y="1613821"/>
            <a:ext cx="543739" cy="861774"/>
          </a:xfrm>
          <a:prstGeom prst="rect">
            <a:avLst/>
          </a:prstGeom>
          <a:noFill/>
        </p:spPr>
        <p:txBody>
          <a:bodyPr wrap="none" rtlCol="0">
            <a:spAutoFit/>
          </a:bodyPr>
          <a:lstStyle/>
          <a:p>
            <a:r>
              <a:rPr lang="en-US" sz="5000" b="1" dirty="0">
                <a:solidFill>
                  <a:schemeClr val="tx2">
                    <a:lumMod val="75000"/>
                  </a:schemeClr>
                </a:solidFill>
              </a:rPr>
              <a:t>4</a:t>
            </a:r>
          </a:p>
        </p:txBody>
      </p:sp>
      <p:sp>
        <p:nvSpPr>
          <p:cNvPr id="30" name="TextBox 29"/>
          <p:cNvSpPr txBox="1"/>
          <p:nvPr/>
        </p:nvSpPr>
        <p:spPr>
          <a:xfrm>
            <a:off x="7323277" y="1620281"/>
            <a:ext cx="543739" cy="861774"/>
          </a:xfrm>
          <a:prstGeom prst="rect">
            <a:avLst/>
          </a:prstGeom>
          <a:noFill/>
        </p:spPr>
        <p:txBody>
          <a:bodyPr wrap="none" rtlCol="0">
            <a:spAutoFit/>
          </a:bodyPr>
          <a:lstStyle/>
          <a:p>
            <a:r>
              <a:rPr lang="en-US" sz="5000" b="1" dirty="0">
                <a:solidFill>
                  <a:schemeClr val="accent1">
                    <a:lumMod val="75000"/>
                  </a:schemeClr>
                </a:solidFill>
              </a:rPr>
              <a:t>5</a:t>
            </a:r>
          </a:p>
        </p:txBody>
      </p:sp>
      <p:sp>
        <p:nvSpPr>
          <p:cNvPr id="31" name="TextBox 30"/>
          <p:cNvSpPr txBox="1"/>
          <p:nvPr/>
        </p:nvSpPr>
        <p:spPr>
          <a:xfrm>
            <a:off x="-10058" y="3394312"/>
            <a:ext cx="543739" cy="861774"/>
          </a:xfrm>
          <a:prstGeom prst="rect">
            <a:avLst/>
          </a:prstGeom>
          <a:noFill/>
        </p:spPr>
        <p:txBody>
          <a:bodyPr wrap="none" rtlCol="0">
            <a:spAutoFit/>
          </a:bodyPr>
          <a:lstStyle/>
          <a:p>
            <a:r>
              <a:rPr lang="en-US" sz="5000" b="1" dirty="0">
                <a:solidFill>
                  <a:schemeClr val="tx2">
                    <a:lumMod val="75000"/>
                  </a:schemeClr>
                </a:solidFill>
              </a:rPr>
              <a:t>6</a:t>
            </a:r>
          </a:p>
        </p:txBody>
      </p:sp>
      <p:sp>
        <p:nvSpPr>
          <p:cNvPr id="32" name="TextBox 31"/>
          <p:cNvSpPr txBox="1"/>
          <p:nvPr/>
        </p:nvSpPr>
        <p:spPr>
          <a:xfrm>
            <a:off x="1832492" y="3394312"/>
            <a:ext cx="543739" cy="861774"/>
          </a:xfrm>
          <a:prstGeom prst="rect">
            <a:avLst/>
          </a:prstGeom>
          <a:noFill/>
        </p:spPr>
        <p:txBody>
          <a:bodyPr wrap="none" rtlCol="0">
            <a:spAutoFit/>
          </a:bodyPr>
          <a:lstStyle/>
          <a:p>
            <a:r>
              <a:rPr lang="en-US" sz="5000" b="1" dirty="0">
                <a:solidFill>
                  <a:schemeClr val="accent1">
                    <a:lumMod val="75000"/>
                  </a:schemeClr>
                </a:solidFill>
              </a:rPr>
              <a:t>7</a:t>
            </a:r>
          </a:p>
        </p:txBody>
      </p:sp>
      <p:sp>
        <p:nvSpPr>
          <p:cNvPr id="33" name="TextBox 32"/>
          <p:cNvSpPr txBox="1"/>
          <p:nvPr/>
        </p:nvSpPr>
        <p:spPr>
          <a:xfrm>
            <a:off x="3654417" y="3394312"/>
            <a:ext cx="543739" cy="861774"/>
          </a:xfrm>
          <a:prstGeom prst="rect">
            <a:avLst/>
          </a:prstGeom>
          <a:noFill/>
        </p:spPr>
        <p:txBody>
          <a:bodyPr wrap="none" rtlCol="0">
            <a:spAutoFit/>
          </a:bodyPr>
          <a:lstStyle/>
          <a:p>
            <a:r>
              <a:rPr lang="en-US" sz="5000" b="1" dirty="0">
                <a:solidFill>
                  <a:schemeClr val="tx2">
                    <a:lumMod val="75000"/>
                  </a:schemeClr>
                </a:solidFill>
              </a:rPr>
              <a:t>8</a:t>
            </a:r>
          </a:p>
        </p:txBody>
      </p:sp>
      <p:sp>
        <p:nvSpPr>
          <p:cNvPr id="34" name="TextBox 33"/>
          <p:cNvSpPr txBox="1"/>
          <p:nvPr/>
        </p:nvSpPr>
        <p:spPr>
          <a:xfrm>
            <a:off x="5490092" y="3394312"/>
            <a:ext cx="543739" cy="861774"/>
          </a:xfrm>
          <a:prstGeom prst="rect">
            <a:avLst/>
          </a:prstGeom>
          <a:noFill/>
        </p:spPr>
        <p:txBody>
          <a:bodyPr wrap="none" rtlCol="0">
            <a:spAutoFit/>
          </a:bodyPr>
          <a:lstStyle/>
          <a:p>
            <a:r>
              <a:rPr lang="en-US" sz="5000" b="1" dirty="0">
                <a:solidFill>
                  <a:schemeClr val="accent1">
                    <a:lumMod val="75000"/>
                  </a:schemeClr>
                </a:solidFill>
              </a:rPr>
              <a:t>9</a:t>
            </a:r>
          </a:p>
        </p:txBody>
      </p:sp>
      <p:sp>
        <p:nvSpPr>
          <p:cNvPr id="35" name="TextBox 34"/>
          <p:cNvSpPr txBox="1"/>
          <p:nvPr/>
        </p:nvSpPr>
        <p:spPr>
          <a:xfrm>
            <a:off x="7281342" y="3394312"/>
            <a:ext cx="825867" cy="861774"/>
          </a:xfrm>
          <a:prstGeom prst="rect">
            <a:avLst/>
          </a:prstGeom>
          <a:noFill/>
        </p:spPr>
        <p:txBody>
          <a:bodyPr wrap="none" rtlCol="0">
            <a:spAutoFit/>
          </a:bodyPr>
          <a:lstStyle/>
          <a:p>
            <a:r>
              <a:rPr lang="en-US" sz="5000" b="1" spc="-300" dirty="0">
                <a:solidFill>
                  <a:schemeClr val="tx2">
                    <a:lumMod val="75000"/>
                  </a:schemeClr>
                </a:solidFill>
              </a:rPr>
              <a:t>10</a:t>
            </a:r>
          </a:p>
        </p:txBody>
      </p:sp>
      <p:sp>
        <p:nvSpPr>
          <p:cNvPr id="11266" name="Title 1"/>
          <p:cNvSpPr>
            <a:spLocks noGrp="1"/>
          </p:cNvSpPr>
          <p:nvPr>
            <p:ph type="title"/>
          </p:nvPr>
        </p:nvSpPr>
        <p:spPr>
          <a:xfrm>
            <a:off x="457200" y="76507"/>
            <a:ext cx="6198953" cy="635212"/>
          </a:xfrm>
        </p:spPr>
        <p:txBody>
          <a:bodyPr anchor="t"/>
          <a:lstStyle/>
          <a:p>
            <a:pPr eaLnBrk="1" hangingPunct="1"/>
            <a:r>
              <a:rPr lang="en-US" altLang="en-US" dirty="0"/>
              <a:t>The homeowner checklist</a:t>
            </a:r>
          </a:p>
        </p:txBody>
      </p:sp>
      <p:sp>
        <p:nvSpPr>
          <p:cNvPr id="39" name="Rectangle 38"/>
          <p:cNvSpPr/>
          <p:nvPr/>
        </p:nvSpPr>
        <p:spPr>
          <a:xfrm>
            <a:off x="0" y="4187796"/>
            <a:ext cx="9144000" cy="682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4588" y="603359"/>
            <a:ext cx="1340839" cy="523220"/>
          </a:xfrm>
          <a:prstGeom prst="rect">
            <a:avLst/>
          </a:prstGeom>
        </p:spPr>
        <p:txBody>
          <a:bodyPr wrap="square">
            <a:spAutoFit/>
          </a:bodyPr>
          <a:lstStyle/>
          <a:p>
            <a:r>
              <a:rPr lang="en-US" altLang="en-US" sz="1400" dirty="0">
                <a:solidFill>
                  <a:schemeClr val="bg1"/>
                </a:solidFill>
              </a:rPr>
              <a:t>Determine Your Budget</a:t>
            </a:r>
          </a:p>
        </p:txBody>
      </p:sp>
      <p:sp>
        <p:nvSpPr>
          <p:cNvPr id="28" name="Rectangle 27"/>
          <p:cNvSpPr/>
          <p:nvPr/>
        </p:nvSpPr>
        <p:spPr>
          <a:xfrm>
            <a:off x="1833497" y="603359"/>
            <a:ext cx="1332960" cy="523220"/>
          </a:xfrm>
          <a:prstGeom prst="rect">
            <a:avLst/>
          </a:prstGeom>
        </p:spPr>
        <p:txBody>
          <a:bodyPr wrap="square">
            <a:spAutoFit/>
          </a:bodyPr>
          <a:lstStyle/>
          <a:p>
            <a:r>
              <a:rPr lang="en-US" altLang="en-US" sz="1400" dirty="0">
                <a:solidFill>
                  <a:srgbClr val="FFFFFF"/>
                </a:solidFill>
              </a:rPr>
              <a:t>Select Your Lender</a:t>
            </a:r>
          </a:p>
        </p:txBody>
      </p:sp>
      <p:sp>
        <p:nvSpPr>
          <p:cNvPr id="40" name="Rectangle 39"/>
          <p:cNvSpPr/>
          <p:nvPr/>
        </p:nvSpPr>
        <p:spPr>
          <a:xfrm>
            <a:off x="3672194" y="603359"/>
            <a:ext cx="1855149" cy="307777"/>
          </a:xfrm>
          <a:prstGeom prst="rect">
            <a:avLst/>
          </a:prstGeom>
        </p:spPr>
        <p:txBody>
          <a:bodyPr wrap="square">
            <a:spAutoFit/>
          </a:bodyPr>
          <a:lstStyle/>
          <a:p>
            <a:pPr marL="0" indent="0">
              <a:buNone/>
            </a:pPr>
            <a:r>
              <a:rPr lang="en-US" altLang="en-US" sz="1400" dirty="0">
                <a:solidFill>
                  <a:srgbClr val="FFFFFF"/>
                </a:solidFill>
              </a:rPr>
              <a:t>Find Your Home</a:t>
            </a:r>
          </a:p>
        </p:txBody>
      </p:sp>
      <p:sp>
        <p:nvSpPr>
          <p:cNvPr id="41" name="Rectangle 40"/>
          <p:cNvSpPr/>
          <p:nvPr/>
        </p:nvSpPr>
        <p:spPr>
          <a:xfrm>
            <a:off x="5492968" y="603359"/>
            <a:ext cx="1487555" cy="523220"/>
          </a:xfrm>
          <a:prstGeom prst="rect">
            <a:avLst/>
          </a:prstGeom>
        </p:spPr>
        <p:txBody>
          <a:bodyPr wrap="square">
            <a:spAutoFit/>
          </a:bodyPr>
          <a:lstStyle/>
          <a:p>
            <a:pPr marL="0" indent="0">
              <a:buNone/>
            </a:pPr>
            <a:r>
              <a:rPr lang="en-US" altLang="en-US" sz="1400" dirty="0">
                <a:solidFill>
                  <a:srgbClr val="FFFFFF"/>
                </a:solidFill>
              </a:rPr>
              <a:t>Secure Your Offer</a:t>
            </a:r>
          </a:p>
        </p:txBody>
      </p:sp>
      <p:sp>
        <p:nvSpPr>
          <p:cNvPr id="42" name="Rectangle 41"/>
          <p:cNvSpPr/>
          <p:nvPr/>
        </p:nvSpPr>
        <p:spPr>
          <a:xfrm>
            <a:off x="7324169" y="603359"/>
            <a:ext cx="1792222" cy="954107"/>
          </a:xfrm>
          <a:prstGeom prst="rect">
            <a:avLst/>
          </a:prstGeom>
        </p:spPr>
        <p:txBody>
          <a:bodyPr wrap="square">
            <a:spAutoFit/>
          </a:bodyPr>
          <a:lstStyle/>
          <a:p>
            <a:pPr marL="0" indent="0">
              <a:buNone/>
            </a:pPr>
            <a:r>
              <a:rPr lang="en-US" altLang="en-US" sz="1400" dirty="0">
                <a:solidFill>
                  <a:srgbClr val="FFFFFF"/>
                </a:solidFill>
              </a:rPr>
              <a:t>Select Your Title Insurance Company And Closing Agent</a:t>
            </a:r>
          </a:p>
        </p:txBody>
      </p:sp>
      <p:sp>
        <p:nvSpPr>
          <p:cNvPr id="43" name="Rectangle 42"/>
          <p:cNvSpPr/>
          <p:nvPr/>
        </p:nvSpPr>
        <p:spPr>
          <a:xfrm>
            <a:off x="6250" y="2390983"/>
            <a:ext cx="1835785" cy="307777"/>
          </a:xfrm>
          <a:prstGeom prst="rect">
            <a:avLst/>
          </a:prstGeom>
        </p:spPr>
        <p:txBody>
          <a:bodyPr wrap="square">
            <a:spAutoFit/>
          </a:bodyPr>
          <a:lstStyle/>
          <a:p>
            <a:pPr marL="0" indent="0">
              <a:buNone/>
            </a:pPr>
            <a:r>
              <a:rPr lang="en-US" altLang="en-US" sz="1400" dirty="0">
                <a:solidFill>
                  <a:srgbClr val="FFFFFF"/>
                </a:solidFill>
              </a:rPr>
              <a:t>Get Title Insurance</a:t>
            </a:r>
          </a:p>
        </p:txBody>
      </p:sp>
      <p:sp>
        <p:nvSpPr>
          <p:cNvPr id="44" name="Rectangle 43"/>
          <p:cNvSpPr/>
          <p:nvPr/>
        </p:nvSpPr>
        <p:spPr>
          <a:xfrm>
            <a:off x="1844620" y="2390983"/>
            <a:ext cx="1829237" cy="523220"/>
          </a:xfrm>
          <a:prstGeom prst="rect">
            <a:avLst/>
          </a:prstGeom>
        </p:spPr>
        <p:txBody>
          <a:bodyPr wrap="square">
            <a:spAutoFit/>
          </a:bodyPr>
          <a:lstStyle/>
          <a:p>
            <a:pPr marL="0" indent="0">
              <a:buNone/>
            </a:pPr>
            <a:r>
              <a:rPr lang="en-US" altLang="en-US" sz="1400" dirty="0">
                <a:solidFill>
                  <a:srgbClr val="FFFFFF"/>
                </a:solidFill>
              </a:rPr>
              <a:t>Review Closing Documents</a:t>
            </a:r>
          </a:p>
        </p:txBody>
      </p:sp>
      <p:sp>
        <p:nvSpPr>
          <p:cNvPr id="45" name="Rectangle 44"/>
          <p:cNvSpPr/>
          <p:nvPr/>
        </p:nvSpPr>
        <p:spPr>
          <a:xfrm>
            <a:off x="3662734" y="2390983"/>
            <a:ext cx="1733664" cy="738664"/>
          </a:xfrm>
          <a:prstGeom prst="rect">
            <a:avLst/>
          </a:prstGeom>
        </p:spPr>
        <p:txBody>
          <a:bodyPr wrap="square">
            <a:spAutoFit/>
          </a:bodyPr>
          <a:lstStyle/>
          <a:p>
            <a:pPr marL="0" indent="0">
              <a:buNone/>
            </a:pPr>
            <a:r>
              <a:rPr lang="en-US" altLang="en-US" sz="1400" dirty="0">
                <a:solidFill>
                  <a:srgbClr val="FFFFFF"/>
                </a:solidFill>
              </a:rPr>
              <a:t>Sign Closing Documents And Transfer Funds</a:t>
            </a:r>
          </a:p>
        </p:txBody>
      </p:sp>
      <p:sp>
        <p:nvSpPr>
          <p:cNvPr id="46" name="Rectangle 45"/>
          <p:cNvSpPr/>
          <p:nvPr/>
        </p:nvSpPr>
        <p:spPr>
          <a:xfrm>
            <a:off x="5491710" y="2390983"/>
            <a:ext cx="1817817" cy="523220"/>
          </a:xfrm>
          <a:prstGeom prst="rect">
            <a:avLst/>
          </a:prstGeom>
        </p:spPr>
        <p:txBody>
          <a:bodyPr wrap="square">
            <a:spAutoFit/>
          </a:bodyPr>
          <a:lstStyle/>
          <a:p>
            <a:pPr marL="0" indent="0">
              <a:buNone/>
            </a:pPr>
            <a:r>
              <a:rPr lang="en-US" altLang="en-US" sz="1400" dirty="0">
                <a:solidFill>
                  <a:srgbClr val="FFFFFF"/>
                </a:solidFill>
              </a:rPr>
              <a:t>Buy With Confidence</a:t>
            </a:r>
          </a:p>
        </p:txBody>
      </p:sp>
      <p:sp>
        <p:nvSpPr>
          <p:cNvPr id="47" name="Rectangle 46"/>
          <p:cNvSpPr/>
          <p:nvPr/>
        </p:nvSpPr>
        <p:spPr>
          <a:xfrm>
            <a:off x="7322286" y="2390983"/>
            <a:ext cx="1686941" cy="738664"/>
          </a:xfrm>
          <a:prstGeom prst="rect">
            <a:avLst/>
          </a:prstGeom>
        </p:spPr>
        <p:txBody>
          <a:bodyPr wrap="square">
            <a:spAutoFit/>
          </a:bodyPr>
          <a:lstStyle/>
          <a:p>
            <a:pPr marL="0" indent="0">
              <a:buNone/>
            </a:pPr>
            <a:r>
              <a:rPr lang="en-US" altLang="en-US" sz="1400" dirty="0">
                <a:solidFill>
                  <a:srgbClr val="FFFFFF"/>
                </a:solidFill>
              </a:rPr>
              <a:t>Receive Your Owner’s Title Insurance Policy</a:t>
            </a:r>
          </a:p>
        </p:txBody>
      </p:sp>
      <p:sp>
        <p:nvSpPr>
          <p:cNvPr id="37" name="TextBox 36"/>
          <p:cNvSpPr txBox="1"/>
          <p:nvPr/>
        </p:nvSpPr>
        <p:spPr>
          <a:xfrm>
            <a:off x="-15213" y="1613821"/>
            <a:ext cx="543739" cy="861774"/>
          </a:xfrm>
          <a:prstGeom prst="rect">
            <a:avLst/>
          </a:prstGeom>
          <a:noFill/>
        </p:spPr>
        <p:txBody>
          <a:bodyPr wrap="none" rtlCol="0">
            <a:spAutoFit/>
          </a:bodyPr>
          <a:lstStyle/>
          <a:p>
            <a:r>
              <a:rPr lang="en-US" sz="5000" b="1" dirty="0">
                <a:solidFill>
                  <a:schemeClr val="accent1">
                    <a:lumMod val="75000"/>
                  </a:schemeClr>
                </a:solidFill>
              </a:rPr>
              <a:t>1</a:t>
            </a:r>
          </a:p>
        </p:txBody>
      </p:sp>
      <p:sp>
        <p:nvSpPr>
          <p:cNvPr id="38" name="TextBox 37"/>
          <p:cNvSpPr txBox="1"/>
          <p:nvPr/>
        </p:nvSpPr>
        <p:spPr>
          <a:xfrm>
            <a:off x="1843744" y="1613821"/>
            <a:ext cx="543739" cy="861774"/>
          </a:xfrm>
          <a:prstGeom prst="rect">
            <a:avLst/>
          </a:prstGeom>
          <a:noFill/>
        </p:spPr>
        <p:txBody>
          <a:bodyPr wrap="none" rtlCol="0">
            <a:spAutoFit/>
          </a:bodyPr>
          <a:lstStyle/>
          <a:p>
            <a:r>
              <a:rPr lang="en-US" sz="5000" b="1" dirty="0">
                <a:solidFill>
                  <a:schemeClr val="tx2">
                    <a:lumMod val="75000"/>
                  </a:schemeClr>
                </a:solidFill>
              </a:rPr>
              <a:t>2</a:t>
            </a:r>
          </a:p>
        </p:txBody>
      </p:sp>
      <p:sp>
        <p:nvSpPr>
          <p:cNvPr id="48" name="TextBox 47"/>
          <p:cNvSpPr txBox="1"/>
          <p:nvPr/>
        </p:nvSpPr>
        <p:spPr>
          <a:xfrm>
            <a:off x="3672544" y="1613821"/>
            <a:ext cx="543739" cy="861774"/>
          </a:xfrm>
          <a:prstGeom prst="rect">
            <a:avLst/>
          </a:prstGeom>
          <a:noFill/>
        </p:spPr>
        <p:txBody>
          <a:bodyPr wrap="none" rtlCol="0">
            <a:spAutoFit/>
          </a:bodyPr>
          <a:lstStyle/>
          <a:p>
            <a:r>
              <a:rPr lang="en-US" sz="5000" b="1" dirty="0">
                <a:solidFill>
                  <a:schemeClr val="accent1">
                    <a:lumMod val="75000"/>
                  </a:schemeClr>
                </a:solidFill>
              </a:rPr>
              <a:t>3</a:t>
            </a:r>
          </a:p>
        </p:txBody>
      </p:sp>
    </p:spTree>
    <p:extLst>
      <p:ext uri="{BB962C8B-B14F-4D97-AF65-F5344CB8AC3E}">
        <p14:creationId xmlns:p14="http://schemas.microsoft.com/office/powerpoint/2010/main" val="94206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937545" y="798674"/>
            <a:ext cx="6038293" cy="857250"/>
          </a:xfrm>
        </p:spPr>
        <p:txBody>
          <a:bodyPr/>
          <a:lstStyle/>
          <a:p>
            <a:r>
              <a:rPr lang="en-US" altLang="en-US" sz="4000" dirty="0"/>
              <a:t>Determine your budget</a:t>
            </a:r>
          </a:p>
        </p:txBody>
      </p:sp>
      <p:sp>
        <p:nvSpPr>
          <p:cNvPr id="11267" name="Content Placeholder 2"/>
          <p:cNvSpPr>
            <a:spLocks noGrp="1"/>
          </p:cNvSpPr>
          <p:nvPr>
            <p:ph idx="1"/>
          </p:nvPr>
        </p:nvSpPr>
        <p:spPr>
          <a:xfrm>
            <a:off x="2937544" y="1792453"/>
            <a:ext cx="5621337" cy="2137961"/>
          </a:xfrm>
        </p:spPr>
        <p:txBody>
          <a:bodyPr/>
          <a:lstStyle/>
          <a:p>
            <a:pPr marL="0" indent="0">
              <a:buNone/>
            </a:pPr>
            <a:r>
              <a:rPr lang="en-US" altLang="en-US" sz="1800" dirty="0"/>
              <a:t>A down payment of less than 20% usually requires private mortgage insurance.</a:t>
            </a:r>
            <a:br>
              <a:rPr lang="en-US" altLang="en-US" sz="1800" dirty="0"/>
            </a:br>
            <a:endParaRPr lang="en-US" altLang="en-US" sz="1800" dirty="0"/>
          </a:p>
          <a:p>
            <a:pPr marL="0" indent="0">
              <a:buNone/>
            </a:pPr>
            <a:r>
              <a:rPr lang="en-US" altLang="en-US" sz="1800" dirty="0"/>
              <a:t>Take into consideration that closing costs amount to around 5% of the home’s value </a:t>
            </a:r>
          </a:p>
          <a:p>
            <a:pPr marL="0" indent="0">
              <a:buNone/>
            </a:pPr>
            <a:r>
              <a:rPr lang="en-US" altLang="en-US" sz="1800" dirty="0"/>
              <a:t>(i.e. $10,000 for a $200,000 home).</a:t>
            </a:r>
          </a:p>
        </p:txBody>
      </p:sp>
      <p:sp>
        <p:nvSpPr>
          <p:cNvPr id="4" name="TextBox 3"/>
          <p:cNvSpPr txBox="1"/>
          <p:nvPr/>
        </p:nvSpPr>
        <p:spPr>
          <a:xfrm>
            <a:off x="457838" y="235500"/>
            <a:ext cx="1960794" cy="3939540"/>
          </a:xfrm>
          <a:prstGeom prst="rect">
            <a:avLst/>
          </a:prstGeom>
          <a:noFill/>
        </p:spPr>
        <p:txBody>
          <a:bodyPr wrap="none" rtlCol="0">
            <a:spAutoFit/>
          </a:bodyPr>
          <a:lstStyle/>
          <a:p>
            <a:pPr algn="r"/>
            <a:r>
              <a:rPr lang="en-US" sz="25000" dirty="0">
                <a:solidFill>
                  <a:schemeClr val="accent4"/>
                </a:solidFill>
              </a:rPr>
              <a:t>1</a:t>
            </a:r>
          </a:p>
        </p:txBody>
      </p:sp>
      <p:cxnSp>
        <p:nvCxnSpPr>
          <p:cNvPr id="5" name="Straight Connector 4"/>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34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933030" y="1205331"/>
            <a:ext cx="5324329" cy="857250"/>
          </a:xfrm>
        </p:spPr>
        <p:txBody>
          <a:bodyPr/>
          <a:lstStyle/>
          <a:p>
            <a:r>
              <a:rPr lang="en-US" altLang="en-US" sz="4000" dirty="0"/>
              <a:t>Select your lender</a:t>
            </a:r>
          </a:p>
        </p:txBody>
      </p:sp>
      <p:sp>
        <p:nvSpPr>
          <p:cNvPr id="11267" name="Content Placeholder 2"/>
          <p:cNvSpPr>
            <a:spLocks noGrp="1"/>
          </p:cNvSpPr>
          <p:nvPr>
            <p:ph idx="1"/>
          </p:nvPr>
        </p:nvSpPr>
        <p:spPr>
          <a:xfrm>
            <a:off x="2942167" y="2190750"/>
            <a:ext cx="5324329" cy="1050626"/>
          </a:xfrm>
        </p:spPr>
        <p:txBody>
          <a:bodyPr/>
          <a:lstStyle/>
          <a:p>
            <a:pPr marL="0" indent="0">
              <a:buNone/>
            </a:pPr>
            <a:r>
              <a:rPr lang="en-US" sz="1800" dirty="0">
                <a:latin typeface="Century Gothic" panose="020B0502020202020204" pitchFamily="34" charset="0"/>
              </a:rPr>
              <a:t>Provide financial details to your lender.</a:t>
            </a:r>
            <a:endParaRPr lang="en-US" altLang="en-US" sz="1800" dirty="0"/>
          </a:p>
          <a:p>
            <a:pPr marL="0" indent="0">
              <a:buNone/>
            </a:pPr>
            <a:endParaRPr lang="en-US" altLang="en-US" sz="1400" dirty="0"/>
          </a:p>
          <a:p>
            <a:pPr marL="0" indent="0">
              <a:buNone/>
            </a:pPr>
            <a:r>
              <a:rPr lang="en-US" altLang="en-US" sz="1800" dirty="0"/>
              <a:t>Save time by getting pre-approved for your mortgage rate and amount.</a:t>
            </a:r>
          </a:p>
          <a:p>
            <a:pPr marL="0" indent="0">
              <a:buNone/>
            </a:pPr>
            <a:endParaRPr lang="en-US" altLang="en-US" sz="1800" dirty="0"/>
          </a:p>
          <a:p>
            <a:pPr marL="457200" indent="-457200">
              <a:buFont typeface="+mj-lt"/>
              <a:buAutoNum type="arabicPeriod"/>
            </a:pPr>
            <a:endParaRPr lang="en-US" altLang="en-US" sz="1800" dirty="0"/>
          </a:p>
        </p:txBody>
      </p:sp>
      <p:cxnSp>
        <p:nvCxnSpPr>
          <p:cNvPr id="3" name="Straight Connector 2"/>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7838" y="235500"/>
            <a:ext cx="1960794" cy="3939540"/>
          </a:xfrm>
          <a:prstGeom prst="rect">
            <a:avLst/>
          </a:prstGeom>
          <a:noFill/>
        </p:spPr>
        <p:txBody>
          <a:bodyPr wrap="none" rtlCol="0">
            <a:spAutoFit/>
          </a:bodyPr>
          <a:lstStyle/>
          <a:p>
            <a:pPr algn="r"/>
            <a:r>
              <a:rPr lang="en-US" sz="25000" dirty="0">
                <a:solidFill>
                  <a:srgbClr val="81BD41"/>
                </a:solidFill>
              </a:rPr>
              <a:t>2</a:t>
            </a:r>
          </a:p>
        </p:txBody>
      </p:sp>
    </p:spTree>
    <p:extLst>
      <p:ext uri="{BB962C8B-B14F-4D97-AF65-F5344CB8AC3E}">
        <p14:creationId xmlns:p14="http://schemas.microsoft.com/office/powerpoint/2010/main" val="131045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937544" y="1462993"/>
            <a:ext cx="5621337" cy="857250"/>
          </a:xfrm>
        </p:spPr>
        <p:txBody>
          <a:bodyPr/>
          <a:lstStyle/>
          <a:p>
            <a:r>
              <a:rPr lang="en-US" altLang="en-US" sz="4000" dirty="0"/>
              <a:t>Find your home</a:t>
            </a:r>
          </a:p>
        </p:txBody>
      </p:sp>
      <p:sp>
        <p:nvSpPr>
          <p:cNvPr id="11267" name="Content Placeholder 2"/>
          <p:cNvSpPr>
            <a:spLocks noGrp="1"/>
          </p:cNvSpPr>
          <p:nvPr>
            <p:ph idx="1"/>
          </p:nvPr>
        </p:nvSpPr>
        <p:spPr>
          <a:xfrm>
            <a:off x="2937544" y="2443624"/>
            <a:ext cx="5866095" cy="2149037"/>
          </a:xfrm>
        </p:spPr>
        <p:txBody>
          <a:bodyPr/>
          <a:lstStyle/>
          <a:p>
            <a:pPr marL="0" indent="0">
              <a:buNone/>
            </a:pPr>
            <a:r>
              <a:rPr lang="en-US" altLang="en-US" sz="1800" dirty="0"/>
              <a:t>Discover homes in your desired location by working with a real estate agent or by using free mobile apps like Zillow, </a:t>
            </a:r>
            <a:r>
              <a:rPr lang="en-US" altLang="en-US" sz="1800" dirty="0" err="1"/>
              <a:t>Redfin</a:t>
            </a:r>
            <a:r>
              <a:rPr lang="en-US" altLang="en-US" sz="1800" dirty="0"/>
              <a:t> or Trulia.</a:t>
            </a:r>
          </a:p>
          <a:p>
            <a:pPr marL="0" indent="0">
              <a:buNone/>
            </a:pPr>
            <a:endParaRPr lang="en-US" altLang="en-US" sz="1800" dirty="0"/>
          </a:p>
          <a:p>
            <a:pPr marL="0" indent="0">
              <a:buNone/>
            </a:pPr>
            <a:endParaRPr lang="en-US" altLang="en-US" sz="1800" dirty="0"/>
          </a:p>
          <a:p>
            <a:pPr marL="0" indent="0">
              <a:buNone/>
            </a:pPr>
            <a:endParaRPr lang="en-US" altLang="en-US" sz="1800" dirty="0"/>
          </a:p>
          <a:p>
            <a:pPr marL="0" indent="0">
              <a:buNone/>
            </a:pPr>
            <a:endParaRPr lang="en-US" altLang="en-US" sz="1800" dirty="0"/>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a:solidFill>
                  <a:srgbClr val="81BD41"/>
                </a:solidFill>
              </a:rPr>
              <a:t>3</a:t>
            </a:r>
          </a:p>
        </p:txBody>
      </p:sp>
    </p:spTree>
    <p:extLst>
      <p:ext uri="{BB962C8B-B14F-4D97-AF65-F5344CB8AC3E}">
        <p14:creationId xmlns:p14="http://schemas.microsoft.com/office/powerpoint/2010/main" val="256115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937544" y="2026493"/>
            <a:ext cx="6078538" cy="1825541"/>
          </a:xfrm>
        </p:spPr>
        <p:txBody>
          <a:bodyPr>
            <a:normAutofit/>
          </a:bodyPr>
          <a:lstStyle/>
          <a:p>
            <a:pPr marL="0" indent="0">
              <a:buNone/>
            </a:pPr>
            <a:r>
              <a:rPr lang="en-US" altLang="en-US" sz="1800" dirty="0"/>
              <a:t>Identify the right home for the right price with help from your real estate agent, and submit an offer.</a:t>
            </a:r>
          </a:p>
          <a:p>
            <a:pPr marL="0" indent="0">
              <a:buNone/>
            </a:pPr>
            <a:endParaRPr lang="en-US" sz="1800" dirty="0"/>
          </a:p>
          <a:p>
            <a:pPr marL="0" indent="0">
              <a:buNone/>
            </a:pPr>
            <a:r>
              <a:rPr lang="en-US" sz="1800" dirty="0"/>
              <a:t>If the offer is accepted, you are ready to begin </a:t>
            </a:r>
            <a:br>
              <a:rPr lang="en-US" sz="1800" dirty="0"/>
            </a:br>
            <a:r>
              <a:rPr lang="en-US" sz="1800" dirty="0"/>
              <a:t>the closing process. </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a:solidFill>
                  <a:srgbClr val="81BD41"/>
                </a:solidFill>
              </a:rPr>
              <a:t>4</a:t>
            </a:r>
          </a:p>
        </p:txBody>
      </p:sp>
      <p:sp>
        <p:nvSpPr>
          <p:cNvPr id="7" name="Title 1"/>
          <p:cNvSpPr>
            <a:spLocks noGrp="1"/>
          </p:cNvSpPr>
          <p:nvPr>
            <p:ph type="title"/>
          </p:nvPr>
        </p:nvSpPr>
        <p:spPr>
          <a:xfrm>
            <a:off x="2937544" y="1041364"/>
            <a:ext cx="5621337" cy="857250"/>
          </a:xfrm>
        </p:spPr>
        <p:txBody>
          <a:bodyPr/>
          <a:lstStyle/>
          <a:p>
            <a:r>
              <a:rPr lang="en-US" altLang="en-US" sz="4000" dirty="0"/>
              <a:t>Secure your offer</a:t>
            </a:r>
          </a:p>
        </p:txBody>
      </p:sp>
    </p:spTree>
    <p:extLst>
      <p:ext uri="{BB962C8B-B14F-4D97-AF65-F5344CB8AC3E}">
        <p14:creationId xmlns:p14="http://schemas.microsoft.com/office/powerpoint/2010/main" val="702592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688" y="1619349"/>
            <a:ext cx="6273424" cy="857250"/>
          </a:xfrm>
        </p:spPr>
        <p:txBody>
          <a:bodyPr>
            <a:noAutofit/>
          </a:bodyPr>
          <a:lstStyle/>
          <a:p>
            <a:r>
              <a:rPr lang="en-US" sz="4000" b="1" dirty="0"/>
              <a:t>Select your</a:t>
            </a:r>
            <a:br>
              <a:rPr lang="en-US" sz="4000" b="1" dirty="0"/>
            </a:br>
            <a:r>
              <a:rPr lang="en-US" sz="4000" b="1" dirty="0"/>
              <a:t>title insurance company and </a:t>
            </a:r>
            <a:r>
              <a:rPr lang="en-US" sz="4000" dirty="0"/>
              <a:t>closing</a:t>
            </a:r>
            <a:r>
              <a:rPr lang="en-US" sz="4000" b="1" dirty="0"/>
              <a:t> agent</a:t>
            </a:r>
          </a:p>
        </p:txBody>
      </p:sp>
      <p:sp>
        <p:nvSpPr>
          <p:cNvPr id="3" name="Subtitle 2"/>
          <p:cNvSpPr>
            <a:spLocks noGrp="1"/>
          </p:cNvSpPr>
          <p:nvPr>
            <p:ph idx="1"/>
          </p:nvPr>
        </p:nvSpPr>
        <p:spPr>
          <a:xfrm>
            <a:off x="2937687" y="2602730"/>
            <a:ext cx="5943620" cy="1585719"/>
          </a:xfrm>
        </p:spPr>
        <p:txBody>
          <a:bodyPr>
            <a:normAutofit fontScale="92500" lnSpcReduction="20000"/>
          </a:bodyPr>
          <a:lstStyle/>
          <a:p>
            <a:pPr marL="0" indent="0">
              <a:buNone/>
            </a:pPr>
            <a:r>
              <a:rPr lang="en-US" sz="1800" dirty="0"/>
              <a:t>Your title professional examines land records to ensure the seller can transfer title to the new owner. </a:t>
            </a:r>
          </a:p>
          <a:p>
            <a:pPr marL="0" indent="0">
              <a:buNone/>
            </a:pPr>
            <a:endParaRPr lang="en-US" sz="1800" dirty="0"/>
          </a:p>
          <a:p>
            <a:pPr marL="0" indent="0">
              <a:buNone/>
            </a:pPr>
            <a:r>
              <a:rPr lang="en-US" sz="1800" dirty="0"/>
              <a:t>A closing agent is the neutral party who coordinates among the seller, buyer and lender to transfer all documents and disburse funds.</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7839" y="235500"/>
            <a:ext cx="1960793" cy="3939540"/>
          </a:xfrm>
          <a:prstGeom prst="rect">
            <a:avLst/>
          </a:prstGeom>
          <a:noFill/>
        </p:spPr>
        <p:txBody>
          <a:bodyPr wrap="none" rtlCol="0">
            <a:spAutoFit/>
          </a:bodyPr>
          <a:lstStyle/>
          <a:p>
            <a:pPr algn="r"/>
            <a:r>
              <a:rPr lang="en-US" sz="25000" dirty="0">
                <a:solidFill>
                  <a:srgbClr val="81BD41"/>
                </a:solidFill>
              </a:rPr>
              <a:t>5</a:t>
            </a:r>
          </a:p>
        </p:txBody>
      </p:sp>
    </p:spTree>
    <p:extLst>
      <p:ext uri="{BB962C8B-B14F-4D97-AF65-F5344CB8AC3E}">
        <p14:creationId xmlns:p14="http://schemas.microsoft.com/office/powerpoint/2010/main" val="1900801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414" y="1505047"/>
            <a:ext cx="5148688" cy="857250"/>
          </a:xfrm>
        </p:spPr>
        <p:txBody>
          <a:bodyPr>
            <a:noAutofit/>
          </a:bodyPr>
          <a:lstStyle/>
          <a:p>
            <a:r>
              <a:rPr lang="en-US" sz="4000" b="1" dirty="0"/>
              <a:t>Get title insurance for peace of mind</a:t>
            </a:r>
          </a:p>
        </p:txBody>
      </p:sp>
      <p:sp>
        <p:nvSpPr>
          <p:cNvPr id="3" name="Subtitle 2"/>
          <p:cNvSpPr>
            <a:spLocks noGrp="1"/>
          </p:cNvSpPr>
          <p:nvPr>
            <p:ph idx="1"/>
          </p:nvPr>
        </p:nvSpPr>
        <p:spPr>
          <a:xfrm>
            <a:off x="2919415" y="2501188"/>
            <a:ext cx="5996862" cy="1759812"/>
          </a:xfrm>
        </p:spPr>
        <p:txBody>
          <a:bodyPr>
            <a:noAutofit/>
          </a:bodyPr>
          <a:lstStyle/>
          <a:p>
            <a:pPr marL="0" indent="0">
              <a:buNone/>
            </a:pPr>
            <a:r>
              <a:rPr lang="en-US" sz="1800" dirty="0"/>
              <a:t>Owner’s title insurance protects your property rights.</a:t>
            </a:r>
          </a:p>
          <a:p>
            <a:pPr marL="0" indent="0">
              <a:buNone/>
            </a:pPr>
            <a:endParaRPr lang="en-US" sz="1400" dirty="0"/>
          </a:p>
          <a:p>
            <a:pPr marL="0" indent="0">
              <a:buNone/>
            </a:pPr>
            <a:r>
              <a:rPr lang="en-US" sz="1800" dirty="0"/>
              <a:t>Remember, lender’s title insurance only protects your bank’s financial investment.</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a:solidFill>
                  <a:srgbClr val="81BD41"/>
                </a:solidFill>
              </a:rPr>
              <a:t>6</a:t>
            </a:r>
          </a:p>
        </p:txBody>
      </p:sp>
    </p:spTree>
    <p:extLst>
      <p:ext uri="{BB962C8B-B14F-4D97-AF65-F5344CB8AC3E}">
        <p14:creationId xmlns:p14="http://schemas.microsoft.com/office/powerpoint/2010/main" val="46931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412" y="1425182"/>
            <a:ext cx="6681787" cy="857250"/>
          </a:xfrm>
        </p:spPr>
        <p:txBody>
          <a:bodyPr>
            <a:noAutofit/>
          </a:bodyPr>
          <a:lstStyle/>
          <a:p>
            <a:r>
              <a:rPr lang="en-US" sz="4000" b="1" dirty="0"/>
              <a:t>Review closing documents</a:t>
            </a:r>
          </a:p>
        </p:txBody>
      </p:sp>
      <p:sp>
        <p:nvSpPr>
          <p:cNvPr id="3" name="Subtitle 2"/>
          <p:cNvSpPr>
            <a:spLocks noGrp="1"/>
          </p:cNvSpPr>
          <p:nvPr>
            <p:ph idx="1"/>
          </p:nvPr>
        </p:nvSpPr>
        <p:spPr>
          <a:xfrm>
            <a:off x="2919413" y="2433306"/>
            <a:ext cx="5998443" cy="1379168"/>
          </a:xfrm>
        </p:spPr>
        <p:txBody>
          <a:bodyPr>
            <a:normAutofit fontScale="92500" lnSpcReduction="10000"/>
          </a:bodyPr>
          <a:lstStyle/>
          <a:p>
            <a:pPr marL="0" indent="0">
              <a:buNone/>
            </a:pPr>
            <a:r>
              <a:rPr lang="en-US" sz="1800" dirty="0"/>
              <a:t>By law, you must be provided a five-page Closing Disclosure three business days prior to closing. </a:t>
            </a:r>
          </a:p>
          <a:p>
            <a:pPr marL="0" indent="0">
              <a:buNone/>
            </a:pPr>
            <a:endParaRPr lang="en-US" sz="1500" dirty="0"/>
          </a:p>
          <a:p>
            <a:pPr marL="0" indent="0">
              <a:buNone/>
            </a:pPr>
            <a:r>
              <a:rPr lang="en-US" sz="1800" dirty="0"/>
              <a:t>The Closing Disclosure contains the actual terms and costs of your transaction. </a:t>
            </a:r>
          </a:p>
        </p:txBody>
      </p:sp>
      <p:cxnSp>
        <p:nvCxnSpPr>
          <p:cNvPr id="4" name="Straight Connector 3"/>
          <p:cNvCxnSpPr/>
          <p:nvPr/>
        </p:nvCxnSpPr>
        <p:spPr>
          <a:xfrm>
            <a:off x="2576676" y="1014083"/>
            <a:ext cx="0" cy="2768171"/>
          </a:xfrm>
          <a:prstGeom prst="line">
            <a:avLst/>
          </a:prstGeom>
          <a:ln w="3175" cmpd="sng">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7200" y="235500"/>
            <a:ext cx="1961432" cy="3939540"/>
          </a:xfrm>
          <a:prstGeom prst="rect">
            <a:avLst/>
          </a:prstGeom>
          <a:noFill/>
        </p:spPr>
        <p:txBody>
          <a:bodyPr wrap="none" rtlCol="0">
            <a:spAutoFit/>
          </a:bodyPr>
          <a:lstStyle/>
          <a:p>
            <a:pPr algn="r"/>
            <a:r>
              <a:rPr lang="en-US" sz="25000" dirty="0">
                <a:solidFill>
                  <a:srgbClr val="81BD41"/>
                </a:solidFill>
              </a:rPr>
              <a:t>7</a:t>
            </a:r>
          </a:p>
        </p:txBody>
      </p:sp>
    </p:spTree>
    <p:extLst>
      <p:ext uri="{BB962C8B-B14F-4D97-AF65-F5344CB8AC3E}">
        <p14:creationId xmlns:p14="http://schemas.microsoft.com/office/powerpoint/2010/main" val="1423439113"/>
      </p:ext>
    </p:extLst>
  </p:cSld>
  <p:clrMapOvr>
    <a:masterClrMapping/>
  </p:clrMapOvr>
</p:sld>
</file>

<file path=ppt/theme/theme1.xml><?xml version="1.0" encoding="utf-8"?>
<a:theme xmlns:a="http://schemas.openxmlformats.org/drawingml/2006/main" name="ALTA_PPT_Template_v1">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360-ALTA_Template_PPT</Template>
  <TotalTime>1189</TotalTime>
  <Words>1403</Words>
  <Application>Microsoft Macintosh PowerPoint</Application>
  <PresentationFormat>On-screen Show (16:9)</PresentationFormat>
  <Paragraphs>160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Century Gothic</vt:lpstr>
      <vt:lpstr>ALTA_PPT_Template_v1</vt:lpstr>
      <vt:lpstr>THE HOMEOWNER CHECKLIST:  10 STEPS TO BUY YOUR HOME WITH CONFIDENCE</vt:lpstr>
      <vt:lpstr>The homeowner checklist</vt:lpstr>
      <vt:lpstr>Determine your budget</vt:lpstr>
      <vt:lpstr>Select your lender</vt:lpstr>
      <vt:lpstr>Find your home</vt:lpstr>
      <vt:lpstr>Secure your offer</vt:lpstr>
      <vt:lpstr>Select your title insurance company and closing agent</vt:lpstr>
      <vt:lpstr>Get title insurance for peace of mind</vt:lpstr>
      <vt:lpstr>Review closing documents</vt:lpstr>
      <vt:lpstr>Sign closing documents and transfer funds</vt:lpstr>
      <vt:lpstr>Buy with confidence  at closing</vt:lpstr>
      <vt:lpstr>Receive your owner’s title insurance policy</vt:lpstr>
      <vt:lpstr>QUESTIONS?</vt:lpstr>
    </vt:vector>
  </TitlesOfParts>
  <Company>360 Live Media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HOMEBUYER CHECKLIST:  10 STEPS TO BUY YOUR HOME WITH CONFIDENCE</dc:title>
  <dc:creator>360 Live Media</dc:creator>
  <cp:lastModifiedBy>Shawn Sullivan</cp:lastModifiedBy>
  <cp:revision>140</cp:revision>
  <cp:lastPrinted>2015-08-20T12:08:12Z</cp:lastPrinted>
  <dcterms:created xsi:type="dcterms:W3CDTF">2015-07-01T13:45:15Z</dcterms:created>
  <dcterms:modified xsi:type="dcterms:W3CDTF">2019-09-05T13:40:59Z</dcterms:modified>
</cp:coreProperties>
</file>