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256" r:id="rId2"/>
    <p:sldId id="264" r:id="rId3"/>
    <p:sldId id="257" r:id="rId4"/>
    <p:sldId id="265" r:id="rId5"/>
    <p:sldId id="266" r:id="rId6"/>
    <p:sldId id="267" r:id="rId7"/>
    <p:sldId id="268" r:id="rId8"/>
    <p:sldId id="269" r:id="rId9"/>
    <p:sldId id="270" r:id="rId10"/>
    <p:sldId id="272" r:id="rId11"/>
    <p:sldId id="273" r:id="rId12"/>
    <p:sldId id="274" r:id="rId13"/>
    <p:sldId id="275" r:id="rId14"/>
    <p:sldId id="276" r:id="rId15"/>
    <p:sldId id="263" r:id="rId16"/>
  </p:sldIdLst>
  <p:sldSz cx="9144000" cy="5143500" type="screen16x9"/>
  <p:notesSz cx="6858000" cy="9144000"/>
  <p:embeddedFontLst>
    <p:embeddedFont>
      <p:font typeface="Gotham Bold" pitchFamily="2" charset="-128"/>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900"/>
    <a:srgbClr val="08B3E8"/>
    <a:srgbClr val="526D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81DA25-0823-4A69-AAE6-3B33C0999D65}" type="datetimeFigureOut">
              <a:rPr lang="en-US" smtClean="0"/>
              <a:t>11/4/19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69468-5645-4250-AFFA-9F35583F71BF}" type="slidenum">
              <a:rPr lang="en-US" smtClean="0"/>
              <a:t>‹#›</a:t>
            </a:fld>
            <a:endParaRPr lang="en-US"/>
          </a:p>
        </p:txBody>
      </p:sp>
    </p:spTree>
    <p:extLst>
      <p:ext uri="{BB962C8B-B14F-4D97-AF65-F5344CB8AC3E}">
        <p14:creationId xmlns:p14="http://schemas.microsoft.com/office/powerpoint/2010/main" val="167792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069468-5645-4250-AFFA-9F35583F71BF}" type="slidenum">
              <a:rPr lang="en-US" smtClean="0"/>
              <a:t>13</a:t>
            </a:fld>
            <a:endParaRPr lang="en-US"/>
          </a:p>
        </p:txBody>
      </p:sp>
    </p:spTree>
    <p:extLst>
      <p:ext uri="{BB962C8B-B14F-4D97-AF65-F5344CB8AC3E}">
        <p14:creationId xmlns:p14="http://schemas.microsoft.com/office/powerpoint/2010/main" val="2753568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CDC346-9505-467F-80A6-A8195C965DE9}"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AEBB2-42B7-400D-B766-39D24FCD9E84}" type="slidenum">
              <a:rPr lang="en-US" smtClean="0"/>
              <a:t>‹#›</a:t>
            </a:fld>
            <a:endParaRPr lang="en-US"/>
          </a:p>
        </p:txBody>
      </p:sp>
    </p:spTree>
    <p:extLst>
      <p:ext uri="{BB962C8B-B14F-4D97-AF65-F5344CB8AC3E}">
        <p14:creationId xmlns:p14="http://schemas.microsoft.com/office/powerpoint/2010/main" val="5922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CDC346-9505-467F-80A6-A8195C965DE9}"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AEBB2-42B7-400D-B766-39D24FCD9E84}" type="slidenum">
              <a:rPr lang="en-US" smtClean="0"/>
              <a:t>‹#›</a:t>
            </a:fld>
            <a:endParaRPr lang="en-US"/>
          </a:p>
        </p:txBody>
      </p:sp>
    </p:spTree>
    <p:extLst>
      <p:ext uri="{BB962C8B-B14F-4D97-AF65-F5344CB8AC3E}">
        <p14:creationId xmlns:p14="http://schemas.microsoft.com/office/powerpoint/2010/main" val="101895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CDC346-9505-467F-80A6-A8195C965DE9}"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AEBB2-42B7-400D-B766-39D24FCD9E84}" type="slidenum">
              <a:rPr lang="en-US" smtClean="0"/>
              <a:t>‹#›</a:t>
            </a:fld>
            <a:endParaRPr lang="en-US"/>
          </a:p>
        </p:txBody>
      </p:sp>
    </p:spTree>
    <p:extLst>
      <p:ext uri="{BB962C8B-B14F-4D97-AF65-F5344CB8AC3E}">
        <p14:creationId xmlns:p14="http://schemas.microsoft.com/office/powerpoint/2010/main" val="112236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CDC346-9505-467F-80A6-A8195C965DE9}"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AEBB2-42B7-400D-B766-39D24FCD9E84}" type="slidenum">
              <a:rPr lang="en-US" smtClean="0"/>
              <a:t>‹#›</a:t>
            </a:fld>
            <a:endParaRPr lang="en-US"/>
          </a:p>
        </p:txBody>
      </p:sp>
    </p:spTree>
    <p:extLst>
      <p:ext uri="{BB962C8B-B14F-4D97-AF65-F5344CB8AC3E}">
        <p14:creationId xmlns:p14="http://schemas.microsoft.com/office/powerpoint/2010/main" val="279340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CDC346-9505-467F-80A6-A8195C965DE9}"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AEBB2-42B7-400D-B766-39D24FCD9E84}" type="slidenum">
              <a:rPr lang="en-US" smtClean="0"/>
              <a:t>‹#›</a:t>
            </a:fld>
            <a:endParaRPr lang="en-US"/>
          </a:p>
        </p:txBody>
      </p:sp>
    </p:spTree>
    <p:extLst>
      <p:ext uri="{BB962C8B-B14F-4D97-AF65-F5344CB8AC3E}">
        <p14:creationId xmlns:p14="http://schemas.microsoft.com/office/powerpoint/2010/main" val="193149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CDC346-9505-467F-80A6-A8195C965DE9}" type="datetimeFigureOut">
              <a:rPr lang="en-US" smtClean="0"/>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AEBB2-42B7-400D-B766-39D24FCD9E84}" type="slidenum">
              <a:rPr lang="en-US" smtClean="0"/>
              <a:t>‹#›</a:t>
            </a:fld>
            <a:endParaRPr lang="en-US"/>
          </a:p>
        </p:txBody>
      </p:sp>
    </p:spTree>
    <p:extLst>
      <p:ext uri="{BB962C8B-B14F-4D97-AF65-F5344CB8AC3E}">
        <p14:creationId xmlns:p14="http://schemas.microsoft.com/office/powerpoint/2010/main" val="338336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CDC346-9505-467F-80A6-A8195C965DE9}" type="datetimeFigureOut">
              <a:rPr lang="en-US" smtClean="0"/>
              <a:t>11/4/19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AEBB2-42B7-400D-B766-39D24FCD9E84}" type="slidenum">
              <a:rPr lang="en-US" smtClean="0"/>
              <a:t>‹#›</a:t>
            </a:fld>
            <a:endParaRPr lang="en-US"/>
          </a:p>
        </p:txBody>
      </p:sp>
    </p:spTree>
    <p:extLst>
      <p:ext uri="{BB962C8B-B14F-4D97-AF65-F5344CB8AC3E}">
        <p14:creationId xmlns:p14="http://schemas.microsoft.com/office/powerpoint/2010/main" val="187309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CDC346-9505-467F-80A6-A8195C965DE9}" type="datetimeFigureOut">
              <a:rPr lang="en-US" smtClean="0"/>
              <a:t>11/4/19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AEBB2-42B7-400D-B766-39D24FCD9E84}" type="slidenum">
              <a:rPr lang="en-US" smtClean="0"/>
              <a:t>‹#›</a:t>
            </a:fld>
            <a:endParaRPr lang="en-US"/>
          </a:p>
        </p:txBody>
      </p:sp>
    </p:spTree>
    <p:extLst>
      <p:ext uri="{BB962C8B-B14F-4D97-AF65-F5344CB8AC3E}">
        <p14:creationId xmlns:p14="http://schemas.microsoft.com/office/powerpoint/2010/main" val="338259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DC346-9505-467F-80A6-A8195C965DE9}" type="datetimeFigureOut">
              <a:rPr lang="en-US" smtClean="0"/>
              <a:t>11/4/19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AEBB2-42B7-400D-B766-39D24FCD9E84}" type="slidenum">
              <a:rPr lang="en-US" smtClean="0"/>
              <a:t>‹#›</a:t>
            </a:fld>
            <a:endParaRPr lang="en-US"/>
          </a:p>
        </p:txBody>
      </p:sp>
    </p:spTree>
    <p:extLst>
      <p:ext uri="{BB962C8B-B14F-4D97-AF65-F5344CB8AC3E}">
        <p14:creationId xmlns:p14="http://schemas.microsoft.com/office/powerpoint/2010/main" val="165208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CDC346-9505-467F-80A6-A8195C965DE9}" type="datetimeFigureOut">
              <a:rPr lang="en-US" smtClean="0"/>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AEBB2-42B7-400D-B766-39D24FCD9E84}" type="slidenum">
              <a:rPr lang="en-US" smtClean="0"/>
              <a:t>‹#›</a:t>
            </a:fld>
            <a:endParaRPr lang="en-US"/>
          </a:p>
        </p:txBody>
      </p:sp>
    </p:spTree>
    <p:extLst>
      <p:ext uri="{BB962C8B-B14F-4D97-AF65-F5344CB8AC3E}">
        <p14:creationId xmlns:p14="http://schemas.microsoft.com/office/powerpoint/2010/main" val="61411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CDC346-9505-467F-80A6-A8195C965DE9}" type="datetimeFigureOut">
              <a:rPr lang="en-US" smtClean="0"/>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AEBB2-42B7-400D-B766-39D24FCD9E84}" type="slidenum">
              <a:rPr lang="en-US" smtClean="0"/>
              <a:t>‹#›</a:t>
            </a:fld>
            <a:endParaRPr lang="en-US"/>
          </a:p>
        </p:txBody>
      </p:sp>
    </p:spTree>
    <p:extLst>
      <p:ext uri="{BB962C8B-B14F-4D97-AF65-F5344CB8AC3E}">
        <p14:creationId xmlns:p14="http://schemas.microsoft.com/office/powerpoint/2010/main" val="70665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BCDC346-9505-467F-80A6-A8195C965DE9}" type="datetimeFigureOut">
              <a:rPr lang="en-US" smtClean="0"/>
              <a:t>11/4/19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4AAEBB2-42B7-400D-B766-39D24FCD9E84}" type="slidenum">
              <a:rPr lang="en-US" smtClean="0"/>
              <a:t>‹#›</a:t>
            </a:fld>
            <a:endParaRPr lang="en-US"/>
          </a:p>
        </p:txBody>
      </p:sp>
    </p:spTree>
    <p:extLst>
      <p:ext uri="{BB962C8B-B14F-4D97-AF65-F5344CB8AC3E}">
        <p14:creationId xmlns:p14="http://schemas.microsoft.com/office/powerpoint/2010/main" val="360489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2" y="4563147"/>
            <a:ext cx="1234134" cy="303672"/>
          </a:xfrm>
          <a:prstGeom prst="rect">
            <a:avLst/>
          </a:prstGeom>
        </p:spPr>
      </p:pic>
      <p:sp>
        <p:nvSpPr>
          <p:cNvPr id="13" name="Content Placeholder 2"/>
          <p:cNvSpPr txBox="1">
            <a:spLocks/>
          </p:cNvSpPr>
          <p:nvPr/>
        </p:nvSpPr>
        <p:spPr>
          <a:xfrm>
            <a:off x="6248400" y="4858146"/>
            <a:ext cx="1595419" cy="304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160" dirty="0">
              <a:solidFill>
                <a:schemeClr val="bg1"/>
              </a:solidFill>
              <a:latin typeface="+mj-lt"/>
            </a:endParaRPr>
          </a:p>
        </p:txBody>
      </p:sp>
    </p:spTree>
    <p:extLst>
      <p:ext uri="{BB962C8B-B14F-4D97-AF65-F5344CB8AC3E}">
        <p14:creationId xmlns:p14="http://schemas.microsoft.com/office/powerpoint/2010/main" val="3372499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6" y="0"/>
            <a:ext cx="9144000" cy="5143500"/>
          </a:xfrm>
          <a:prstGeom prst="rect">
            <a:avLst/>
          </a:prstGeom>
        </p:spPr>
      </p:pic>
      <p:sp>
        <p:nvSpPr>
          <p:cNvPr id="2" name="Title 1"/>
          <p:cNvSpPr>
            <a:spLocks noGrp="1"/>
          </p:cNvSpPr>
          <p:nvPr>
            <p:ph type="title"/>
          </p:nvPr>
        </p:nvSpPr>
        <p:spPr>
          <a:xfrm>
            <a:off x="533400" y="657307"/>
            <a:ext cx="3810000" cy="609600"/>
          </a:xfrm>
        </p:spPr>
        <p:txBody>
          <a:bodyPr>
            <a:noAutofit/>
          </a:bodyPr>
          <a:lstStyle/>
          <a:p>
            <a:pPr algn="l"/>
            <a:r>
              <a:rPr lang="en-US" sz="2400" dirty="0">
                <a:solidFill>
                  <a:srgbClr val="08B3E8"/>
                </a:solidFill>
                <a:latin typeface="Gotham Bold" pitchFamily="50" charset="0"/>
              </a:rPr>
              <a:t>Twitter Hashtag Strategy #2</a:t>
            </a:r>
          </a:p>
        </p:txBody>
      </p:sp>
      <p:sp>
        <p:nvSpPr>
          <p:cNvPr id="3" name="Content Placeholder 2"/>
          <p:cNvSpPr>
            <a:spLocks noGrp="1"/>
          </p:cNvSpPr>
          <p:nvPr>
            <p:ph idx="1"/>
          </p:nvPr>
        </p:nvSpPr>
        <p:spPr>
          <a:xfrm>
            <a:off x="533400" y="1457885"/>
            <a:ext cx="4343399" cy="3028308"/>
          </a:xfrm>
        </p:spPr>
        <p:txBody>
          <a:bodyPr>
            <a:noAutofit/>
          </a:bodyPr>
          <a:lstStyle/>
          <a:p>
            <a:pPr marL="0" indent="0">
              <a:buNone/>
            </a:pPr>
            <a:r>
              <a:rPr lang="en-US" sz="1200" dirty="0"/>
              <a:t>Look at the profiles of your local Realtors. Follow their accounts and look at the </a:t>
            </a:r>
            <a:r>
              <a:rPr lang="en-US" sz="1200" dirty="0" err="1"/>
              <a:t>hashtags</a:t>
            </a:r>
            <a:r>
              <a:rPr lang="en-US" sz="1200" dirty="0"/>
              <a:t> they use. Once you understand which </a:t>
            </a:r>
            <a:r>
              <a:rPr lang="en-US" sz="1200" dirty="0" err="1"/>
              <a:t>hashtags</a:t>
            </a:r>
            <a:r>
              <a:rPr lang="en-US" sz="1200" dirty="0"/>
              <a:t> are most popular you can create content for those </a:t>
            </a:r>
            <a:r>
              <a:rPr lang="en-US" sz="1200" dirty="0" err="1"/>
              <a:t>hashtags</a:t>
            </a:r>
            <a:r>
              <a:rPr lang="en-US" sz="1200" dirty="0"/>
              <a:t> and reach a broader group of people in your community. </a:t>
            </a:r>
            <a:r>
              <a:rPr lang="en-US" sz="1200" i="1" dirty="0"/>
              <a:t>(P.S. Don’t forget the For Sale By Owner market in your area too)</a:t>
            </a:r>
          </a:p>
          <a:p>
            <a:pPr marL="0" indent="0">
              <a:buNone/>
            </a:pPr>
            <a:r>
              <a:rPr lang="en-US" sz="1200" dirty="0"/>
              <a:t> </a:t>
            </a:r>
          </a:p>
          <a:p>
            <a:pPr marL="0" indent="0">
              <a:buNone/>
            </a:pPr>
            <a:r>
              <a:rPr lang="en-US" sz="1200" dirty="0"/>
              <a:t>Twitter can also be a great referral source as well. As you’re watching the conversations your Realtors and lenders have on Twitter, jump in and remind them about the services you offer and how much you’ve enjoyed working with them in past. When you want to reach out to a new contact or share good news with a client, make sure to mention their Twitter name (called a “handle”) to give them some public praise. For example, ALTA’s Twitter handle is @</a:t>
            </a:r>
            <a:r>
              <a:rPr lang="en-US" sz="1200" dirty="0" err="1"/>
              <a:t>ALTAonline</a:t>
            </a:r>
            <a:r>
              <a:rPr lang="en-US" sz="1200" dirty="0"/>
              <a:t>.</a:t>
            </a:r>
            <a:endParaRPr lang="en-US" sz="1125" dirty="0">
              <a:solidFill>
                <a:schemeClr val="tx1">
                  <a:lumMod val="65000"/>
                  <a:lumOff val="35000"/>
                </a:schemeClr>
              </a:solidFill>
              <a:latin typeface="+mj-lt"/>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99882" y="742950"/>
            <a:ext cx="3285266" cy="33673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4563147"/>
            <a:ext cx="1234138" cy="303672"/>
          </a:xfrm>
          <a:prstGeom prst="rect">
            <a:avLst/>
          </a:prstGeom>
        </p:spPr>
      </p:pic>
    </p:spTree>
    <p:extLst>
      <p:ext uri="{BB962C8B-B14F-4D97-AF65-F5344CB8AC3E}">
        <p14:creationId xmlns:p14="http://schemas.microsoft.com/office/powerpoint/2010/main" val="249550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343400" y="438150"/>
            <a:ext cx="3810000" cy="609600"/>
          </a:xfrm>
        </p:spPr>
        <p:txBody>
          <a:bodyPr>
            <a:noAutofit/>
          </a:bodyPr>
          <a:lstStyle/>
          <a:p>
            <a:pPr algn="l"/>
            <a:r>
              <a:rPr lang="en-US" sz="2400" dirty="0" err="1">
                <a:solidFill>
                  <a:srgbClr val="C00000"/>
                </a:solidFill>
                <a:latin typeface="Gotham Bold" pitchFamily="50" charset="0"/>
              </a:rPr>
              <a:t>Instagram</a:t>
            </a:r>
            <a:r>
              <a:rPr lang="en-US" sz="2400" dirty="0">
                <a:solidFill>
                  <a:srgbClr val="C00000"/>
                </a:solidFill>
                <a:latin typeface="Gotham Bold" pitchFamily="50" charset="0"/>
              </a:rPr>
              <a:t> Strategy #1</a:t>
            </a:r>
          </a:p>
        </p:txBody>
      </p:sp>
      <p:sp>
        <p:nvSpPr>
          <p:cNvPr id="3" name="Content Placeholder 2"/>
          <p:cNvSpPr>
            <a:spLocks noGrp="1"/>
          </p:cNvSpPr>
          <p:nvPr>
            <p:ph idx="1"/>
          </p:nvPr>
        </p:nvSpPr>
        <p:spPr>
          <a:xfrm>
            <a:off x="4343401" y="1082040"/>
            <a:ext cx="4343399" cy="1981200"/>
          </a:xfrm>
        </p:spPr>
        <p:txBody>
          <a:bodyPr>
            <a:noAutofit/>
          </a:bodyPr>
          <a:lstStyle/>
          <a:p>
            <a:pPr marL="0" indent="0">
              <a:buNone/>
            </a:pPr>
            <a:r>
              <a:rPr lang="en-US" sz="1200" dirty="0"/>
              <a:t>#</a:t>
            </a:r>
            <a:r>
              <a:rPr lang="en-US" sz="1200" dirty="0" err="1"/>
              <a:t>Hashtags</a:t>
            </a:r>
            <a:r>
              <a:rPr lang="en-US" sz="1200" dirty="0"/>
              <a:t> are like an online filing cabinet. If you search “#love” you’d see posts from around the world mentioning this word. BTW, #love is still the most used </a:t>
            </a:r>
            <a:r>
              <a:rPr lang="en-US" sz="1200" dirty="0" err="1"/>
              <a:t>hashtag</a:t>
            </a:r>
            <a:r>
              <a:rPr lang="en-US" sz="1200" dirty="0"/>
              <a:t> across the internet. Use the “search” function on Instagram to find hashtags used most often in your market. Try using “#</a:t>
            </a:r>
            <a:r>
              <a:rPr lang="en-US" sz="1200" dirty="0" err="1"/>
              <a:t>DCrealestate</a:t>
            </a:r>
            <a:r>
              <a:rPr lang="en-US" sz="1200" dirty="0"/>
              <a:t>” or “#</a:t>
            </a:r>
            <a:r>
              <a:rPr lang="en-US" sz="1200" dirty="0" err="1"/>
              <a:t>AustinHomes</a:t>
            </a:r>
            <a:r>
              <a:rPr lang="en-US" sz="1200" dirty="0"/>
              <a:t>” to see what related </a:t>
            </a:r>
            <a:r>
              <a:rPr lang="en-US" sz="1200" dirty="0" err="1"/>
              <a:t>hashtags</a:t>
            </a:r>
            <a:r>
              <a:rPr lang="en-US" sz="1200" dirty="0"/>
              <a:t> pop up in your area. Look at the kinds of posts and content others are creating with those </a:t>
            </a:r>
            <a:r>
              <a:rPr lang="en-US" sz="1200" dirty="0" err="1"/>
              <a:t>hashtags</a:t>
            </a:r>
            <a:r>
              <a:rPr lang="en-US" sz="1200" dirty="0"/>
              <a:t>. You can follow those individuals and create posts that interact with their content or engage those accounts. This is a great way to build followers and engagement at the same time.</a:t>
            </a:r>
            <a:endParaRPr lang="en-US" sz="1125" dirty="0">
              <a:solidFill>
                <a:schemeClr val="tx1">
                  <a:lumMod val="65000"/>
                  <a:lumOff val="35000"/>
                </a:schemeClr>
              </a:solidFill>
              <a:latin typeface="+mj-lt"/>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601" y="701040"/>
            <a:ext cx="3285266" cy="33673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4563147"/>
            <a:ext cx="1234138" cy="303672"/>
          </a:xfrm>
          <a:prstGeom prst="rect">
            <a:avLst/>
          </a:prstGeom>
        </p:spPr>
      </p:pic>
    </p:spTree>
    <p:extLst>
      <p:ext uri="{BB962C8B-B14F-4D97-AF65-F5344CB8AC3E}">
        <p14:creationId xmlns:p14="http://schemas.microsoft.com/office/powerpoint/2010/main" val="190878455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343400" y="438150"/>
            <a:ext cx="3810000" cy="609600"/>
          </a:xfrm>
        </p:spPr>
        <p:txBody>
          <a:bodyPr>
            <a:noAutofit/>
          </a:bodyPr>
          <a:lstStyle/>
          <a:p>
            <a:pPr algn="l"/>
            <a:r>
              <a:rPr lang="en-US" sz="2400" dirty="0" err="1">
                <a:solidFill>
                  <a:srgbClr val="C00000"/>
                </a:solidFill>
                <a:latin typeface="Gotham Bold" pitchFamily="50" charset="0"/>
              </a:rPr>
              <a:t>Instagram</a:t>
            </a:r>
            <a:r>
              <a:rPr lang="en-US" sz="2400" dirty="0">
                <a:solidFill>
                  <a:srgbClr val="C00000"/>
                </a:solidFill>
                <a:latin typeface="Gotham Bold" pitchFamily="50" charset="0"/>
              </a:rPr>
              <a:t> Strategy #2</a:t>
            </a:r>
          </a:p>
        </p:txBody>
      </p:sp>
      <p:sp>
        <p:nvSpPr>
          <p:cNvPr id="3" name="Content Placeholder 2"/>
          <p:cNvSpPr>
            <a:spLocks noGrp="1"/>
          </p:cNvSpPr>
          <p:nvPr>
            <p:ph idx="1"/>
          </p:nvPr>
        </p:nvSpPr>
        <p:spPr>
          <a:xfrm>
            <a:off x="4343401" y="1082040"/>
            <a:ext cx="4343399" cy="2743200"/>
          </a:xfrm>
        </p:spPr>
        <p:txBody>
          <a:bodyPr>
            <a:noAutofit/>
          </a:bodyPr>
          <a:lstStyle/>
          <a:p>
            <a:pPr marL="0" indent="0">
              <a:buNone/>
            </a:pPr>
            <a:r>
              <a:rPr lang="en-US" sz="1200" dirty="0" err="1"/>
              <a:t>Instagram</a:t>
            </a:r>
            <a:r>
              <a:rPr lang="en-US" sz="1200" dirty="0"/>
              <a:t> Stories are a great way to interact with your followers and test new content. </a:t>
            </a:r>
            <a:r>
              <a:rPr lang="en-US" sz="1200" dirty="0" err="1"/>
              <a:t>Instagram</a:t>
            </a:r>
            <a:r>
              <a:rPr lang="en-US" sz="1200" dirty="0"/>
              <a:t> Stories can be shared widely with everyone that follows you or you can send them to individual followers. </a:t>
            </a:r>
          </a:p>
          <a:p>
            <a:pPr marL="0" indent="0">
              <a:buNone/>
            </a:pPr>
            <a:r>
              <a:rPr lang="en-US" sz="1200" dirty="0"/>
              <a:t> </a:t>
            </a:r>
          </a:p>
          <a:p>
            <a:pPr marL="0" indent="0">
              <a:buNone/>
            </a:pPr>
            <a:r>
              <a:rPr lang="en-US" sz="1200" dirty="0"/>
              <a:t>You can use Instagram Stories to highlight new team members, showcase a new service or tool for your customers or even interview other real estate professionals in your market. </a:t>
            </a:r>
          </a:p>
          <a:p>
            <a:pPr marL="0" indent="0">
              <a:buNone/>
            </a:pPr>
            <a:r>
              <a:rPr lang="en-US" sz="1200" dirty="0"/>
              <a:t> </a:t>
            </a:r>
          </a:p>
          <a:p>
            <a:pPr marL="0" indent="0">
              <a:buNone/>
            </a:pPr>
            <a:r>
              <a:rPr lang="en-US" sz="1200" dirty="0"/>
              <a:t>Whatever you choose to do, make sure you tag the location on the Story so that others looking at the location can see your post and interact with you in the future.</a:t>
            </a:r>
            <a:endParaRPr lang="en-US" sz="1125" dirty="0">
              <a:solidFill>
                <a:schemeClr val="tx1">
                  <a:lumMod val="65000"/>
                  <a:lumOff val="35000"/>
                </a:schemeClr>
              </a:solidFill>
              <a:latin typeface="+mj-lt"/>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601" y="701040"/>
            <a:ext cx="3285266" cy="33673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4563147"/>
            <a:ext cx="1234138" cy="303672"/>
          </a:xfrm>
          <a:prstGeom prst="rect">
            <a:avLst/>
          </a:prstGeom>
        </p:spPr>
      </p:pic>
    </p:spTree>
    <p:extLst>
      <p:ext uri="{BB962C8B-B14F-4D97-AF65-F5344CB8AC3E}">
        <p14:creationId xmlns:p14="http://schemas.microsoft.com/office/powerpoint/2010/main" val="313790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533400" y="438150"/>
            <a:ext cx="3810000" cy="609600"/>
          </a:xfrm>
        </p:spPr>
        <p:txBody>
          <a:bodyPr>
            <a:noAutofit/>
          </a:bodyPr>
          <a:lstStyle/>
          <a:p>
            <a:pPr algn="l"/>
            <a:r>
              <a:rPr lang="en-US" sz="2400" dirty="0">
                <a:solidFill>
                  <a:srgbClr val="EE9900"/>
                </a:solidFill>
                <a:latin typeface="Gotham Bold" pitchFamily="50" charset="0"/>
              </a:rPr>
              <a:t>Google Ad Strategy #1</a:t>
            </a:r>
          </a:p>
        </p:txBody>
      </p:sp>
      <p:sp>
        <p:nvSpPr>
          <p:cNvPr id="3" name="Content Placeholder 2"/>
          <p:cNvSpPr>
            <a:spLocks noGrp="1"/>
          </p:cNvSpPr>
          <p:nvPr>
            <p:ph idx="1"/>
          </p:nvPr>
        </p:nvSpPr>
        <p:spPr>
          <a:xfrm>
            <a:off x="533401" y="1082040"/>
            <a:ext cx="4343399" cy="3242310"/>
          </a:xfrm>
        </p:spPr>
        <p:txBody>
          <a:bodyPr>
            <a:noAutofit/>
          </a:bodyPr>
          <a:lstStyle/>
          <a:p>
            <a:pPr marL="0" indent="0">
              <a:buNone/>
            </a:pPr>
            <a:r>
              <a:rPr lang="en-US" sz="1150" dirty="0"/>
              <a:t>You’ve used Google before to find a restaurant in a new city or look up college basketball rankings. And in those searches, you’ve probably seen the ads that appear above your search results. You can get started with Google Ads for less than $25 a month. However, the most important part of the campaign is crafting the ad itself.</a:t>
            </a:r>
          </a:p>
          <a:p>
            <a:pPr marL="0" indent="0">
              <a:buNone/>
            </a:pPr>
            <a:endParaRPr lang="en-US" sz="1150" dirty="0"/>
          </a:p>
          <a:p>
            <a:pPr marL="0" indent="0">
              <a:buNone/>
            </a:pPr>
            <a:r>
              <a:rPr lang="en-US" sz="1150" dirty="0"/>
              <a:t>You only get a few words to catch someone’s attention and make them click on your ad. Your headline of the ad should be engaging and use the various keywords your customers are searching for. The sub-headline should mention your company and have an action step. You need to be clear and concise. You can use the description to describe your company or service with a little more detail. </a:t>
            </a:r>
          </a:p>
          <a:p>
            <a:pPr marL="0" indent="0">
              <a:buNone/>
            </a:pPr>
            <a:r>
              <a:rPr lang="en-US" sz="1150" dirty="0"/>
              <a:t> </a:t>
            </a:r>
          </a:p>
          <a:p>
            <a:pPr marL="0" indent="0">
              <a:buNone/>
            </a:pPr>
            <a:r>
              <a:rPr lang="en-US" sz="1150" dirty="0"/>
              <a:t>Develop at least three ads for each campaign to test your phrases and calls to action in a variety of formats. The more you test your content, the more successful your ads will be. </a:t>
            </a:r>
            <a:endParaRPr lang="en-US" sz="1150" dirty="0">
              <a:solidFill>
                <a:schemeClr val="tx1">
                  <a:lumMod val="65000"/>
                  <a:lumOff val="35000"/>
                </a:schemeClr>
              </a:solidFill>
              <a:latin typeface="+mj-lt"/>
            </a:endParaRP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99881" y="742950"/>
            <a:ext cx="3419707"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4563147"/>
            <a:ext cx="1234138" cy="303672"/>
          </a:xfrm>
          <a:prstGeom prst="rect">
            <a:avLst/>
          </a:prstGeom>
        </p:spPr>
      </p:pic>
    </p:spTree>
    <p:extLst>
      <p:ext uri="{BB962C8B-B14F-4D97-AF65-F5344CB8AC3E}">
        <p14:creationId xmlns:p14="http://schemas.microsoft.com/office/powerpoint/2010/main" val="317786038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343400" y="438150"/>
            <a:ext cx="3810000" cy="609600"/>
          </a:xfrm>
        </p:spPr>
        <p:txBody>
          <a:bodyPr>
            <a:noAutofit/>
          </a:bodyPr>
          <a:lstStyle/>
          <a:p>
            <a:pPr algn="l"/>
            <a:r>
              <a:rPr lang="en-US" sz="2400" dirty="0">
                <a:solidFill>
                  <a:srgbClr val="FF0000"/>
                </a:solidFill>
                <a:latin typeface="Gotham Bold" pitchFamily="50" charset="0"/>
              </a:rPr>
              <a:t>Yelp Strategy #1</a:t>
            </a:r>
          </a:p>
        </p:txBody>
      </p:sp>
      <p:sp>
        <p:nvSpPr>
          <p:cNvPr id="3" name="Content Placeholder 2"/>
          <p:cNvSpPr>
            <a:spLocks noGrp="1"/>
          </p:cNvSpPr>
          <p:nvPr>
            <p:ph idx="1"/>
          </p:nvPr>
        </p:nvSpPr>
        <p:spPr>
          <a:xfrm>
            <a:off x="4343401" y="1082040"/>
            <a:ext cx="4343399" cy="2590800"/>
          </a:xfrm>
        </p:spPr>
        <p:txBody>
          <a:bodyPr>
            <a:noAutofit/>
          </a:bodyPr>
          <a:lstStyle/>
          <a:p>
            <a:pPr marL="0" indent="0">
              <a:buNone/>
            </a:pPr>
            <a:r>
              <a:rPr lang="en-US" sz="1200" dirty="0"/>
              <a:t>Many title companies struggle with the best way to build up their reviews on Yelp. The best way to receive a steady stream of reviews is to build that culture into your company. </a:t>
            </a:r>
          </a:p>
          <a:p>
            <a:pPr marL="0" indent="0">
              <a:buNone/>
            </a:pPr>
            <a:r>
              <a:rPr lang="en-US" sz="1200" dirty="0"/>
              <a:t> </a:t>
            </a:r>
          </a:p>
          <a:p>
            <a:pPr marL="0" indent="0">
              <a:buNone/>
            </a:pPr>
            <a:r>
              <a:rPr lang="en-US" sz="1200" dirty="0"/>
              <a:t>We’re asked for reviews from just about every other business we encounter, from our mechanics to our florists. It’s not out of the ordinary to ask your customers for reviews as well. Work it into your post-closing routine to ask your Realtors and lenders for a review on Yelp. Every time someone on your staff hears “you guys do a great job” or “this closing was great as always” your staff should be trained to say, “thank you so much, we’d love it if you reviewed us on Yelp.” Work it into your next staff meeting and see how quickly your reviews stack up.</a:t>
            </a:r>
            <a:endParaRPr lang="en-US" sz="1125" dirty="0">
              <a:solidFill>
                <a:schemeClr val="tx1">
                  <a:lumMod val="65000"/>
                  <a:lumOff val="35000"/>
                </a:schemeClr>
              </a:solidFill>
              <a:latin typeface="+mj-lt"/>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601" y="701040"/>
            <a:ext cx="3285266" cy="33673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4563147"/>
            <a:ext cx="1234138" cy="303672"/>
          </a:xfrm>
          <a:prstGeom prst="rect">
            <a:avLst/>
          </a:prstGeom>
        </p:spPr>
      </p:pic>
    </p:spTree>
    <p:extLst>
      <p:ext uri="{BB962C8B-B14F-4D97-AF65-F5344CB8AC3E}">
        <p14:creationId xmlns:p14="http://schemas.microsoft.com/office/powerpoint/2010/main" val="242350317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23" y="457090"/>
            <a:ext cx="7596554" cy="1328675"/>
          </a:xfrm>
          <a:prstGeom prst="rect">
            <a:avLst/>
          </a:prstGeom>
        </p:spPr>
      </p:pic>
      <p:grpSp>
        <p:nvGrpSpPr>
          <p:cNvPr id="4" name="Group 3"/>
          <p:cNvGrpSpPr/>
          <p:nvPr/>
        </p:nvGrpSpPr>
        <p:grpSpPr>
          <a:xfrm>
            <a:off x="1782467" y="2147628"/>
            <a:ext cx="5579066" cy="1152771"/>
            <a:chOff x="1895476" y="2074184"/>
            <a:chExt cx="5579066" cy="1152771"/>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476" y="2074184"/>
              <a:ext cx="2712560" cy="667454"/>
            </a:xfrm>
            <a:prstGeom prst="rect">
              <a:avLst/>
            </a:prstGeom>
          </p:spPr>
        </p:pic>
        <p:sp>
          <p:nvSpPr>
            <p:cNvPr id="7" name="Content Placeholder 2"/>
            <p:cNvSpPr txBox="1">
              <a:spLocks/>
            </p:cNvSpPr>
            <p:nvPr/>
          </p:nvSpPr>
          <p:spPr>
            <a:xfrm>
              <a:off x="2327625" y="2912425"/>
              <a:ext cx="2216742" cy="304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solidFill>
                  <a:schemeClr val="bg1"/>
                </a:solidFill>
                <a:latin typeface="+mj-lt"/>
              </a:endParaRPr>
            </a:p>
          </p:txBody>
        </p:sp>
        <p:sp>
          <p:nvSpPr>
            <p:cNvPr id="10" name="Content Placeholder 2"/>
            <p:cNvSpPr txBox="1">
              <a:spLocks/>
            </p:cNvSpPr>
            <p:nvPr/>
          </p:nvSpPr>
          <p:spPr>
            <a:xfrm>
              <a:off x="5257800" y="2922551"/>
              <a:ext cx="2216742" cy="3044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800" dirty="0">
                <a:solidFill>
                  <a:schemeClr val="bg1"/>
                </a:solidFill>
                <a:latin typeface="+mj-lt"/>
              </a:endParaRPr>
            </a:p>
          </p:txBody>
        </p:sp>
      </p:grpSp>
    </p:spTree>
    <p:extLst>
      <p:ext uri="{BB962C8B-B14F-4D97-AF65-F5344CB8AC3E}">
        <p14:creationId xmlns:p14="http://schemas.microsoft.com/office/powerpoint/2010/main" val="335183681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Content Placeholder 2"/>
          <p:cNvSpPr>
            <a:spLocks noGrp="1"/>
          </p:cNvSpPr>
          <p:nvPr>
            <p:ph idx="1"/>
          </p:nvPr>
        </p:nvSpPr>
        <p:spPr>
          <a:xfrm>
            <a:off x="515620" y="2161069"/>
            <a:ext cx="2666153" cy="1561902"/>
          </a:xfrm>
        </p:spPr>
        <p:txBody>
          <a:bodyPr>
            <a:noAutofit/>
          </a:bodyPr>
          <a:lstStyle/>
          <a:p>
            <a:pPr marL="0" indent="0" algn="ctr">
              <a:buNone/>
            </a:pPr>
            <a:r>
              <a:rPr lang="en-US" sz="1100" dirty="0"/>
              <a:t>Video use, company thought leadership and customer promotions can elevate your Facebook page and win new customers.</a:t>
            </a:r>
            <a:endParaRPr lang="en-US" sz="1100" dirty="0">
              <a:solidFill>
                <a:schemeClr val="tx1">
                  <a:lumMod val="65000"/>
                  <a:lumOff val="35000"/>
                </a:schemeClr>
              </a:solidFill>
              <a:latin typeface="+mj-lt"/>
            </a:endParaRPr>
          </a:p>
        </p:txBody>
      </p:sp>
      <p:sp>
        <p:nvSpPr>
          <p:cNvPr id="8" name="Content Placeholder 2"/>
          <p:cNvSpPr txBox="1">
            <a:spLocks/>
          </p:cNvSpPr>
          <p:nvPr/>
        </p:nvSpPr>
        <p:spPr>
          <a:xfrm>
            <a:off x="3333750" y="2114550"/>
            <a:ext cx="2552700" cy="15619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100" dirty="0"/>
              <a:t> Target Realtors with content marketing, thought leadership and a reminder of your core services can build a hefty LinkedIn following.</a:t>
            </a:r>
            <a:endParaRPr lang="en-US" sz="1100" dirty="0">
              <a:solidFill>
                <a:schemeClr val="tx1">
                  <a:lumMod val="65000"/>
                  <a:lumOff val="35000"/>
                </a:schemeClr>
              </a:solidFill>
              <a:latin typeface="+mj-lt"/>
            </a:endParaRPr>
          </a:p>
        </p:txBody>
      </p:sp>
      <p:sp>
        <p:nvSpPr>
          <p:cNvPr id="10" name="Content Placeholder 2"/>
          <p:cNvSpPr txBox="1">
            <a:spLocks/>
          </p:cNvSpPr>
          <p:nvPr/>
        </p:nvSpPr>
        <p:spPr>
          <a:xfrm>
            <a:off x="6038427" y="2114550"/>
            <a:ext cx="2461471" cy="15619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100" dirty="0"/>
              <a:t>Twitter can be powerful in your local community. Target homebuyers and Realtors with the right </a:t>
            </a:r>
            <a:r>
              <a:rPr lang="en-US" sz="1100" dirty="0" err="1"/>
              <a:t>hashtags</a:t>
            </a:r>
            <a:r>
              <a:rPr lang="en-US" sz="1100" dirty="0"/>
              <a:t> and engaging conversations.</a:t>
            </a:r>
            <a:endParaRPr lang="en-US" sz="1100" dirty="0">
              <a:solidFill>
                <a:schemeClr val="tx1">
                  <a:lumMod val="65000"/>
                  <a:lumOff val="35000"/>
                </a:schemeClr>
              </a:solidFill>
              <a:latin typeface="+mj-lt"/>
            </a:endParaRPr>
          </a:p>
        </p:txBody>
      </p:sp>
      <p:sp>
        <p:nvSpPr>
          <p:cNvPr id="12" name="Content Placeholder 2"/>
          <p:cNvSpPr txBox="1">
            <a:spLocks/>
          </p:cNvSpPr>
          <p:nvPr/>
        </p:nvSpPr>
        <p:spPr>
          <a:xfrm>
            <a:off x="574919" y="3562350"/>
            <a:ext cx="2469246" cy="15619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100" dirty="0" err="1"/>
              <a:t>Hashtags</a:t>
            </a:r>
            <a:r>
              <a:rPr lang="en-US" sz="1100" dirty="0"/>
              <a:t> are a currency on </a:t>
            </a:r>
            <a:r>
              <a:rPr lang="en-US" sz="1100" dirty="0" err="1"/>
              <a:t>Instagram</a:t>
            </a:r>
            <a:r>
              <a:rPr lang="en-US" sz="1100" dirty="0"/>
              <a:t>. Learn how to find the right </a:t>
            </a:r>
            <a:r>
              <a:rPr lang="en-US" sz="1100" dirty="0" err="1"/>
              <a:t>hashtags</a:t>
            </a:r>
            <a:r>
              <a:rPr lang="en-US" sz="1100" dirty="0"/>
              <a:t> and use Stories to your advantage.</a:t>
            </a:r>
            <a:endParaRPr lang="en-US" sz="1100" dirty="0">
              <a:solidFill>
                <a:schemeClr val="tx1">
                  <a:lumMod val="65000"/>
                  <a:lumOff val="35000"/>
                </a:schemeClr>
              </a:solidFill>
              <a:latin typeface="+mj-lt"/>
            </a:endParaRPr>
          </a:p>
        </p:txBody>
      </p:sp>
      <p:sp>
        <p:nvSpPr>
          <p:cNvPr id="14" name="Content Placeholder 2"/>
          <p:cNvSpPr txBox="1">
            <a:spLocks/>
          </p:cNvSpPr>
          <p:nvPr/>
        </p:nvSpPr>
        <p:spPr>
          <a:xfrm>
            <a:off x="3242612" y="3562350"/>
            <a:ext cx="2543421" cy="15619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100" dirty="0"/>
              <a:t>Crafting an engaging Google Ad message is the most important part of any successful ad campaign.</a:t>
            </a:r>
            <a:endParaRPr lang="en-US" sz="1100" dirty="0">
              <a:solidFill>
                <a:schemeClr val="tx1">
                  <a:lumMod val="65000"/>
                  <a:lumOff val="35000"/>
                </a:schemeClr>
              </a:solidFill>
              <a:latin typeface="+mj-lt"/>
            </a:endParaRPr>
          </a:p>
        </p:txBody>
      </p:sp>
      <p:sp>
        <p:nvSpPr>
          <p:cNvPr id="16" name="Content Placeholder 2"/>
          <p:cNvSpPr txBox="1">
            <a:spLocks/>
          </p:cNvSpPr>
          <p:nvPr/>
        </p:nvSpPr>
        <p:spPr>
          <a:xfrm>
            <a:off x="5992812" y="3562350"/>
            <a:ext cx="2693987" cy="15619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100" dirty="0"/>
              <a:t>Ensuring your company has adopted a review culture will build your Yelp following and get more reviews than ever before. </a:t>
            </a:r>
            <a:endParaRPr lang="en-US" sz="1100" dirty="0">
              <a:solidFill>
                <a:schemeClr val="tx1">
                  <a:lumMod val="65000"/>
                  <a:lumOff val="35000"/>
                </a:schemeClr>
              </a:solidFill>
              <a:latin typeface="+mj-lt"/>
            </a:endParaRPr>
          </a:p>
        </p:txBody>
      </p:sp>
      <p:pic>
        <p:nvPicPr>
          <p:cNvPr id="5123" name="Picture 3" descr="C:\Users\TRial\Desktop\wayne files\12 social media\2475.new-instagram-tex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737" y="3060442"/>
            <a:ext cx="1969611" cy="51012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TRial\Desktop\wayne files\12 social media\2000px-Yelp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6407" y="2963600"/>
            <a:ext cx="1225512" cy="59621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TRial\Desktop\wayne files\12 social media\ads-logo-horizont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2466" y="2952750"/>
            <a:ext cx="2448734" cy="77022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TRial\Desktop\wayne files\12 social media\logo-linkedin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6095" y="1431525"/>
            <a:ext cx="1841476" cy="61412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4600" y="4563147"/>
            <a:ext cx="1234138" cy="303672"/>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3621" y="266783"/>
            <a:ext cx="6141402" cy="1182789"/>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213" y="1539834"/>
            <a:ext cx="2076658" cy="505817"/>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24600" y="1276350"/>
            <a:ext cx="1937003" cy="1064287"/>
          </a:xfrm>
          <a:prstGeom prst="rect">
            <a:avLst/>
          </a:prstGeom>
        </p:spPr>
      </p:pic>
    </p:spTree>
    <p:extLst>
      <p:ext uri="{BB962C8B-B14F-4D97-AF65-F5344CB8AC3E}">
        <p14:creationId xmlns:p14="http://schemas.microsoft.com/office/powerpoint/2010/main" val="426989968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533400" y="285750"/>
            <a:ext cx="3810000" cy="609600"/>
          </a:xfrm>
        </p:spPr>
        <p:txBody>
          <a:bodyPr>
            <a:noAutofit/>
          </a:bodyPr>
          <a:lstStyle/>
          <a:p>
            <a:pPr algn="l"/>
            <a:r>
              <a:rPr lang="en-US" sz="2400" dirty="0">
                <a:solidFill>
                  <a:srgbClr val="0070C0"/>
                </a:solidFill>
                <a:latin typeface="Gotham Bold" pitchFamily="50" charset="0"/>
              </a:rPr>
              <a:t>Facebook Strategy #1</a:t>
            </a:r>
          </a:p>
        </p:txBody>
      </p:sp>
      <p:sp>
        <p:nvSpPr>
          <p:cNvPr id="3" name="Content Placeholder 2"/>
          <p:cNvSpPr>
            <a:spLocks noGrp="1"/>
          </p:cNvSpPr>
          <p:nvPr>
            <p:ph idx="1"/>
          </p:nvPr>
        </p:nvSpPr>
        <p:spPr>
          <a:xfrm>
            <a:off x="533400" y="929640"/>
            <a:ext cx="5715001" cy="4724400"/>
          </a:xfrm>
        </p:spPr>
        <p:txBody>
          <a:bodyPr>
            <a:noAutofit/>
          </a:bodyPr>
          <a:lstStyle/>
          <a:p>
            <a:pPr marL="0" indent="0">
              <a:buNone/>
            </a:pPr>
            <a:r>
              <a:rPr lang="en-US" sz="1125" dirty="0">
                <a:latin typeface="+mj-lt"/>
              </a:rPr>
              <a:t>Digital video marketing is a $135 billion industry in the U.S. alone. It’s estimated that on average each American business will spend $20,000 on video advertising in 2018. </a:t>
            </a:r>
          </a:p>
          <a:p>
            <a:pPr marL="0" indent="0">
              <a:buNone/>
            </a:pPr>
            <a:r>
              <a:rPr lang="en-US" sz="1125" dirty="0">
                <a:latin typeface="+mj-lt"/>
              </a:rPr>
              <a:t> </a:t>
            </a:r>
          </a:p>
          <a:p>
            <a:pPr marL="0" indent="0">
              <a:buNone/>
            </a:pPr>
            <a:r>
              <a:rPr lang="en-US" sz="1125" dirty="0">
                <a:latin typeface="+mj-lt"/>
              </a:rPr>
              <a:t>If your company hasn’t considered a video strategy, Facebook is a great place to start. Consider all the networking events you attend (or host) each year. Designate someone on your team to use Facebook Live during the event to briefly show your followers what they are missing. </a:t>
            </a:r>
          </a:p>
          <a:p>
            <a:pPr marL="0" indent="0">
              <a:buNone/>
            </a:pPr>
            <a:r>
              <a:rPr lang="en-US" sz="1125" dirty="0">
                <a:latin typeface="+mj-lt"/>
              </a:rPr>
              <a:t> </a:t>
            </a:r>
          </a:p>
          <a:p>
            <a:pPr marL="0" indent="0">
              <a:buNone/>
            </a:pPr>
            <a:r>
              <a:rPr lang="en-US" sz="1125" dirty="0">
                <a:latin typeface="+mj-lt"/>
              </a:rPr>
              <a:t>Facebook Live videos are automatically recorded and posted on your page. And because it’s live, you don’t have to worry about editing time, approvals, etc. </a:t>
            </a:r>
          </a:p>
          <a:p>
            <a:pPr marL="0" indent="0">
              <a:buNone/>
            </a:pPr>
            <a:r>
              <a:rPr lang="en-US" sz="1125" dirty="0">
                <a:latin typeface="+mj-lt"/>
              </a:rPr>
              <a:t> </a:t>
            </a:r>
          </a:p>
          <a:p>
            <a:pPr marL="0" indent="0">
              <a:buNone/>
            </a:pPr>
            <a:r>
              <a:rPr lang="en-US" sz="1125" dirty="0">
                <a:latin typeface="+mj-lt"/>
              </a:rPr>
              <a:t>If going live at a networking event isn’t for you, consider going live from the county recorder’s office to show a behind the scenes look at the title process. You could also go live when one of your customers drops by the office to have them explain their responsibilities in the real estate transaction. </a:t>
            </a:r>
          </a:p>
          <a:p>
            <a:pPr marL="0" indent="0">
              <a:buNone/>
            </a:pPr>
            <a:r>
              <a:rPr lang="en-US" sz="1125" dirty="0">
                <a:latin typeface="+mj-lt"/>
              </a:rPr>
              <a:t> </a:t>
            </a:r>
          </a:p>
          <a:p>
            <a:pPr marL="0" indent="0">
              <a:buNone/>
            </a:pPr>
            <a:r>
              <a:rPr lang="en-US" sz="1125" dirty="0">
                <a:latin typeface="+mj-lt"/>
              </a:rPr>
              <a:t>The possibilities are endless for video. Go Live and see what works best for your title company.</a:t>
            </a:r>
            <a:endParaRPr lang="en-US" sz="1125" dirty="0">
              <a:solidFill>
                <a:schemeClr val="tx1">
                  <a:lumMod val="65000"/>
                  <a:lumOff val="35000"/>
                </a:schemeClr>
              </a:solidFill>
              <a:latin typeface="+mj-lt"/>
            </a:endParaRPr>
          </a:p>
        </p:txBody>
      </p:sp>
      <p:pic>
        <p:nvPicPr>
          <p:cNvPr id="1028" name="Picture 4" descr="C:\Users\TRial\Desktop\wayne files\12 social media\Facebook-Liv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953" y="377474"/>
            <a:ext cx="2192093" cy="7578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23953" y="1385390"/>
            <a:ext cx="2192093" cy="27865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4563147"/>
            <a:ext cx="1234138" cy="303672"/>
          </a:xfrm>
          <a:prstGeom prst="rect">
            <a:avLst/>
          </a:prstGeom>
        </p:spPr>
      </p:pic>
    </p:spTree>
    <p:extLst>
      <p:ext uri="{BB962C8B-B14F-4D97-AF65-F5344CB8AC3E}">
        <p14:creationId xmlns:p14="http://schemas.microsoft.com/office/powerpoint/2010/main" val="269687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533400" y="285750"/>
            <a:ext cx="3810000" cy="609600"/>
          </a:xfrm>
        </p:spPr>
        <p:txBody>
          <a:bodyPr>
            <a:noAutofit/>
          </a:bodyPr>
          <a:lstStyle/>
          <a:p>
            <a:pPr algn="l"/>
            <a:r>
              <a:rPr lang="en-US" sz="2400" dirty="0">
                <a:solidFill>
                  <a:srgbClr val="0070C0"/>
                </a:solidFill>
                <a:latin typeface="Gotham Bold" pitchFamily="50" charset="0"/>
              </a:rPr>
              <a:t>Facebook Strategy #2</a:t>
            </a:r>
          </a:p>
        </p:txBody>
      </p:sp>
      <p:sp>
        <p:nvSpPr>
          <p:cNvPr id="3" name="Content Placeholder 2"/>
          <p:cNvSpPr>
            <a:spLocks noGrp="1"/>
          </p:cNvSpPr>
          <p:nvPr>
            <p:ph idx="1"/>
          </p:nvPr>
        </p:nvSpPr>
        <p:spPr>
          <a:xfrm>
            <a:off x="533401" y="929640"/>
            <a:ext cx="4343399" cy="4724400"/>
          </a:xfrm>
        </p:spPr>
        <p:txBody>
          <a:bodyPr>
            <a:noAutofit/>
          </a:bodyPr>
          <a:lstStyle/>
          <a:p>
            <a:pPr marL="0" indent="0">
              <a:buNone/>
            </a:pPr>
            <a:r>
              <a:rPr lang="en-US" sz="1200" dirty="0"/>
              <a:t>Thought leadership is an important part of any Facebook strategy. It’s all about showing your benefits rather than telling someone about them. Make sure your posts aren’t only listing your service, highlighting your achievements or mentioning how long you’ve been in business. Instead, show thought leadership by explaining why you’ve been in business for so long. Tell a story about how your services help your customers. Instead of splashing a post about your new website or team member, provide a story on why you hired them or what it took to build your new site. </a:t>
            </a:r>
          </a:p>
          <a:p>
            <a:pPr marL="0" indent="0">
              <a:buNone/>
            </a:pPr>
            <a:r>
              <a:rPr lang="en-US" sz="1200" dirty="0"/>
              <a:t> </a:t>
            </a:r>
          </a:p>
          <a:p>
            <a:pPr marL="0" indent="0">
              <a:buNone/>
            </a:pPr>
            <a:r>
              <a:rPr lang="en-US" sz="1200" dirty="0"/>
              <a:t>Stay in your lane and focus on what you know best. If you’re known for innovation, talk about the future of the industry. If you’re known as the most knowledgeable source on real estate, talk about the most difficult parcels in the county. </a:t>
            </a:r>
          </a:p>
          <a:p>
            <a:pPr marL="0" indent="0">
              <a:buNone/>
            </a:pPr>
            <a:r>
              <a:rPr lang="en-US" sz="1200" dirty="0"/>
              <a:t> </a:t>
            </a:r>
          </a:p>
          <a:p>
            <a:pPr marL="0" indent="0">
              <a:buNone/>
            </a:pPr>
            <a:r>
              <a:rPr lang="en-US" sz="1200" dirty="0"/>
              <a:t>Stick to what you know and tell a story about why you’re </a:t>
            </a:r>
          </a:p>
          <a:p>
            <a:pPr marL="0" indent="0">
              <a:buNone/>
            </a:pPr>
            <a:r>
              <a:rPr lang="en-US" sz="1200" dirty="0"/>
              <a:t>such an expert. </a:t>
            </a:r>
            <a:endParaRPr lang="en-US" sz="1125" dirty="0">
              <a:solidFill>
                <a:schemeClr val="tx1">
                  <a:lumMod val="65000"/>
                  <a:lumOff val="35000"/>
                </a:schemeClr>
              </a:solidFill>
              <a:latin typeface="+mj-lt"/>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99882" y="701040"/>
            <a:ext cx="3285266" cy="33673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4563147"/>
            <a:ext cx="1234138" cy="303672"/>
          </a:xfrm>
          <a:prstGeom prst="rect">
            <a:avLst/>
          </a:prstGeom>
        </p:spPr>
      </p:pic>
    </p:spTree>
    <p:extLst>
      <p:ext uri="{BB962C8B-B14F-4D97-AF65-F5344CB8AC3E}">
        <p14:creationId xmlns:p14="http://schemas.microsoft.com/office/powerpoint/2010/main" val="83938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533400" y="285750"/>
            <a:ext cx="3810000" cy="609600"/>
          </a:xfrm>
        </p:spPr>
        <p:txBody>
          <a:bodyPr>
            <a:noAutofit/>
          </a:bodyPr>
          <a:lstStyle/>
          <a:p>
            <a:pPr algn="l"/>
            <a:r>
              <a:rPr lang="en-US" sz="2400" dirty="0">
                <a:solidFill>
                  <a:srgbClr val="0070C0"/>
                </a:solidFill>
                <a:latin typeface="Gotham Bold" pitchFamily="50" charset="0"/>
              </a:rPr>
              <a:t>Facebook Strategy #3</a:t>
            </a:r>
          </a:p>
        </p:txBody>
      </p:sp>
      <p:sp>
        <p:nvSpPr>
          <p:cNvPr id="3" name="Content Placeholder 2"/>
          <p:cNvSpPr>
            <a:spLocks noGrp="1"/>
          </p:cNvSpPr>
          <p:nvPr>
            <p:ph idx="1"/>
          </p:nvPr>
        </p:nvSpPr>
        <p:spPr>
          <a:xfrm>
            <a:off x="533401" y="929640"/>
            <a:ext cx="4343399" cy="4724400"/>
          </a:xfrm>
        </p:spPr>
        <p:txBody>
          <a:bodyPr>
            <a:noAutofit/>
          </a:bodyPr>
          <a:lstStyle/>
          <a:p>
            <a:pPr marL="0" indent="0">
              <a:buNone/>
            </a:pPr>
            <a:r>
              <a:rPr lang="en-US" sz="1200" dirty="0"/>
              <a:t>Realtors do a tremendous job at “customer promotion” and appreciation. They are quick to thank their real estate partners and the buyer or seller for working for them and how much it means to them. </a:t>
            </a:r>
          </a:p>
          <a:p>
            <a:pPr marL="0" indent="0">
              <a:buNone/>
            </a:pPr>
            <a:r>
              <a:rPr lang="en-US" sz="1200" dirty="0"/>
              <a:t> </a:t>
            </a:r>
          </a:p>
          <a:p>
            <a:pPr marL="0" indent="0">
              <a:buNone/>
            </a:pPr>
            <a:r>
              <a:rPr lang="en-US" sz="1200" dirty="0"/>
              <a:t>Sure, your customer has traditionally been the Realtor and lender but that doesn’t mean you can’t publicly appreciate their business. Start a campaign that encourages your Realtor customers to include a “Protected by” statement in their closing post with the buyer or seller. Imagine your referral opportunities if your Realtor started promoting “Protected by ABC Title Company” in their posts.</a:t>
            </a:r>
            <a:endParaRPr lang="en-US" sz="1125" dirty="0">
              <a:solidFill>
                <a:schemeClr val="tx1">
                  <a:lumMod val="65000"/>
                  <a:lumOff val="35000"/>
                </a:schemeClr>
              </a:solidFill>
              <a:latin typeface="+mj-lt"/>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99882" y="701040"/>
            <a:ext cx="3285266" cy="33673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4563147"/>
            <a:ext cx="1234138" cy="303672"/>
          </a:xfrm>
          <a:prstGeom prst="rect">
            <a:avLst/>
          </a:prstGeom>
        </p:spPr>
      </p:pic>
    </p:spTree>
    <p:extLst>
      <p:ext uri="{BB962C8B-B14F-4D97-AF65-F5344CB8AC3E}">
        <p14:creationId xmlns:p14="http://schemas.microsoft.com/office/powerpoint/2010/main" val="182525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343400" y="438150"/>
            <a:ext cx="3810000" cy="609600"/>
          </a:xfrm>
        </p:spPr>
        <p:txBody>
          <a:bodyPr>
            <a:noAutofit/>
          </a:bodyPr>
          <a:lstStyle/>
          <a:p>
            <a:pPr algn="l"/>
            <a:r>
              <a:rPr lang="en-US" sz="2400" dirty="0">
                <a:solidFill>
                  <a:schemeClr val="accent5">
                    <a:lumMod val="75000"/>
                  </a:schemeClr>
                </a:solidFill>
                <a:latin typeface="Gotham Bold" pitchFamily="50" charset="0"/>
              </a:rPr>
              <a:t>LinkedIn Strategy #1</a:t>
            </a:r>
          </a:p>
        </p:txBody>
      </p:sp>
      <p:sp>
        <p:nvSpPr>
          <p:cNvPr id="3" name="Content Placeholder 2"/>
          <p:cNvSpPr>
            <a:spLocks noGrp="1"/>
          </p:cNvSpPr>
          <p:nvPr>
            <p:ph idx="1"/>
          </p:nvPr>
        </p:nvSpPr>
        <p:spPr>
          <a:xfrm>
            <a:off x="4343401" y="1082040"/>
            <a:ext cx="4343399" cy="4724400"/>
          </a:xfrm>
        </p:spPr>
        <p:txBody>
          <a:bodyPr>
            <a:noAutofit/>
          </a:bodyPr>
          <a:lstStyle/>
          <a:p>
            <a:pPr marL="0" indent="0">
              <a:buNone/>
            </a:pPr>
            <a:r>
              <a:rPr lang="en-US" sz="1200" dirty="0"/>
              <a:t>Thought leadership on LinkedIn allows you to create posts that tell a story about topics you’re most passionate about. Perhaps you’ve outgrown your current office space and are moving to a new, renovated location. Instead of posting the “news” of your new office, try talking about what led you to that decision. What steps did you take in the process? This is information your audience will love and elevate your content with your followers. </a:t>
            </a:r>
          </a:p>
          <a:p>
            <a:pPr marL="0" indent="0">
              <a:buNone/>
            </a:pPr>
            <a:r>
              <a:rPr lang="en-US" sz="1200" dirty="0"/>
              <a:t> </a:t>
            </a:r>
          </a:p>
          <a:p>
            <a:pPr marL="0" indent="0">
              <a:buNone/>
            </a:pPr>
            <a:r>
              <a:rPr lang="en-US" sz="1200" dirty="0"/>
              <a:t>Another idea for showing thought leadership would be to highlight the top three things you learned about _______ this year. Choose any topic you’re most passionate about and highlight the biggest changes, challenges or opportunities for the issue/product/service/business in the next year. It’s a great way to highlight your leadership on the issue without listing your accomplishments or activities.</a:t>
            </a:r>
            <a:endParaRPr lang="en-US" sz="1125" dirty="0">
              <a:solidFill>
                <a:schemeClr val="tx1">
                  <a:lumMod val="65000"/>
                  <a:lumOff val="35000"/>
                </a:schemeClr>
              </a:solidFill>
              <a:latin typeface="+mj-lt"/>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601" y="701040"/>
            <a:ext cx="3285266" cy="33673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4563147"/>
            <a:ext cx="1234138" cy="303672"/>
          </a:xfrm>
          <a:prstGeom prst="rect">
            <a:avLst/>
          </a:prstGeom>
        </p:spPr>
      </p:pic>
    </p:spTree>
    <p:extLst>
      <p:ext uri="{BB962C8B-B14F-4D97-AF65-F5344CB8AC3E}">
        <p14:creationId xmlns:p14="http://schemas.microsoft.com/office/powerpoint/2010/main" val="323351382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343400" y="438150"/>
            <a:ext cx="3810000" cy="609600"/>
          </a:xfrm>
        </p:spPr>
        <p:txBody>
          <a:bodyPr>
            <a:noAutofit/>
          </a:bodyPr>
          <a:lstStyle/>
          <a:p>
            <a:pPr algn="l"/>
            <a:r>
              <a:rPr lang="en-US" sz="2400" dirty="0">
                <a:solidFill>
                  <a:schemeClr val="accent5">
                    <a:lumMod val="75000"/>
                  </a:schemeClr>
                </a:solidFill>
                <a:latin typeface="Gotham Bold" pitchFamily="50" charset="0"/>
              </a:rPr>
              <a:t>LinkedIn Strategy #2</a:t>
            </a:r>
          </a:p>
        </p:txBody>
      </p:sp>
      <p:sp>
        <p:nvSpPr>
          <p:cNvPr id="3" name="Content Placeholder 2"/>
          <p:cNvSpPr>
            <a:spLocks noGrp="1"/>
          </p:cNvSpPr>
          <p:nvPr>
            <p:ph idx="1"/>
          </p:nvPr>
        </p:nvSpPr>
        <p:spPr>
          <a:xfrm>
            <a:off x="4343401" y="1082040"/>
            <a:ext cx="4343399" cy="3166110"/>
          </a:xfrm>
        </p:spPr>
        <p:txBody>
          <a:bodyPr>
            <a:noAutofit/>
          </a:bodyPr>
          <a:lstStyle/>
          <a:p>
            <a:pPr marL="0" indent="0">
              <a:buNone/>
            </a:pPr>
            <a:r>
              <a:rPr lang="en-US" sz="1200" dirty="0"/>
              <a:t>Content marketing positions your ideas as educational topics for your customers. Old-school marketing, even social media post guidelines as of five years ago, would tell you to promote your product or service first and explain its benefits in broad terms. </a:t>
            </a:r>
          </a:p>
          <a:p>
            <a:pPr marL="0" indent="0">
              <a:buNone/>
            </a:pPr>
            <a:r>
              <a:rPr lang="en-US" sz="1200" dirty="0"/>
              <a:t> </a:t>
            </a:r>
          </a:p>
          <a:p>
            <a:pPr marL="0" indent="0">
              <a:buNone/>
            </a:pPr>
            <a:r>
              <a:rPr lang="en-US" sz="1200" dirty="0"/>
              <a:t>Education marketing helps you introduce a new topic to your audience and have them interact with you beyond your average “sales call.” Some of the best content marketing tactics include social media tips, ideas for blog posts, market research and highlighting new technology. </a:t>
            </a:r>
          </a:p>
          <a:p>
            <a:pPr marL="0" indent="0">
              <a:buNone/>
            </a:pPr>
            <a:r>
              <a:rPr lang="en-US" sz="1200" dirty="0"/>
              <a:t> </a:t>
            </a:r>
          </a:p>
          <a:p>
            <a:pPr marL="0" indent="0">
              <a:buNone/>
            </a:pPr>
            <a:r>
              <a:rPr lang="en-US" sz="1200" dirty="0"/>
              <a:t>Innovation is a buzzword in every industry right now. However, if you can make the connection between why a new technology is so important and how it can increase business for your customers you’ve got a great content marketing opportunity.</a:t>
            </a:r>
            <a:endParaRPr lang="en-US" sz="1125" dirty="0">
              <a:solidFill>
                <a:schemeClr val="tx1">
                  <a:lumMod val="65000"/>
                  <a:lumOff val="35000"/>
                </a:schemeClr>
              </a:solidFill>
              <a:latin typeface="+mj-lt"/>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601" y="701040"/>
            <a:ext cx="3285266" cy="33673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4563147"/>
            <a:ext cx="1234138" cy="303672"/>
          </a:xfrm>
          <a:prstGeom prst="rect">
            <a:avLst/>
          </a:prstGeom>
        </p:spPr>
      </p:pic>
    </p:spTree>
    <p:extLst>
      <p:ext uri="{BB962C8B-B14F-4D97-AF65-F5344CB8AC3E}">
        <p14:creationId xmlns:p14="http://schemas.microsoft.com/office/powerpoint/2010/main" val="384983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343400" y="438150"/>
            <a:ext cx="3810000" cy="609600"/>
          </a:xfrm>
        </p:spPr>
        <p:txBody>
          <a:bodyPr>
            <a:noAutofit/>
          </a:bodyPr>
          <a:lstStyle/>
          <a:p>
            <a:pPr algn="l"/>
            <a:r>
              <a:rPr lang="en-US" sz="2400" dirty="0">
                <a:solidFill>
                  <a:schemeClr val="accent5">
                    <a:lumMod val="75000"/>
                  </a:schemeClr>
                </a:solidFill>
                <a:latin typeface="Gotham Bold" pitchFamily="50" charset="0"/>
              </a:rPr>
              <a:t>LinkedIn Strategy #3</a:t>
            </a:r>
          </a:p>
        </p:txBody>
      </p:sp>
      <p:sp>
        <p:nvSpPr>
          <p:cNvPr id="3" name="Content Placeholder 2"/>
          <p:cNvSpPr>
            <a:spLocks noGrp="1"/>
          </p:cNvSpPr>
          <p:nvPr>
            <p:ph idx="1"/>
          </p:nvPr>
        </p:nvSpPr>
        <p:spPr>
          <a:xfrm>
            <a:off x="4343401" y="1082040"/>
            <a:ext cx="4343399" cy="2632710"/>
          </a:xfrm>
        </p:spPr>
        <p:txBody>
          <a:bodyPr>
            <a:noAutofit/>
          </a:bodyPr>
          <a:lstStyle/>
          <a:p>
            <a:pPr marL="0" indent="0">
              <a:buNone/>
            </a:pPr>
            <a:r>
              <a:rPr lang="en-US" sz="1200" dirty="0"/>
              <a:t>As small businesses, we sometimes take for granted that our customers will remember all the products and services we offer. Everyone is focused on their own world. Even if you’ve maintained a customer for 20 years, you can be sure that you have one or two services they don’t remember. </a:t>
            </a:r>
          </a:p>
          <a:p>
            <a:pPr marL="0" indent="0">
              <a:buNone/>
            </a:pPr>
            <a:r>
              <a:rPr lang="en-US" sz="1200" dirty="0"/>
              <a:t> </a:t>
            </a:r>
          </a:p>
          <a:p>
            <a:pPr marL="0" indent="0">
              <a:buNone/>
            </a:pPr>
            <a:r>
              <a:rPr lang="en-US" sz="1200" dirty="0"/>
              <a:t>Use your LinkedIn content to discuss your core products and services. Remind customers of some of the biggest pieces of your business and why you’re such an expert in that area. Use your content to create polls and conversations that engage your audience about topics that relate to your services. You’d be surprised how much business you can gain from your current customer base. </a:t>
            </a:r>
            <a:endParaRPr lang="en-US" sz="1125" dirty="0">
              <a:solidFill>
                <a:schemeClr val="tx1">
                  <a:lumMod val="65000"/>
                  <a:lumOff val="35000"/>
                </a:schemeClr>
              </a:solidFill>
              <a:latin typeface="+mj-lt"/>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601" y="701040"/>
            <a:ext cx="3285266" cy="33673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4563147"/>
            <a:ext cx="1234138" cy="303672"/>
          </a:xfrm>
          <a:prstGeom prst="rect">
            <a:avLst/>
          </a:prstGeom>
        </p:spPr>
      </p:pic>
    </p:spTree>
    <p:extLst>
      <p:ext uri="{BB962C8B-B14F-4D97-AF65-F5344CB8AC3E}">
        <p14:creationId xmlns:p14="http://schemas.microsoft.com/office/powerpoint/2010/main" val="196840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524435" y="895350"/>
            <a:ext cx="3810000" cy="609600"/>
          </a:xfrm>
        </p:spPr>
        <p:txBody>
          <a:bodyPr>
            <a:noAutofit/>
          </a:bodyPr>
          <a:lstStyle/>
          <a:p>
            <a:pPr algn="l"/>
            <a:r>
              <a:rPr lang="en-US" sz="2400" dirty="0">
                <a:solidFill>
                  <a:srgbClr val="08B3E8"/>
                </a:solidFill>
                <a:latin typeface="Gotham Bold" pitchFamily="50" charset="0"/>
              </a:rPr>
              <a:t>Twitter Hashtag Strategy #1</a:t>
            </a:r>
          </a:p>
        </p:txBody>
      </p:sp>
      <p:sp>
        <p:nvSpPr>
          <p:cNvPr id="3" name="Content Placeholder 2"/>
          <p:cNvSpPr>
            <a:spLocks noGrp="1"/>
          </p:cNvSpPr>
          <p:nvPr>
            <p:ph idx="1"/>
          </p:nvPr>
        </p:nvSpPr>
        <p:spPr>
          <a:xfrm>
            <a:off x="533400" y="1727387"/>
            <a:ext cx="4343399" cy="2667000"/>
          </a:xfrm>
        </p:spPr>
        <p:txBody>
          <a:bodyPr>
            <a:noAutofit/>
          </a:bodyPr>
          <a:lstStyle/>
          <a:p>
            <a:pPr marL="0" indent="0">
              <a:buNone/>
            </a:pPr>
            <a:r>
              <a:rPr lang="en-US" sz="1200" dirty="0"/>
              <a:t>Twitter can be a powerful connector in your local community. You can use #</a:t>
            </a:r>
            <a:r>
              <a:rPr lang="en-US" sz="1200" dirty="0" err="1"/>
              <a:t>hashtags</a:t>
            </a:r>
            <a:r>
              <a:rPr lang="en-US" sz="1200" dirty="0"/>
              <a:t> and other phrases to search topics or events that your market is most interested in. </a:t>
            </a:r>
          </a:p>
          <a:p>
            <a:pPr marL="0" indent="0">
              <a:buNone/>
            </a:pPr>
            <a:endParaRPr lang="en-US" sz="1200" dirty="0">
              <a:solidFill>
                <a:schemeClr val="tx1">
                  <a:lumMod val="65000"/>
                  <a:lumOff val="35000"/>
                </a:schemeClr>
              </a:solidFill>
              <a:latin typeface="+mj-lt"/>
            </a:endParaRPr>
          </a:p>
          <a:p>
            <a:pPr marL="0" indent="0">
              <a:buNone/>
            </a:pPr>
            <a:r>
              <a:rPr lang="en-US" sz="1200" dirty="0"/>
              <a:t>Twitter is a great place to host a local real estate chat. Develop a single, non-branded </a:t>
            </a:r>
            <a:r>
              <a:rPr lang="en-US" sz="1200" dirty="0" err="1"/>
              <a:t>hashtag</a:t>
            </a:r>
            <a:r>
              <a:rPr lang="en-US" sz="1200" dirty="0"/>
              <a:t>, and ask your clients to promote the chat with their customers. You can have conversations about new real estate developments, commercial real estate, public projects and more. Be sure to invite your local elected officials to participate too. It’s great exposure for your company without having to directly market to these individuals.</a:t>
            </a:r>
            <a:endParaRPr lang="en-US" sz="1125" dirty="0">
              <a:solidFill>
                <a:schemeClr val="tx1">
                  <a:lumMod val="65000"/>
                  <a:lumOff val="35000"/>
                </a:schemeClr>
              </a:solidFill>
              <a:latin typeface="+mj-lt"/>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99882" y="742950"/>
            <a:ext cx="3285266" cy="33673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4563147"/>
            <a:ext cx="1234138" cy="303672"/>
          </a:xfrm>
          <a:prstGeom prst="rect">
            <a:avLst/>
          </a:prstGeom>
        </p:spPr>
      </p:pic>
    </p:spTree>
    <p:extLst>
      <p:ext uri="{BB962C8B-B14F-4D97-AF65-F5344CB8AC3E}">
        <p14:creationId xmlns:p14="http://schemas.microsoft.com/office/powerpoint/2010/main" val="1315466959"/>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1892</Words>
  <Application>Microsoft Macintosh PowerPoint</Application>
  <PresentationFormat>On-screen Show (16:9)</PresentationFormat>
  <Paragraphs>68</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Gotham Bold</vt:lpstr>
      <vt:lpstr>Arial</vt:lpstr>
      <vt:lpstr>Office Theme</vt:lpstr>
      <vt:lpstr>PowerPoint Presentation</vt:lpstr>
      <vt:lpstr>PowerPoint Presentation</vt:lpstr>
      <vt:lpstr>Facebook Strategy #1</vt:lpstr>
      <vt:lpstr>Facebook Strategy #2</vt:lpstr>
      <vt:lpstr>Facebook Strategy #3</vt:lpstr>
      <vt:lpstr>LinkedIn Strategy #1</vt:lpstr>
      <vt:lpstr>LinkedIn Strategy #2</vt:lpstr>
      <vt:lpstr>LinkedIn Strategy #3</vt:lpstr>
      <vt:lpstr>Twitter Hashtag Strategy #1</vt:lpstr>
      <vt:lpstr>Twitter Hashtag Strategy #2</vt:lpstr>
      <vt:lpstr>Instagram Strategy #1</vt:lpstr>
      <vt:lpstr>Instagram Strategy #2</vt:lpstr>
      <vt:lpstr>Google Ad Strategy #1</vt:lpstr>
      <vt:lpstr>Yelp Strategy #1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c:creator>
  <cp:lastModifiedBy>Shawn Sullivan</cp:lastModifiedBy>
  <cp:revision>77</cp:revision>
  <dcterms:created xsi:type="dcterms:W3CDTF">2018-09-03T03:13:09Z</dcterms:created>
  <dcterms:modified xsi:type="dcterms:W3CDTF">2019-11-04T15:33:01Z</dcterms:modified>
</cp:coreProperties>
</file>